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4" r:id="rId2"/>
    <p:sldId id="316" r:id="rId3"/>
    <p:sldId id="260" r:id="rId4"/>
    <p:sldId id="317" r:id="rId5"/>
    <p:sldId id="318" r:id="rId6"/>
    <p:sldId id="307" r:id="rId7"/>
    <p:sldId id="309" r:id="rId8"/>
    <p:sldId id="319" r:id="rId9"/>
    <p:sldId id="310" r:id="rId10"/>
    <p:sldId id="311" r:id="rId11"/>
    <p:sldId id="312" r:id="rId12"/>
    <p:sldId id="313" r:id="rId13"/>
    <p:sldId id="314" r:id="rId14"/>
    <p:sldId id="315" r:id="rId1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194" autoAdjust="0"/>
  </p:normalViewPr>
  <p:slideViewPr>
    <p:cSldViewPr>
      <p:cViewPr>
        <p:scale>
          <a:sx n="100" d="100"/>
          <a:sy n="100" d="100"/>
        </p:scale>
        <p:origin x="-1944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22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F760F-6E33-49DA-A2AB-3067AE6E25B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4E014-8FBE-4115-BC68-638205C0F7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0581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4E014-8FBE-4115-BC68-638205C0F7B2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75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2CAB-3776-4AC9-85CF-5035370FAA8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8E02-F627-4688-ACB3-B3C15C6A9F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6317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2CAB-3776-4AC9-85CF-5035370FAA8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8E02-F627-4688-ACB3-B3C15C6A9F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717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2CAB-3776-4AC9-85CF-5035370FAA8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8E02-F627-4688-ACB3-B3C15C6A9F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4363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2CAB-3776-4AC9-85CF-5035370FAA8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8E02-F627-4688-ACB3-B3C15C6A9F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17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2CAB-3776-4AC9-85CF-5035370FAA8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8E02-F627-4688-ACB3-B3C15C6A9F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2529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2CAB-3776-4AC9-85CF-5035370FAA8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8E02-F627-4688-ACB3-B3C15C6A9F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846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2CAB-3776-4AC9-85CF-5035370FAA8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8E02-F627-4688-ACB3-B3C15C6A9F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666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2CAB-3776-4AC9-85CF-5035370FAA8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8E02-F627-4688-ACB3-B3C15C6A9F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6446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2CAB-3776-4AC9-85CF-5035370FAA8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8E02-F627-4688-ACB3-B3C15C6A9F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698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2CAB-3776-4AC9-85CF-5035370FAA8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8E02-F627-4688-ACB3-B3C15C6A9F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917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2CAB-3776-4AC9-85CF-5035370FAA8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8E02-F627-4688-ACB3-B3C15C6A9F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2349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슬라이드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163370" y="160496"/>
            <a:ext cx="8812746" cy="6575584"/>
            <a:chOff x="176984" y="160496"/>
            <a:chExt cx="9547142" cy="6575584"/>
          </a:xfrm>
        </p:grpSpPr>
        <p:cxnSp>
          <p:nvCxnSpPr>
            <p:cNvPr id="8" name="직선 연결선 7"/>
            <p:cNvCxnSpPr/>
            <p:nvPr userDrawn="1"/>
          </p:nvCxnSpPr>
          <p:spPr>
            <a:xfrm>
              <a:off x="176984" y="418978"/>
              <a:ext cx="0" cy="63123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직선 연결선 8"/>
            <p:cNvCxnSpPr/>
            <p:nvPr userDrawn="1"/>
          </p:nvCxnSpPr>
          <p:spPr>
            <a:xfrm>
              <a:off x="176984" y="6730172"/>
              <a:ext cx="9530030" cy="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직선 연결선 9"/>
            <p:cNvCxnSpPr>
              <a:stCxn id="14" idx="3"/>
            </p:cNvCxnSpPr>
            <p:nvPr userDrawn="1"/>
          </p:nvCxnSpPr>
          <p:spPr>
            <a:xfrm>
              <a:off x="2388353" y="418978"/>
              <a:ext cx="6247646" cy="1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직선 연결선 10"/>
            <p:cNvCxnSpPr/>
            <p:nvPr userDrawn="1"/>
          </p:nvCxnSpPr>
          <p:spPr>
            <a:xfrm>
              <a:off x="9707014" y="832920"/>
              <a:ext cx="0" cy="59031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540879" y="240281"/>
              <a:ext cx="3230372" cy="2323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95363">
                <a:lnSpc>
                  <a:spcPct val="80000"/>
                </a:lnSpc>
              </a:pP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Total Logistics Provider </a:t>
              </a: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Smart Logistics Service </a:t>
              </a:r>
              <a:endParaRPr lang="en-US" altLang="ko-KR" sz="1100" dirty="0">
                <a:gradFill>
                  <a:gsLst>
                    <a:gs pos="100000">
                      <a:srgbClr val="FFB83D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/>
            <a:srcRect b="-114"/>
            <a:stretch/>
          </p:blipFill>
          <p:spPr>
            <a:xfrm>
              <a:off x="8832211" y="160496"/>
              <a:ext cx="891915" cy="59887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 userDrawn="1"/>
          </p:nvSpPr>
          <p:spPr>
            <a:xfrm>
              <a:off x="176984" y="249701"/>
              <a:ext cx="22113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PART </a:t>
              </a:r>
              <a:r>
                <a:rPr lang="en-US" altLang="ko-KR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01 </a:t>
              </a:r>
              <a:r>
                <a:rPr lang="ko-KR" altLang="en-US" sz="1600" dirty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제안영역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="" xmlns:a16="http://schemas.microsoft.com/office/drawing/2014/main" id="{9A8EA780-2AFB-4A7F-B5A8-07DE053263AF}"/>
              </a:ext>
            </a:extLst>
          </p:cNvPr>
          <p:cNvGrpSpPr/>
          <p:nvPr userDrawn="1"/>
        </p:nvGrpSpPr>
        <p:grpSpPr>
          <a:xfrm>
            <a:off x="163370" y="1179225"/>
            <a:ext cx="8492313" cy="530615"/>
            <a:chOff x="179512" y="548680"/>
            <a:chExt cx="9200006" cy="677056"/>
          </a:xfrm>
        </p:grpSpPr>
        <p:sp>
          <p:nvSpPr>
            <p:cNvPr id="16" name="직사각형 15">
              <a:extLst>
                <a:ext uri="{FF2B5EF4-FFF2-40B4-BE49-F238E27FC236}">
                  <a16:creationId xmlns="" xmlns:a16="http://schemas.microsoft.com/office/drawing/2014/main" id="{E8168BA5-2C79-4429-9F88-A384A084D553}"/>
                </a:ext>
              </a:extLst>
            </p:cNvPr>
            <p:cNvSpPr/>
            <p:nvPr/>
          </p:nvSpPr>
          <p:spPr bwMode="auto">
            <a:xfrm>
              <a:off x="179512" y="548680"/>
              <a:ext cx="9200006" cy="677056"/>
            </a:xfrm>
            <a:prstGeom prst="rect">
              <a:avLst/>
            </a:prstGeom>
            <a:gradFill rotWithShape="1">
              <a:gsLst>
                <a:gs pos="833">
                  <a:srgbClr val="FFFFFF">
                    <a:alpha val="30000"/>
                  </a:srgbClr>
                </a:gs>
                <a:gs pos="52000">
                  <a:srgbClr val="FFFFFF">
                    <a:lumMod val="85000"/>
                    <a:alpha val="4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1594000" scaled="0"/>
            </a:gradFill>
            <a:ln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srgbClr val="FFFF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7" name="그룹 53">
              <a:extLst>
                <a:ext uri="{FF2B5EF4-FFF2-40B4-BE49-F238E27FC236}">
                  <a16:creationId xmlns="" xmlns:a16="http://schemas.microsoft.com/office/drawing/2014/main" id="{1C07414F-5D18-4B08-B69A-519F13EE7222}"/>
                </a:ext>
              </a:extLst>
            </p:cNvPr>
            <p:cNvGrpSpPr/>
            <p:nvPr/>
          </p:nvGrpSpPr>
          <p:grpSpPr>
            <a:xfrm>
              <a:off x="179512" y="548680"/>
              <a:ext cx="8833918" cy="677056"/>
              <a:chOff x="130761" y="336688"/>
              <a:chExt cx="3814576" cy="558662"/>
            </a:xfrm>
          </p:grpSpPr>
          <p:cxnSp>
            <p:nvCxnSpPr>
              <p:cNvPr id="18" name="직선 연결선 17">
                <a:extLst>
                  <a:ext uri="{FF2B5EF4-FFF2-40B4-BE49-F238E27FC236}">
                    <a16:creationId xmlns="" xmlns:a16="http://schemas.microsoft.com/office/drawing/2014/main" id="{5A036501-638D-4612-A4EE-1C0837C3C8B3}"/>
                  </a:ext>
                </a:extLst>
              </p:cNvPr>
              <p:cNvCxnSpPr/>
              <p:nvPr/>
            </p:nvCxnSpPr>
            <p:spPr bwMode="auto">
              <a:xfrm flipH="1">
                <a:off x="130761" y="336688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직선 연결선 18">
                <a:extLst>
                  <a:ext uri="{FF2B5EF4-FFF2-40B4-BE49-F238E27FC236}">
                    <a16:creationId xmlns="" xmlns:a16="http://schemas.microsoft.com/office/drawing/2014/main" id="{EB7BB4A0-3B38-4553-808C-F62983F3DE11}"/>
                  </a:ext>
                </a:extLst>
              </p:cNvPr>
              <p:cNvCxnSpPr/>
              <p:nvPr/>
            </p:nvCxnSpPr>
            <p:spPr bwMode="auto">
              <a:xfrm flipH="1">
                <a:off x="130761" y="895350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052969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슬라이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163370" y="160496"/>
            <a:ext cx="8812746" cy="6575584"/>
            <a:chOff x="176984" y="160496"/>
            <a:chExt cx="9547142" cy="6575584"/>
          </a:xfrm>
        </p:grpSpPr>
        <p:cxnSp>
          <p:nvCxnSpPr>
            <p:cNvPr id="8" name="직선 연결선 7"/>
            <p:cNvCxnSpPr/>
            <p:nvPr userDrawn="1"/>
          </p:nvCxnSpPr>
          <p:spPr>
            <a:xfrm>
              <a:off x="176984" y="418978"/>
              <a:ext cx="0" cy="63123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직선 연결선 8"/>
            <p:cNvCxnSpPr/>
            <p:nvPr userDrawn="1"/>
          </p:nvCxnSpPr>
          <p:spPr>
            <a:xfrm>
              <a:off x="176984" y="6730172"/>
              <a:ext cx="9530030" cy="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직선 연결선 9"/>
            <p:cNvCxnSpPr>
              <a:stCxn id="14" idx="3"/>
            </p:cNvCxnSpPr>
            <p:nvPr userDrawn="1"/>
          </p:nvCxnSpPr>
          <p:spPr>
            <a:xfrm>
              <a:off x="2388353" y="418978"/>
              <a:ext cx="6247646" cy="1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직선 연결선 10"/>
            <p:cNvCxnSpPr/>
            <p:nvPr userDrawn="1"/>
          </p:nvCxnSpPr>
          <p:spPr>
            <a:xfrm>
              <a:off x="9707014" y="832920"/>
              <a:ext cx="0" cy="59031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540879" y="240281"/>
              <a:ext cx="3230372" cy="2323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95363">
                <a:lnSpc>
                  <a:spcPct val="80000"/>
                </a:lnSpc>
              </a:pP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Total Logistics Provider </a:t>
              </a: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Smart Logistics Service </a:t>
              </a:r>
              <a:endParaRPr lang="en-US" altLang="ko-KR" sz="1100" dirty="0">
                <a:gradFill>
                  <a:gsLst>
                    <a:gs pos="100000">
                      <a:srgbClr val="FFB83D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/>
            <a:srcRect b="-114"/>
            <a:stretch/>
          </p:blipFill>
          <p:spPr>
            <a:xfrm>
              <a:off x="8832211" y="160496"/>
              <a:ext cx="891915" cy="59887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 userDrawn="1"/>
          </p:nvSpPr>
          <p:spPr>
            <a:xfrm>
              <a:off x="176984" y="249701"/>
              <a:ext cx="22113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PART </a:t>
              </a:r>
              <a:r>
                <a:rPr lang="en-US" altLang="ko-KR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02 </a:t>
              </a:r>
              <a:r>
                <a:rPr lang="ko-KR" altLang="en-US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운영</a:t>
              </a:r>
              <a:r>
                <a:rPr lang="ko-KR" altLang="en-US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영역</a:t>
              </a:r>
              <a:endParaRPr lang="ko-KR" altLang="en-US" sz="1600" dirty="0">
                <a:gradFill>
                  <a:gsLst>
                    <a:gs pos="100000">
                      <a:srgbClr val="434343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="" xmlns:a16="http://schemas.microsoft.com/office/drawing/2014/main" id="{9A8EA780-2AFB-4A7F-B5A8-07DE053263AF}"/>
              </a:ext>
            </a:extLst>
          </p:cNvPr>
          <p:cNvGrpSpPr/>
          <p:nvPr userDrawn="1"/>
        </p:nvGrpSpPr>
        <p:grpSpPr>
          <a:xfrm>
            <a:off x="163370" y="1179225"/>
            <a:ext cx="8492313" cy="530615"/>
            <a:chOff x="179512" y="548680"/>
            <a:chExt cx="9200006" cy="677056"/>
          </a:xfrm>
        </p:grpSpPr>
        <p:sp>
          <p:nvSpPr>
            <p:cNvPr id="16" name="직사각형 15">
              <a:extLst>
                <a:ext uri="{FF2B5EF4-FFF2-40B4-BE49-F238E27FC236}">
                  <a16:creationId xmlns="" xmlns:a16="http://schemas.microsoft.com/office/drawing/2014/main" id="{E8168BA5-2C79-4429-9F88-A384A084D553}"/>
                </a:ext>
              </a:extLst>
            </p:cNvPr>
            <p:cNvSpPr/>
            <p:nvPr/>
          </p:nvSpPr>
          <p:spPr bwMode="auto">
            <a:xfrm>
              <a:off x="179512" y="548680"/>
              <a:ext cx="9200006" cy="677056"/>
            </a:xfrm>
            <a:prstGeom prst="rect">
              <a:avLst/>
            </a:prstGeom>
            <a:gradFill rotWithShape="1">
              <a:gsLst>
                <a:gs pos="833">
                  <a:srgbClr val="FFFFFF">
                    <a:alpha val="30000"/>
                  </a:srgbClr>
                </a:gs>
                <a:gs pos="52000">
                  <a:srgbClr val="FFFFFF">
                    <a:lumMod val="85000"/>
                    <a:alpha val="4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1594000" scaled="0"/>
            </a:gradFill>
            <a:ln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srgbClr val="FFFF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7" name="그룹 53">
              <a:extLst>
                <a:ext uri="{FF2B5EF4-FFF2-40B4-BE49-F238E27FC236}">
                  <a16:creationId xmlns="" xmlns:a16="http://schemas.microsoft.com/office/drawing/2014/main" id="{1C07414F-5D18-4B08-B69A-519F13EE7222}"/>
                </a:ext>
              </a:extLst>
            </p:cNvPr>
            <p:cNvGrpSpPr/>
            <p:nvPr/>
          </p:nvGrpSpPr>
          <p:grpSpPr>
            <a:xfrm>
              <a:off x="179512" y="548680"/>
              <a:ext cx="8833918" cy="677056"/>
              <a:chOff x="130761" y="336688"/>
              <a:chExt cx="3814576" cy="558662"/>
            </a:xfrm>
          </p:grpSpPr>
          <p:cxnSp>
            <p:nvCxnSpPr>
              <p:cNvPr id="18" name="직선 연결선 17">
                <a:extLst>
                  <a:ext uri="{FF2B5EF4-FFF2-40B4-BE49-F238E27FC236}">
                    <a16:creationId xmlns="" xmlns:a16="http://schemas.microsoft.com/office/drawing/2014/main" id="{5A036501-638D-4612-A4EE-1C0837C3C8B3}"/>
                  </a:ext>
                </a:extLst>
              </p:cNvPr>
              <p:cNvCxnSpPr/>
              <p:nvPr/>
            </p:nvCxnSpPr>
            <p:spPr bwMode="auto">
              <a:xfrm flipH="1">
                <a:off x="130761" y="336688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직선 연결선 18">
                <a:extLst>
                  <a:ext uri="{FF2B5EF4-FFF2-40B4-BE49-F238E27FC236}">
                    <a16:creationId xmlns="" xmlns:a16="http://schemas.microsoft.com/office/drawing/2014/main" id="{EB7BB4A0-3B38-4553-808C-F62983F3DE11}"/>
                  </a:ext>
                </a:extLst>
              </p:cNvPr>
              <p:cNvCxnSpPr/>
              <p:nvPr/>
            </p:nvCxnSpPr>
            <p:spPr bwMode="auto">
              <a:xfrm flipH="1">
                <a:off x="130761" y="895350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1601306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슬라이드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163370" y="160496"/>
            <a:ext cx="8812746" cy="6575584"/>
            <a:chOff x="176984" y="160496"/>
            <a:chExt cx="9547142" cy="6575584"/>
          </a:xfrm>
        </p:grpSpPr>
        <p:cxnSp>
          <p:nvCxnSpPr>
            <p:cNvPr id="8" name="직선 연결선 7"/>
            <p:cNvCxnSpPr/>
            <p:nvPr userDrawn="1"/>
          </p:nvCxnSpPr>
          <p:spPr>
            <a:xfrm>
              <a:off x="176984" y="418978"/>
              <a:ext cx="0" cy="63123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직선 연결선 8"/>
            <p:cNvCxnSpPr/>
            <p:nvPr userDrawn="1"/>
          </p:nvCxnSpPr>
          <p:spPr>
            <a:xfrm>
              <a:off x="176984" y="6730172"/>
              <a:ext cx="9530030" cy="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직선 연결선 9"/>
            <p:cNvCxnSpPr>
              <a:stCxn id="14" idx="3"/>
            </p:cNvCxnSpPr>
            <p:nvPr userDrawn="1"/>
          </p:nvCxnSpPr>
          <p:spPr>
            <a:xfrm>
              <a:off x="1771865" y="418978"/>
              <a:ext cx="6864135" cy="1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직선 연결선 10"/>
            <p:cNvCxnSpPr/>
            <p:nvPr userDrawn="1"/>
          </p:nvCxnSpPr>
          <p:spPr>
            <a:xfrm>
              <a:off x="9707014" y="832920"/>
              <a:ext cx="0" cy="59031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540879" y="240281"/>
              <a:ext cx="3230372" cy="2323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95363">
                <a:lnSpc>
                  <a:spcPct val="80000"/>
                </a:lnSpc>
              </a:pP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Total Logistics Provider </a:t>
              </a: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Smart Logistics Service </a:t>
              </a:r>
              <a:endParaRPr lang="en-US" altLang="ko-KR" sz="1100" dirty="0">
                <a:gradFill>
                  <a:gsLst>
                    <a:gs pos="100000">
                      <a:srgbClr val="FFB83D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/>
            <a:srcRect b="-114"/>
            <a:stretch/>
          </p:blipFill>
          <p:spPr>
            <a:xfrm>
              <a:off x="8832211" y="160496"/>
              <a:ext cx="891915" cy="59887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 userDrawn="1"/>
          </p:nvSpPr>
          <p:spPr>
            <a:xfrm>
              <a:off x="176984" y="249701"/>
              <a:ext cx="159488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PART </a:t>
              </a:r>
              <a:r>
                <a:rPr lang="en-US" altLang="ko-KR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03 IT</a:t>
              </a:r>
              <a:endParaRPr lang="ko-KR" altLang="en-US" sz="1600" dirty="0">
                <a:gradFill>
                  <a:gsLst>
                    <a:gs pos="100000">
                      <a:srgbClr val="434343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="" xmlns:a16="http://schemas.microsoft.com/office/drawing/2014/main" id="{9A8EA780-2AFB-4A7F-B5A8-07DE053263AF}"/>
              </a:ext>
            </a:extLst>
          </p:cNvPr>
          <p:cNvGrpSpPr/>
          <p:nvPr userDrawn="1"/>
        </p:nvGrpSpPr>
        <p:grpSpPr>
          <a:xfrm>
            <a:off x="163370" y="1179225"/>
            <a:ext cx="8492313" cy="530615"/>
            <a:chOff x="179512" y="548680"/>
            <a:chExt cx="9200006" cy="677056"/>
          </a:xfrm>
        </p:grpSpPr>
        <p:sp>
          <p:nvSpPr>
            <p:cNvPr id="16" name="직사각형 15">
              <a:extLst>
                <a:ext uri="{FF2B5EF4-FFF2-40B4-BE49-F238E27FC236}">
                  <a16:creationId xmlns="" xmlns:a16="http://schemas.microsoft.com/office/drawing/2014/main" id="{E8168BA5-2C79-4429-9F88-A384A084D553}"/>
                </a:ext>
              </a:extLst>
            </p:cNvPr>
            <p:cNvSpPr/>
            <p:nvPr/>
          </p:nvSpPr>
          <p:spPr bwMode="auto">
            <a:xfrm>
              <a:off x="179512" y="548680"/>
              <a:ext cx="9200006" cy="677056"/>
            </a:xfrm>
            <a:prstGeom prst="rect">
              <a:avLst/>
            </a:prstGeom>
            <a:gradFill rotWithShape="1">
              <a:gsLst>
                <a:gs pos="833">
                  <a:srgbClr val="FFFFFF">
                    <a:alpha val="30000"/>
                  </a:srgbClr>
                </a:gs>
                <a:gs pos="52000">
                  <a:srgbClr val="FFFFFF">
                    <a:lumMod val="85000"/>
                    <a:alpha val="4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1594000" scaled="0"/>
            </a:gradFill>
            <a:ln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srgbClr val="FFFF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7" name="그룹 53">
              <a:extLst>
                <a:ext uri="{FF2B5EF4-FFF2-40B4-BE49-F238E27FC236}">
                  <a16:creationId xmlns="" xmlns:a16="http://schemas.microsoft.com/office/drawing/2014/main" id="{1C07414F-5D18-4B08-B69A-519F13EE7222}"/>
                </a:ext>
              </a:extLst>
            </p:cNvPr>
            <p:cNvGrpSpPr/>
            <p:nvPr/>
          </p:nvGrpSpPr>
          <p:grpSpPr>
            <a:xfrm>
              <a:off x="179512" y="548680"/>
              <a:ext cx="8833918" cy="677056"/>
              <a:chOff x="130761" y="336688"/>
              <a:chExt cx="3814576" cy="558662"/>
            </a:xfrm>
          </p:grpSpPr>
          <p:cxnSp>
            <p:nvCxnSpPr>
              <p:cNvPr id="18" name="직선 연결선 17">
                <a:extLst>
                  <a:ext uri="{FF2B5EF4-FFF2-40B4-BE49-F238E27FC236}">
                    <a16:creationId xmlns="" xmlns:a16="http://schemas.microsoft.com/office/drawing/2014/main" id="{5A036501-638D-4612-A4EE-1C0837C3C8B3}"/>
                  </a:ext>
                </a:extLst>
              </p:cNvPr>
              <p:cNvCxnSpPr/>
              <p:nvPr/>
            </p:nvCxnSpPr>
            <p:spPr bwMode="auto">
              <a:xfrm flipH="1">
                <a:off x="130761" y="336688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직선 연결선 18">
                <a:extLst>
                  <a:ext uri="{FF2B5EF4-FFF2-40B4-BE49-F238E27FC236}">
                    <a16:creationId xmlns="" xmlns:a16="http://schemas.microsoft.com/office/drawing/2014/main" id="{EB7BB4A0-3B38-4553-808C-F62983F3DE11}"/>
                  </a:ext>
                </a:extLst>
              </p:cNvPr>
              <p:cNvCxnSpPr/>
              <p:nvPr/>
            </p:nvCxnSpPr>
            <p:spPr bwMode="auto">
              <a:xfrm flipH="1">
                <a:off x="130761" y="895350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235831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슬라이드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163370" y="160496"/>
            <a:ext cx="8812746" cy="6575584"/>
            <a:chOff x="176984" y="160496"/>
            <a:chExt cx="9547142" cy="6575584"/>
          </a:xfrm>
        </p:grpSpPr>
        <p:cxnSp>
          <p:nvCxnSpPr>
            <p:cNvPr id="8" name="직선 연결선 7"/>
            <p:cNvCxnSpPr/>
            <p:nvPr userDrawn="1"/>
          </p:nvCxnSpPr>
          <p:spPr>
            <a:xfrm>
              <a:off x="176984" y="418978"/>
              <a:ext cx="0" cy="63123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직선 연결선 8"/>
            <p:cNvCxnSpPr/>
            <p:nvPr userDrawn="1"/>
          </p:nvCxnSpPr>
          <p:spPr>
            <a:xfrm>
              <a:off x="176984" y="6730172"/>
              <a:ext cx="9530030" cy="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직선 연결선 9"/>
            <p:cNvCxnSpPr>
              <a:stCxn id="14" idx="3"/>
            </p:cNvCxnSpPr>
            <p:nvPr userDrawn="1"/>
          </p:nvCxnSpPr>
          <p:spPr>
            <a:xfrm>
              <a:off x="1980255" y="418978"/>
              <a:ext cx="6655745" cy="1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직선 연결선 10"/>
            <p:cNvCxnSpPr/>
            <p:nvPr userDrawn="1"/>
          </p:nvCxnSpPr>
          <p:spPr>
            <a:xfrm>
              <a:off x="9707014" y="832920"/>
              <a:ext cx="0" cy="59031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540879" y="240281"/>
              <a:ext cx="3230372" cy="2323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95363">
                <a:lnSpc>
                  <a:spcPct val="80000"/>
                </a:lnSpc>
              </a:pP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Total Logistics Provider </a:t>
              </a: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Smart Logistics Service </a:t>
              </a:r>
              <a:endParaRPr lang="en-US" altLang="ko-KR" sz="1100" dirty="0">
                <a:gradFill>
                  <a:gsLst>
                    <a:gs pos="100000">
                      <a:srgbClr val="FFB83D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/>
            <a:srcRect b="-114"/>
            <a:stretch/>
          </p:blipFill>
          <p:spPr>
            <a:xfrm>
              <a:off x="8832211" y="160496"/>
              <a:ext cx="891915" cy="59887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 userDrawn="1"/>
          </p:nvSpPr>
          <p:spPr>
            <a:xfrm>
              <a:off x="176984" y="249701"/>
              <a:ext cx="18032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PART </a:t>
              </a:r>
              <a:r>
                <a:rPr lang="en-US" altLang="ko-KR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04 </a:t>
              </a:r>
              <a:r>
                <a:rPr lang="en-US" altLang="ko-KR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KoPub돋움체 Medium" panose="02020603020101020101" pitchFamily="18" charset="-127"/>
                </a:rPr>
                <a:t>ETC</a:t>
              </a:r>
              <a:endParaRPr lang="ko-KR" altLang="en-US" sz="1600" dirty="0">
                <a:gradFill>
                  <a:gsLst>
                    <a:gs pos="100000">
                      <a:srgbClr val="434343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="" xmlns:a16="http://schemas.microsoft.com/office/drawing/2014/main" id="{9A8EA780-2AFB-4A7F-B5A8-07DE053263AF}"/>
              </a:ext>
            </a:extLst>
          </p:cNvPr>
          <p:cNvGrpSpPr/>
          <p:nvPr userDrawn="1"/>
        </p:nvGrpSpPr>
        <p:grpSpPr>
          <a:xfrm>
            <a:off x="163370" y="1179225"/>
            <a:ext cx="8492313" cy="530615"/>
            <a:chOff x="179512" y="548680"/>
            <a:chExt cx="9200006" cy="677056"/>
          </a:xfrm>
        </p:grpSpPr>
        <p:sp>
          <p:nvSpPr>
            <p:cNvPr id="16" name="직사각형 15">
              <a:extLst>
                <a:ext uri="{FF2B5EF4-FFF2-40B4-BE49-F238E27FC236}">
                  <a16:creationId xmlns="" xmlns:a16="http://schemas.microsoft.com/office/drawing/2014/main" id="{E8168BA5-2C79-4429-9F88-A384A084D553}"/>
                </a:ext>
              </a:extLst>
            </p:cNvPr>
            <p:cNvSpPr/>
            <p:nvPr/>
          </p:nvSpPr>
          <p:spPr bwMode="auto">
            <a:xfrm>
              <a:off x="179512" y="548680"/>
              <a:ext cx="9200006" cy="677056"/>
            </a:xfrm>
            <a:prstGeom prst="rect">
              <a:avLst/>
            </a:prstGeom>
            <a:gradFill rotWithShape="1">
              <a:gsLst>
                <a:gs pos="833">
                  <a:srgbClr val="FFFFFF">
                    <a:alpha val="30000"/>
                  </a:srgbClr>
                </a:gs>
                <a:gs pos="52000">
                  <a:srgbClr val="FFFFFF">
                    <a:lumMod val="85000"/>
                    <a:alpha val="4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1594000" scaled="0"/>
            </a:gradFill>
            <a:ln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srgbClr val="FFFF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7" name="그룹 53">
              <a:extLst>
                <a:ext uri="{FF2B5EF4-FFF2-40B4-BE49-F238E27FC236}">
                  <a16:creationId xmlns="" xmlns:a16="http://schemas.microsoft.com/office/drawing/2014/main" id="{1C07414F-5D18-4B08-B69A-519F13EE7222}"/>
                </a:ext>
              </a:extLst>
            </p:cNvPr>
            <p:cNvGrpSpPr/>
            <p:nvPr/>
          </p:nvGrpSpPr>
          <p:grpSpPr>
            <a:xfrm>
              <a:off x="179512" y="548680"/>
              <a:ext cx="8833918" cy="677056"/>
              <a:chOff x="130761" y="336688"/>
              <a:chExt cx="3814576" cy="558662"/>
            </a:xfrm>
          </p:grpSpPr>
          <p:cxnSp>
            <p:nvCxnSpPr>
              <p:cNvPr id="18" name="직선 연결선 17">
                <a:extLst>
                  <a:ext uri="{FF2B5EF4-FFF2-40B4-BE49-F238E27FC236}">
                    <a16:creationId xmlns="" xmlns:a16="http://schemas.microsoft.com/office/drawing/2014/main" id="{5A036501-638D-4612-A4EE-1C0837C3C8B3}"/>
                  </a:ext>
                </a:extLst>
              </p:cNvPr>
              <p:cNvCxnSpPr/>
              <p:nvPr/>
            </p:nvCxnSpPr>
            <p:spPr bwMode="auto">
              <a:xfrm flipH="1">
                <a:off x="130761" y="336688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직선 연결선 18">
                <a:extLst>
                  <a:ext uri="{FF2B5EF4-FFF2-40B4-BE49-F238E27FC236}">
                    <a16:creationId xmlns="" xmlns:a16="http://schemas.microsoft.com/office/drawing/2014/main" id="{EB7BB4A0-3B38-4553-808C-F62983F3DE11}"/>
                  </a:ext>
                </a:extLst>
              </p:cNvPr>
              <p:cNvCxnSpPr/>
              <p:nvPr/>
            </p:nvCxnSpPr>
            <p:spPr bwMode="auto">
              <a:xfrm flipH="1">
                <a:off x="130761" y="895350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314717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656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163370" y="160496"/>
            <a:ext cx="8812746" cy="6575584"/>
            <a:chOff x="176984" y="160496"/>
            <a:chExt cx="9547142" cy="6575584"/>
          </a:xfrm>
        </p:grpSpPr>
        <p:cxnSp>
          <p:nvCxnSpPr>
            <p:cNvPr id="8" name="직선 연결선 7"/>
            <p:cNvCxnSpPr/>
            <p:nvPr userDrawn="1"/>
          </p:nvCxnSpPr>
          <p:spPr>
            <a:xfrm>
              <a:off x="176984" y="418978"/>
              <a:ext cx="0" cy="63123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직선 연결선 8"/>
            <p:cNvCxnSpPr/>
            <p:nvPr userDrawn="1"/>
          </p:nvCxnSpPr>
          <p:spPr>
            <a:xfrm>
              <a:off x="176984" y="6730172"/>
              <a:ext cx="9530030" cy="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직선 연결선 9"/>
            <p:cNvCxnSpPr>
              <a:stCxn id="14" idx="3"/>
            </p:cNvCxnSpPr>
            <p:nvPr userDrawn="1"/>
          </p:nvCxnSpPr>
          <p:spPr>
            <a:xfrm>
              <a:off x="2388353" y="418978"/>
              <a:ext cx="6247646" cy="1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직선 연결선 10"/>
            <p:cNvCxnSpPr/>
            <p:nvPr userDrawn="1"/>
          </p:nvCxnSpPr>
          <p:spPr>
            <a:xfrm>
              <a:off x="9707014" y="832920"/>
              <a:ext cx="0" cy="59031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540879" y="240281"/>
              <a:ext cx="3230372" cy="2323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95363">
                <a:lnSpc>
                  <a:spcPct val="80000"/>
                </a:lnSpc>
              </a:pP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Total Logistics Provider </a:t>
              </a: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Smart Logistics Service </a:t>
              </a:r>
              <a:endParaRPr lang="en-US" altLang="ko-KR" sz="1100" dirty="0">
                <a:gradFill>
                  <a:gsLst>
                    <a:gs pos="100000">
                      <a:srgbClr val="FFB83D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/>
            <a:srcRect b="-114"/>
            <a:stretch/>
          </p:blipFill>
          <p:spPr>
            <a:xfrm>
              <a:off x="8832211" y="160496"/>
              <a:ext cx="891915" cy="59887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 userDrawn="1"/>
          </p:nvSpPr>
          <p:spPr>
            <a:xfrm>
              <a:off x="176984" y="249701"/>
              <a:ext cx="22113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PART </a:t>
              </a:r>
              <a:r>
                <a:rPr lang="en-US" altLang="ko-KR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02 </a:t>
              </a:r>
              <a:r>
                <a:rPr lang="ko-KR" altLang="en-US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운영</a:t>
              </a:r>
              <a:r>
                <a:rPr lang="ko-KR" altLang="en-US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영역</a:t>
              </a:r>
              <a:endParaRPr lang="ko-KR" altLang="en-US" sz="1600" dirty="0">
                <a:gradFill>
                  <a:gsLst>
                    <a:gs pos="100000">
                      <a:srgbClr val="434343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9A8EA780-2AFB-4A7F-B5A8-07DE053263AF}"/>
              </a:ext>
            </a:extLst>
          </p:cNvPr>
          <p:cNvGrpSpPr/>
          <p:nvPr userDrawn="1"/>
        </p:nvGrpSpPr>
        <p:grpSpPr>
          <a:xfrm>
            <a:off x="163370" y="1179225"/>
            <a:ext cx="8492313" cy="530615"/>
            <a:chOff x="179512" y="548680"/>
            <a:chExt cx="9200006" cy="677056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E8168BA5-2C79-4429-9F88-A384A084D553}"/>
                </a:ext>
              </a:extLst>
            </p:cNvPr>
            <p:cNvSpPr/>
            <p:nvPr/>
          </p:nvSpPr>
          <p:spPr bwMode="auto">
            <a:xfrm>
              <a:off x="179512" y="548680"/>
              <a:ext cx="9200006" cy="677056"/>
            </a:xfrm>
            <a:prstGeom prst="rect">
              <a:avLst/>
            </a:prstGeom>
            <a:gradFill rotWithShape="1">
              <a:gsLst>
                <a:gs pos="833">
                  <a:srgbClr val="FFFFFF">
                    <a:alpha val="30000"/>
                  </a:srgbClr>
                </a:gs>
                <a:gs pos="52000">
                  <a:srgbClr val="FFFFFF">
                    <a:lumMod val="85000"/>
                    <a:alpha val="4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1594000" scaled="0"/>
            </a:gradFill>
            <a:ln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srgbClr val="FFFF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7" name="그룹 53">
              <a:extLst>
                <a:ext uri="{FF2B5EF4-FFF2-40B4-BE49-F238E27FC236}">
                  <a16:creationId xmlns:a16="http://schemas.microsoft.com/office/drawing/2014/main" xmlns="" id="{1C07414F-5D18-4B08-B69A-519F13EE7222}"/>
                </a:ext>
              </a:extLst>
            </p:cNvPr>
            <p:cNvGrpSpPr/>
            <p:nvPr/>
          </p:nvGrpSpPr>
          <p:grpSpPr>
            <a:xfrm>
              <a:off x="179512" y="548680"/>
              <a:ext cx="8833918" cy="677056"/>
              <a:chOff x="130761" y="336688"/>
              <a:chExt cx="3814576" cy="558662"/>
            </a:xfrm>
          </p:grpSpPr>
          <p:cxnSp>
            <p:nvCxnSpPr>
              <p:cNvPr id="18" name="직선 연결선 17">
                <a:extLst>
                  <a:ext uri="{FF2B5EF4-FFF2-40B4-BE49-F238E27FC236}">
                    <a16:creationId xmlns:a16="http://schemas.microsoft.com/office/drawing/2014/main" xmlns="" id="{5A036501-638D-4612-A4EE-1C0837C3C8B3}"/>
                  </a:ext>
                </a:extLst>
              </p:cNvPr>
              <p:cNvCxnSpPr/>
              <p:nvPr/>
            </p:nvCxnSpPr>
            <p:spPr bwMode="auto">
              <a:xfrm flipH="1">
                <a:off x="130761" y="336688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xmlns="" id="{EB7BB4A0-3B38-4553-808C-F62983F3DE11}"/>
                  </a:ext>
                </a:extLst>
              </p:cNvPr>
              <p:cNvCxnSpPr/>
              <p:nvPr/>
            </p:nvCxnSpPr>
            <p:spPr bwMode="auto">
              <a:xfrm flipH="1">
                <a:off x="130761" y="895350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5825189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163370" y="160496"/>
            <a:ext cx="8812746" cy="6575584"/>
            <a:chOff x="176984" y="160496"/>
            <a:chExt cx="9547142" cy="6575584"/>
          </a:xfrm>
        </p:grpSpPr>
        <p:cxnSp>
          <p:nvCxnSpPr>
            <p:cNvPr id="8" name="직선 연결선 7"/>
            <p:cNvCxnSpPr/>
            <p:nvPr userDrawn="1"/>
          </p:nvCxnSpPr>
          <p:spPr>
            <a:xfrm>
              <a:off x="176984" y="418978"/>
              <a:ext cx="0" cy="63123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직선 연결선 8"/>
            <p:cNvCxnSpPr/>
            <p:nvPr userDrawn="1"/>
          </p:nvCxnSpPr>
          <p:spPr>
            <a:xfrm>
              <a:off x="176984" y="6730172"/>
              <a:ext cx="9530030" cy="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직선 연결선 9"/>
            <p:cNvCxnSpPr>
              <a:stCxn id="14" idx="3"/>
            </p:cNvCxnSpPr>
            <p:nvPr userDrawn="1"/>
          </p:nvCxnSpPr>
          <p:spPr>
            <a:xfrm>
              <a:off x="1771865" y="418978"/>
              <a:ext cx="6864135" cy="1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직선 연결선 10"/>
            <p:cNvCxnSpPr/>
            <p:nvPr userDrawn="1"/>
          </p:nvCxnSpPr>
          <p:spPr>
            <a:xfrm>
              <a:off x="9707014" y="832920"/>
              <a:ext cx="0" cy="59031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540879" y="240281"/>
              <a:ext cx="3230372" cy="2323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95363">
                <a:lnSpc>
                  <a:spcPct val="80000"/>
                </a:lnSpc>
              </a:pP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Total Logistics Provider </a:t>
              </a: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Smart Logistics Service </a:t>
              </a:r>
              <a:endParaRPr lang="en-US" altLang="ko-KR" sz="1100" dirty="0">
                <a:gradFill>
                  <a:gsLst>
                    <a:gs pos="100000">
                      <a:srgbClr val="FFB83D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/>
            <a:srcRect b="-114"/>
            <a:stretch/>
          </p:blipFill>
          <p:spPr>
            <a:xfrm>
              <a:off x="8832211" y="160496"/>
              <a:ext cx="891915" cy="59887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 userDrawn="1"/>
          </p:nvSpPr>
          <p:spPr>
            <a:xfrm>
              <a:off x="176984" y="249701"/>
              <a:ext cx="159488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PART </a:t>
              </a:r>
              <a:r>
                <a:rPr lang="en-US" altLang="ko-KR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03 IT</a:t>
              </a:r>
              <a:endParaRPr lang="ko-KR" altLang="en-US" sz="1600" dirty="0">
                <a:gradFill>
                  <a:gsLst>
                    <a:gs pos="100000">
                      <a:srgbClr val="434343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="" xmlns:a16="http://schemas.microsoft.com/office/drawing/2014/main" id="{9A8EA780-2AFB-4A7F-B5A8-07DE053263AF}"/>
              </a:ext>
            </a:extLst>
          </p:cNvPr>
          <p:cNvGrpSpPr/>
          <p:nvPr userDrawn="1"/>
        </p:nvGrpSpPr>
        <p:grpSpPr>
          <a:xfrm>
            <a:off x="163370" y="1179225"/>
            <a:ext cx="8492313" cy="530615"/>
            <a:chOff x="179512" y="548680"/>
            <a:chExt cx="9200006" cy="677056"/>
          </a:xfrm>
        </p:grpSpPr>
        <p:sp>
          <p:nvSpPr>
            <p:cNvPr id="16" name="직사각형 15">
              <a:extLst>
                <a:ext uri="{FF2B5EF4-FFF2-40B4-BE49-F238E27FC236}">
                  <a16:creationId xmlns="" xmlns:a16="http://schemas.microsoft.com/office/drawing/2014/main" id="{E8168BA5-2C79-4429-9F88-A384A084D553}"/>
                </a:ext>
              </a:extLst>
            </p:cNvPr>
            <p:cNvSpPr/>
            <p:nvPr/>
          </p:nvSpPr>
          <p:spPr bwMode="auto">
            <a:xfrm>
              <a:off x="179512" y="548680"/>
              <a:ext cx="9200006" cy="677056"/>
            </a:xfrm>
            <a:prstGeom prst="rect">
              <a:avLst/>
            </a:prstGeom>
            <a:gradFill rotWithShape="1">
              <a:gsLst>
                <a:gs pos="833">
                  <a:srgbClr val="FFFFFF">
                    <a:alpha val="30000"/>
                  </a:srgbClr>
                </a:gs>
                <a:gs pos="52000">
                  <a:srgbClr val="FFFFFF">
                    <a:lumMod val="85000"/>
                    <a:alpha val="4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1594000" scaled="0"/>
            </a:gradFill>
            <a:ln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srgbClr val="FFFF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7" name="그룹 53">
              <a:extLst>
                <a:ext uri="{FF2B5EF4-FFF2-40B4-BE49-F238E27FC236}">
                  <a16:creationId xmlns="" xmlns:a16="http://schemas.microsoft.com/office/drawing/2014/main" id="{1C07414F-5D18-4B08-B69A-519F13EE7222}"/>
                </a:ext>
              </a:extLst>
            </p:cNvPr>
            <p:cNvGrpSpPr/>
            <p:nvPr/>
          </p:nvGrpSpPr>
          <p:grpSpPr>
            <a:xfrm>
              <a:off x="179512" y="548680"/>
              <a:ext cx="8833918" cy="677056"/>
              <a:chOff x="130761" y="336688"/>
              <a:chExt cx="3814576" cy="558662"/>
            </a:xfrm>
          </p:grpSpPr>
          <p:cxnSp>
            <p:nvCxnSpPr>
              <p:cNvPr id="18" name="직선 연결선 17">
                <a:extLst>
                  <a:ext uri="{FF2B5EF4-FFF2-40B4-BE49-F238E27FC236}">
                    <a16:creationId xmlns="" xmlns:a16="http://schemas.microsoft.com/office/drawing/2014/main" id="{5A036501-638D-4612-A4EE-1C0837C3C8B3}"/>
                  </a:ext>
                </a:extLst>
              </p:cNvPr>
              <p:cNvCxnSpPr/>
              <p:nvPr/>
            </p:nvCxnSpPr>
            <p:spPr bwMode="auto">
              <a:xfrm flipH="1">
                <a:off x="130761" y="336688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직선 연결선 18">
                <a:extLst>
                  <a:ext uri="{FF2B5EF4-FFF2-40B4-BE49-F238E27FC236}">
                    <a16:creationId xmlns="" xmlns:a16="http://schemas.microsoft.com/office/drawing/2014/main" id="{EB7BB4A0-3B38-4553-808C-F62983F3DE11}"/>
                  </a:ext>
                </a:extLst>
              </p:cNvPr>
              <p:cNvCxnSpPr/>
              <p:nvPr/>
            </p:nvCxnSpPr>
            <p:spPr bwMode="auto">
              <a:xfrm flipH="1">
                <a:off x="130761" y="895350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4268352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163370" y="160496"/>
            <a:ext cx="8812746" cy="6575584"/>
            <a:chOff x="176984" y="160496"/>
            <a:chExt cx="9547142" cy="6575584"/>
          </a:xfrm>
        </p:grpSpPr>
        <p:cxnSp>
          <p:nvCxnSpPr>
            <p:cNvPr id="8" name="직선 연결선 7"/>
            <p:cNvCxnSpPr/>
            <p:nvPr userDrawn="1"/>
          </p:nvCxnSpPr>
          <p:spPr>
            <a:xfrm>
              <a:off x="176984" y="418978"/>
              <a:ext cx="0" cy="63123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직선 연결선 8"/>
            <p:cNvCxnSpPr/>
            <p:nvPr userDrawn="1"/>
          </p:nvCxnSpPr>
          <p:spPr>
            <a:xfrm>
              <a:off x="176984" y="6730172"/>
              <a:ext cx="9530030" cy="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직선 연결선 9"/>
            <p:cNvCxnSpPr>
              <a:stCxn id="14" idx="3"/>
            </p:cNvCxnSpPr>
            <p:nvPr userDrawn="1"/>
          </p:nvCxnSpPr>
          <p:spPr>
            <a:xfrm>
              <a:off x="1980255" y="418978"/>
              <a:ext cx="6655745" cy="1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직선 연결선 10"/>
            <p:cNvCxnSpPr/>
            <p:nvPr userDrawn="1"/>
          </p:nvCxnSpPr>
          <p:spPr>
            <a:xfrm>
              <a:off x="9707014" y="832920"/>
              <a:ext cx="0" cy="59031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540879" y="240281"/>
              <a:ext cx="3230372" cy="2323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95363">
                <a:lnSpc>
                  <a:spcPct val="80000"/>
                </a:lnSpc>
              </a:pP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Total Logistics Provider </a:t>
              </a: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Smart Logistics Service </a:t>
              </a:r>
              <a:endParaRPr lang="en-US" altLang="ko-KR" sz="1100" dirty="0">
                <a:gradFill>
                  <a:gsLst>
                    <a:gs pos="100000">
                      <a:srgbClr val="FFB83D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/>
            <a:srcRect b="-114"/>
            <a:stretch/>
          </p:blipFill>
          <p:spPr>
            <a:xfrm>
              <a:off x="8832211" y="160496"/>
              <a:ext cx="891915" cy="59887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 userDrawn="1"/>
          </p:nvSpPr>
          <p:spPr>
            <a:xfrm>
              <a:off x="176984" y="249701"/>
              <a:ext cx="18032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PART </a:t>
              </a:r>
              <a:r>
                <a:rPr lang="en-US" altLang="ko-KR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04 ETC</a:t>
              </a:r>
              <a:endParaRPr lang="ko-KR" altLang="en-US" sz="1600" dirty="0">
                <a:gradFill>
                  <a:gsLst>
                    <a:gs pos="100000">
                      <a:srgbClr val="434343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9A8EA780-2AFB-4A7F-B5A8-07DE053263AF}"/>
              </a:ext>
            </a:extLst>
          </p:cNvPr>
          <p:cNvGrpSpPr/>
          <p:nvPr userDrawn="1"/>
        </p:nvGrpSpPr>
        <p:grpSpPr>
          <a:xfrm>
            <a:off x="163370" y="1179225"/>
            <a:ext cx="8492313" cy="530615"/>
            <a:chOff x="179512" y="548680"/>
            <a:chExt cx="9200006" cy="677056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E8168BA5-2C79-4429-9F88-A384A084D553}"/>
                </a:ext>
              </a:extLst>
            </p:cNvPr>
            <p:cNvSpPr/>
            <p:nvPr/>
          </p:nvSpPr>
          <p:spPr bwMode="auto">
            <a:xfrm>
              <a:off x="179512" y="548680"/>
              <a:ext cx="9200006" cy="677056"/>
            </a:xfrm>
            <a:prstGeom prst="rect">
              <a:avLst/>
            </a:prstGeom>
            <a:gradFill rotWithShape="1">
              <a:gsLst>
                <a:gs pos="833">
                  <a:srgbClr val="FFFFFF">
                    <a:alpha val="30000"/>
                  </a:srgbClr>
                </a:gs>
                <a:gs pos="52000">
                  <a:srgbClr val="FFFFFF">
                    <a:lumMod val="85000"/>
                    <a:alpha val="4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1594000" scaled="0"/>
            </a:gradFill>
            <a:ln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srgbClr val="FFFF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7" name="그룹 53">
              <a:extLst>
                <a:ext uri="{FF2B5EF4-FFF2-40B4-BE49-F238E27FC236}">
                  <a16:creationId xmlns:a16="http://schemas.microsoft.com/office/drawing/2014/main" xmlns="" id="{1C07414F-5D18-4B08-B69A-519F13EE7222}"/>
                </a:ext>
              </a:extLst>
            </p:cNvPr>
            <p:cNvGrpSpPr/>
            <p:nvPr/>
          </p:nvGrpSpPr>
          <p:grpSpPr>
            <a:xfrm>
              <a:off x="179512" y="548680"/>
              <a:ext cx="8833918" cy="677056"/>
              <a:chOff x="130761" y="336688"/>
              <a:chExt cx="3814576" cy="558662"/>
            </a:xfrm>
          </p:grpSpPr>
          <p:cxnSp>
            <p:nvCxnSpPr>
              <p:cNvPr id="18" name="직선 연결선 17">
                <a:extLst>
                  <a:ext uri="{FF2B5EF4-FFF2-40B4-BE49-F238E27FC236}">
                    <a16:creationId xmlns:a16="http://schemas.microsoft.com/office/drawing/2014/main" xmlns="" id="{5A036501-638D-4612-A4EE-1C0837C3C8B3}"/>
                  </a:ext>
                </a:extLst>
              </p:cNvPr>
              <p:cNvCxnSpPr/>
              <p:nvPr/>
            </p:nvCxnSpPr>
            <p:spPr bwMode="auto">
              <a:xfrm flipH="1">
                <a:off x="130761" y="336688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xmlns="" id="{EB7BB4A0-3B38-4553-808C-F62983F3DE11}"/>
                  </a:ext>
                </a:extLst>
              </p:cNvPr>
              <p:cNvCxnSpPr/>
              <p:nvPr/>
            </p:nvCxnSpPr>
            <p:spPr bwMode="auto">
              <a:xfrm flipH="1">
                <a:off x="130761" y="895350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435582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 userDrawn="1"/>
        </p:nvGrpSpPr>
        <p:grpSpPr>
          <a:xfrm>
            <a:off x="163370" y="1179225"/>
            <a:ext cx="8492313" cy="530615"/>
            <a:chOff x="179512" y="548680"/>
            <a:chExt cx="9200006" cy="677056"/>
          </a:xfrm>
        </p:grpSpPr>
        <p:sp>
          <p:nvSpPr>
            <p:cNvPr id="17" name="직사각형 16"/>
            <p:cNvSpPr/>
            <p:nvPr/>
          </p:nvSpPr>
          <p:spPr bwMode="auto">
            <a:xfrm>
              <a:off x="179512" y="548680"/>
              <a:ext cx="9200006" cy="677056"/>
            </a:xfrm>
            <a:prstGeom prst="rect">
              <a:avLst/>
            </a:prstGeom>
            <a:gradFill rotWithShape="1">
              <a:gsLst>
                <a:gs pos="833">
                  <a:srgbClr val="FFFFFF">
                    <a:alpha val="30000"/>
                  </a:srgbClr>
                </a:gs>
                <a:gs pos="52000">
                  <a:srgbClr val="FFFFFF">
                    <a:lumMod val="85000"/>
                    <a:alpha val="4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1594000" scaled="0"/>
            </a:gradFill>
            <a:ln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srgbClr val="FFFF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9" name="그룹 53"/>
            <p:cNvGrpSpPr/>
            <p:nvPr/>
          </p:nvGrpSpPr>
          <p:grpSpPr>
            <a:xfrm>
              <a:off x="179512" y="548680"/>
              <a:ext cx="8833918" cy="677056"/>
              <a:chOff x="130761" y="336688"/>
              <a:chExt cx="3814576" cy="558662"/>
            </a:xfrm>
          </p:grpSpPr>
          <p:cxnSp>
            <p:nvCxnSpPr>
              <p:cNvPr id="20" name="직선 연결선 19"/>
              <p:cNvCxnSpPr/>
              <p:nvPr/>
            </p:nvCxnSpPr>
            <p:spPr bwMode="auto">
              <a:xfrm flipH="1">
                <a:off x="130761" y="336688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직선 연결선 20"/>
              <p:cNvCxnSpPr/>
              <p:nvPr/>
            </p:nvCxnSpPr>
            <p:spPr bwMode="auto">
              <a:xfrm flipH="1">
                <a:off x="130761" y="895350"/>
                <a:ext cx="3814576" cy="0"/>
              </a:xfrm>
              <a:prstGeom prst="line">
                <a:avLst/>
              </a:prstGeom>
              <a:solidFill>
                <a:srgbClr val="0066FF"/>
              </a:solidFill>
              <a:ln w="12700" cap="flat" cmpd="sng" algn="ctr">
                <a:gradFill>
                  <a:gsLst>
                    <a:gs pos="0">
                      <a:srgbClr val="FFFFFF">
                        <a:lumMod val="85000"/>
                      </a:srgbClr>
                    </a:gs>
                    <a:gs pos="35000">
                      <a:schemeClr val="bg1">
                        <a:lumMod val="85000"/>
                      </a:schemeClr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18" name="그룹 17"/>
          <p:cNvGrpSpPr/>
          <p:nvPr userDrawn="1"/>
        </p:nvGrpSpPr>
        <p:grpSpPr>
          <a:xfrm>
            <a:off x="163370" y="160496"/>
            <a:ext cx="8812746" cy="6575584"/>
            <a:chOff x="176984" y="160496"/>
            <a:chExt cx="9547142" cy="6575584"/>
          </a:xfrm>
        </p:grpSpPr>
        <p:cxnSp>
          <p:nvCxnSpPr>
            <p:cNvPr id="9" name="직선 연결선 8"/>
            <p:cNvCxnSpPr/>
            <p:nvPr userDrawn="1"/>
          </p:nvCxnSpPr>
          <p:spPr>
            <a:xfrm>
              <a:off x="176984" y="418978"/>
              <a:ext cx="0" cy="63123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직선 연결선 9"/>
            <p:cNvCxnSpPr/>
            <p:nvPr userDrawn="1"/>
          </p:nvCxnSpPr>
          <p:spPr>
            <a:xfrm>
              <a:off x="176984" y="6730172"/>
              <a:ext cx="9530030" cy="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직선 연결선 10"/>
            <p:cNvCxnSpPr>
              <a:stCxn id="15" idx="3"/>
            </p:cNvCxnSpPr>
            <p:nvPr userDrawn="1"/>
          </p:nvCxnSpPr>
          <p:spPr>
            <a:xfrm>
              <a:off x="1980255" y="418978"/>
              <a:ext cx="6655745" cy="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직선 연결선 11"/>
            <p:cNvCxnSpPr/>
            <p:nvPr userDrawn="1"/>
          </p:nvCxnSpPr>
          <p:spPr>
            <a:xfrm>
              <a:off x="9707014" y="832920"/>
              <a:ext cx="0" cy="5903160"/>
            </a:xfrm>
            <a:prstGeom prst="line">
              <a:avLst/>
            </a:prstGeom>
            <a:noFill/>
            <a:ln w="1270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3" name="직사각형 12"/>
            <p:cNvSpPr/>
            <p:nvPr/>
          </p:nvSpPr>
          <p:spPr>
            <a:xfrm>
              <a:off x="5540879" y="240281"/>
              <a:ext cx="3230372" cy="2323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95363">
                <a:lnSpc>
                  <a:spcPct val="80000"/>
                </a:lnSpc>
              </a:pP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Total Logistics Provider </a:t>
              </a:r>
              <a:r>
                <a:rPr lang="en-US" altLang="ko-KR" sz="1100" dirty="0">
                  <a:gradFill>
                    <a:gsLst>
                      <a:gs pos="100000">
                        <a:srgbClr val="FFB83D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Smart Logistics Service </a:t>
              </a:r>
              <a:endParaRPr lang="en-US" altLang="ko-KR" sz="1100" dirty="0">
                <a:gradFill>
                  <a:gsLst>
                    <a:gs pos="100000">
                      <a:srgbClr val="FFB83D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2"/>
            <a:srcRect b="-114"/>
            <a:stretch/>
          </p:blipFill>
          <p:spPr>
            <a:xfrm>
              <a:off x="8832211" y="160496"/>
              <a:ext cx="891915" cy="598873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 userDrawn="1"/>
          </p:nvSpPr>
          <p:spPr>
            <a:xfrm>
              <a:off x="176984" y="249701"/>
              <a:ext cx="18032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PART </a:t>
              </a:r>
              <a:r>
                <a:rPr lang="en-US" altLang="ko-KR" sz="1600" dirty="0" smtClean="0">
                  <a:gradFill>
                    <a:gsLst>
                      <a:gs pos="100000">
                        <a:srgbClr val="434343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Tmon몬소리 Black" panose="02000A03000000000000" pitchFamily="2" charset="-127"/>
                  <a:ea typeface="Tmon몬소리 Black" panose="02000A03000000000000" pitchFamily="2" charset="-127"/>
                </a:rPr>
                <a:t>04 ETC</a:t>
              </a:r>
              <a:endParaRPr lang="ko-KR" altLang="en-US" sz="1600" dirty="0">
                <a:gradFill>
                  <a:gsLst>
                    <a:gs pos="100000">
                      <a:srgbClr val="434343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000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C2CAB-3776-4AC9-85CF-5035370FAA89}" type="datetimeFigureOut">
              <a:rPr lang="ko-KR" altLang="en-US" smtClean="0"/>
              <a:t>2021-03-15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F8E02-F627-4688-ACB3-B3C15C6A9F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016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71" r:id="rId13"/>
    <p:sldLayoutId id="2147483672" r:id="rId14"/>
    <p:sldLayoutId id="2147483673" r:id="rId15"/>
    <p:sldLayoutId id="2147483668" r:id="rId16"/>
    <p:sldLayoutId id="2147483674" r:id="rId17"/>
    <p:sldLayoutId id="2147483675" r:id="rId18"/>
    <p:sldLayoutId id="2147483676" r:id="rId19"/>
    <p:sldLayoutId id="2147483677" r:id="rId20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21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9375" r="937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2" name="그룹 41"/>
          <p:cNvGrpSpPr/>
          <p:nvPr/>
        </p:nvGrpSpPr>
        <p:grpSpPr>
          <a:xfrm>
            <a:off x="5624299" y="3194112"/>
            <a:ext cx="3315389" cy="1045578"/>
            <a:chOff x="6299032" y="3357496"/>
            <a:chExt cx="2950413" cy="1398999"/>
          </a:xfrm>
        </p:grpSpPr>
        <p:sp>
          <p:nvSpPr>
            <p:cNvPr id="43" name="직사각형 42"/>
            <p:cNvSpPr/>
            <p:nvPr/>
          </p:nvSpPr>
          <p:spPr>
            <a:xfrm>
              <a:off x="6302179" y="3357496"/>
              <a:ext cx="2947266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95363">
                <a:lnSpc>
                  <a:spcPct val="80000"/>
                </a:lnSpc>
              </a:pPr>
              <a:r>
                <a:rPr lang="en-US" altLang="ko-KR" spc="100" dirty="0">
                  <a:gradFill>
                    <a:gsLst>
                      <a:gs pos="100000">
                        <a:schemeClr val="bg1"/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Total Logistics Provider</a:t>
              </a: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6299032" y="3827010"/>
              <a:ext cx="2871684" cy="929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defTabSz="995363">
                <a:lnSpc>
                  <a:spcPct val="80000"/>
                </a:lnSpc>
              </a:pPr>
              <a:r>
                <a:rPr lang="ko-KR" altLang="en-US" sz="320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스마트물류</a:t>
              </a:r>
              <a:r>
                <a:rPr lang="ko-KR" altLang="en-US" sz="360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㈜</a:t>
              </a: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7508833" y="6545723"/>
            <a:ext cx="1536752" cy="2451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95363">
              <a:lnSpc>
                <a:spcPct val="80000"/>
              </a:lnSpc>
            </a:pPr>
            <a:r>
              <a:rPr lang="en-US" altLang="ko-KR" sz="1200" dirty="0">
                <a:gradFill>
                  <a:gsLst>
                    <a:gs pos="100000">
                      <a:schemeClr val="bg1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www.smartlogis.com</a:t>
            </a:r>
          </a:p>
        </p:txBody>
      </p:sp>
    </p:spTree>
    <p:extLst>
      <p:ext uri="{BB962C8B-B14F-4D97-AF65-F5344CB8AC3E}">
        <p14:creationId xmlns:p14="http://schemas.microsoft.com/office/powerpoint/2010/main" val="130109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2778" y="2173506"/>
            <a:ext cx="6429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SMART Fulfillment </a:t>
            </a:r>
            <a:r>
              <a:rPr lang="ko-KR" altLang="en-US" b="1" dirty="0" smtClean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는</a:t>
            </a:r>
            <a:r>
              <a:rPr lang="en-US" altLang="ko-KR" b="1" dirty="0" smtClean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고객의 모든 주문을 처리해 드립니다</a:t>
            </a:r>
            <a:r>
              <a:rPr lang="en-US" altLang="ko-KR" sz="1400" b="1" dirty="0" smtClean="0">
                <a:latin typeface="+mj-ea"/>
                <a:ea typeface="KoPub돋움체 Medium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2181" y="3334113"/>
            <a:ext cx="5081839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물류는 상품을 기반으로 기업과 사람을 이어주는 가교입니다</a:t>
            </a:r>
            <a:r>
              <a:rPr lang="en-US" altLang="ko-KR" sz="1400" dirty="0" smtClean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물류가 스마트하지 </a:t>
            </a:r>
            <a:r>
              <a:rPr lang="ko-KR" altLang="en-US" sz="1400" dirty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않</a:t>
            </a:r>
            <a:r>
              <a:rPr lang="ko-KR" altLang="en-US" sz="1400" dirty="0" smtClean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으면 기업이 성장하지 못하고 </a:t>
            </a:r>
            <a:endParaRPr lang="en-US" altLang="ko-KR" sz="1400" dirty="0" smtClean="0">
              <a:solidFill>
                <a:schemeClr val="bg1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사</a:t>
            </a:r>
            <a:r>
              <a:rPr lang="ko-KR" altLang="en-US" sz="1400" dirty="0" smtClean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람은 편하지 않으며 산업이 발전하지 못합니다</a:t>
            </a:r>
            <a:r>
              <a:rPr lang="en-US" altLang="ko-KR" sz="1400" dirty="0" smtClean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.</a:t>
            </a:r>
            <a:endParaRPr lang="ko-KR" altLang="en-US" sz="1400" dirty="0">
              <a:solidFill>
                <a:schemeClr val="bg1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38112" y="5093543"/>
            <a:ext cx="5859296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고객의 성공을 돕는 노력과 헌신이 스마트물류의 목표이자 기쁨입니다</a:t>
            </a:r>
            <a:r>
              <a:rPr lang="en-US" altLang="ko-KR" sz="1400" b="1" dirty="0" smtClean="0">
                <a:solidFill>
                  <a:schemeClr val="bg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.</a:t>
            </a:r>
            <a:endParaRPr lang="ko-KR" altLang="en-US" sz="1400" b="1" dirty="0">
              <a:solidFill>
                <a:schemeClr val="bg1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19705" y="423669"/>
            <a:ext cx="926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</a:rPr>
              <a:t>Interview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72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모서리가 둥근 직사각형 581"/>
          <p:cNvSpPr/>
          <p:nvPr/>
        </p:nvSpPr>
        <p:spPr>
          <a:xfrm>
            <a:off x="663010" y="5122687"/>
            <a:ext cx="7848870" cy="1336994"/>
          </a:xfrm>
          <a:prstGeom prst="roundRect">
            <a:avLst/>
          </a:prstGeom>
          <a:solidFill>
            <a:schemeClr val="bg1">
              <a:lumMod val="85000"/>
              <a:alpha val="32000"/>
            </a:schemeClr>
          </a:solidFill>
          <a:ln>
            <a:noFill/>
          </a:ln>
          <a:effectLst>
            <a:glow>
              <a:schemeClr val="accent1">
                <a:lumMod val="20000"/>
                <a:lumOff val="80000"/>
              </a:schemeClr>
            </a:glow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591756" y="1900704"/>
            <a:ext cx="7896127" cy="2685791"/>
          </a:xfrm>
          <a:prstGeom prst="roundRect">
            <a:avLst/>
          </a:prstGeom>
          <a:solidFill>
            <a:schemeClr val="bg1">
              <a:lumMod val="85000"/>
              <a:alpha val="32000"/>
            </a:schemeClr>
          </a:solidFill>
          <a:ln>
            <a:noFill/>
          </a:ln>
          <a:effectLst>
            <a:glow>
              <a:schemeClr val="accent1">
                <a:lumMod val="20000"/>
                <a:lumOff val="80000"/>
              </a:schemeClr>
            </a:glow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166803" y="1288091"/>
            <a:ext cx="5782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atin typeface="+mj-ea"/>
                <a:ea typeface="KoPub돋움체 Medium"/>
              </a:rPr>
              <a:t>다양한 네트워크로  고객사의 물류서비스를  업그레이드 시켜드립니다</a:t>
            </a:r>
            <a:r>
              <a:rPr lang="en-US" altLang="ko-KR" sz="1400" b="1" dirty="0" smtClean="0">
                <a:latin typeface="+mj-ea"/>
                <a:ea typeface="KoPub돋움체 Medium"/>
              </a:rPr>
              <a:t>.</a:t>
            </a:r>
            <a:endParaRPr lang="en-US" altLang="ko-KR" sz="1400" b="1" dirty="0">
              <a:latin typeface="+mj-ea"/>
              <a:ea typeface="KoPub돋움체 Medium"/>
            </a:endParaRPr>
          </a:p>
        </p:txBody>
      </p:sp>
      <p:sp>
        <p:nvSpPr>
          <p:cNvPr id="86" name="TextBox 300"/>
          <p:cNvSpPr txBox="1">
            <a:spLocks noChangeArrowheads="1"/>
          </p:cNvSpPr>
          <p:nvPr/>
        </p:nvSpPr>
        <p:spPr bwMode="auto">
          <a:xfrm>
            <a:off x="1174010" y="2850753"/>
            <a:ext cx="7863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수입업</a:t>
            </a:r>
            <a:r>
              <a:rPr lang="ko-KR" altLang="en-US" sz="1000" b="1" dirty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체</a:t>
            </a: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</p:txBody>
      </p:sp>
      <p:sp>
        <p:nvSpPr>
          <p:cNvPr id="81" name="제목 4"/>
          <p:cNvSpPr txBox="1">
            <a:spLocks/>
          </p:cNvSpPr>
          <p:nvPr/>
        </p:nvSpPr>
        <p:spPr>
          <a:xfrm>
            <a:off x="174676" y="667963"/>
            <a:ext cx="2428955" cy="480174"/>
          </a:xfrm>
          <a:prstGeom prst="rect">
            <a:avLst/>
          </a:prstGeom>
        </p:spPr>
        <p:txBody>
          <a:bodyPr wrap="none" lIns="91482" tIns="45741" rIns="91482" bIns="45741">
            <a:spAutoFit/>
          </a:bodyPr>
          <a:lstStyle>
            <a:lvl1pPr algn="l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1. </a:t>
            </a:r>
            <a:r>
              <a:rPr lang="ko-KR" altLang="en-US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서비스 범위</a:t>
            </a:r>
            <a:endParaRPr lang="ko-KR" altLang="en-US" sz="2800" dirty="0">
              <a:gradFill>
                <a:gsLst>
                  <a:gs pos="100000">
                    <a:srgbClr val="FFB83D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08" name="Freeform 135"/>
          <p:cNvSpPr>
            <a:spLocks/>
          </p:cNvSpPr>
          <p:nvPr/>
        </p:nvSpPr>
        <p:spPr bwMode="auto">
          <a:xfrm>
            <a:off x="3668782" y="2458732"/>
            <a:ext cx="101384" cy="103073"/>
          </a:xfrm>
          <a:custGeom>
            <a:avLst/>
            <a:gdLst>
              <a:gd name="T0" fmla="*/ 25 w 30"/>
              <a:gd name="T1" fmla="*/ 6 h 31"/>
              <a:gd name="T2" fmla="*/ 25 w 30"/>
              <a:gd name="T3" fmla="*/ 25 h 31"/>
              <a:gd name="T4" fmla="*/ 6 w 30"/>
              <a:gd name="T5" fmla="*/ 26 h 31"/>
              <a:gd name="T6" fmla="*/ 5 w 30"/>
              <a:gd name="T7" fmla="*/ 6 h 31"/>
              <a:gd name="T8" fmla="*/ 25 w 30"/>
              <a:gd name="T9" fmla="*/ 6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1">
                <a:moveTo>
                  <a:pt x="25" y="6"/>
                </a:moveTo>
                <a:cubicBezTo>
                  <a:pt x="30" y="11"/>
                  <a:pt x="30" y="20"/>
                  <a:pt x="25" y="25"/>
                </a:cubicBezTo>
                <a:cubicBezTo>
                  <a:pt x="20" y="31"/>
                  <a:pt x="11" y="31"/>
                  <a:pt x="6" y="26"/>
                </a:cubicBezTo>
                <a:cubicBezTo>
                  <a:pt x="0" y="21"/>
                  <a:pt x="0" y="12"/>
                  <a:pt x="5" y="6"/>
                </a:cubicBezTo>
                <a:cubicBezTo>
                  <a:pt x="10" y="1"/>
                  <a:pt x="19" y="0"/>
                  <a:pt x="25" y="6"/>
                </a:cubicBez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0" name="Freeform 214"/>
          <p:cNvSpPr>
            <a:spLocks noEditPoints="1"/>
          </p:cNvSpPr>
          <p:nvPr/>
        </p:nvSpPr>
        <p:spPr bwMode="auto">
          <a:xfrm>
            <a:off x="4657964" y="2274676"/>
            <a:ext cx="405265" cy="497905"/>
          </a:xfrm>
          <a:custGeom>
            <a:avLst/>
            <a:gdLst>
              <a:gd name="T0" fmla="*/ 135 w 140"/>
              <a:gd name="T1" fmla="*/ 87 h 140"/>
              <a:gd name="T2" fmla="*/ 108 w 140"/>
              <a:gd name="T3" fmla="*/ 79 h 140"/>
              <a:gd name="T4" fmla="*/ 5 w 140"/>
              <a:gd name="T5" fmla="*/ 135 h 140"/>
              <a:gd name="T6" fmla="*/ 32 w 140"/>
              <a:gd name="T7" fmla="*/ 117 h 140"/>
              <a:gd name="T8" fmla="*/ 68 w 140"/>
              <a:gd name="T9" fmla="*/ 33 h 140"/>
              <a:gd name="T10" fmla="*/ 57 w 140"/>
              <a:gd name="T11" fmla="*/ 11 h 140"/>
              <a:gd name="T12" fmla="*/ 68 w 140"/>
              <a:gd name="T13" fmla="*/ 0 h 140"/>
              <a:gd name="T14" fmla="*/ 79 w 140"/>
              <a:gd name="T15" fmla="*/ 5 h 140"/>
              <a:gd name="T16" fmla="*/ 73 w 140"/>
              <a:gd name="T17" fmla="*/ 9 h 140"/>
              <a:gd name="T18" fmla="*/ 80 w 140"/>
              <a:gd name="T19" fmla="*/ 21 h 140"/>
              <a:gd name="T20" fmla="*/ 72 w 140"/>
              <a:gd name="T21" fmla="*/ 39 h 140"/>
              <a:gd name="T22" fmla="*/ 68 w 140"/>
              <a:gd name="T23" fmla="*/ 39 h 140"/>
              <a:gd name="T24" fmla="*/ 64 w 140"/>
              <a:gd name="T25" fmla="*/ 27 h 140"/>
              <a:gd name="T26" fmla="*/ 72 w 140"/>
              <a:gd name="T27" fmla="*/ 33 h 140"/>
              <a:gd name="T28" fmla="*/ 74 w 140"/>
              <a:gd name="T29" fmla="*/ 26 h 140"/>
              <a:gd name="T30" fmla="*/ 68 w 140"/>
              <a:gd name="T31" fmla="*/ 15 h 140"/>
              <a:gd name="T32" fmla="*/ 65 w 140"/>
              <a:gd name="T33" fmla="*/ 11 h 140"/>
              <a:gd name="T34" fmla="*/ 5 w 140"/>
              <a:gd name="T35" fmla="*/ 111 h 140"/>
              <a:gd name="T36" fmla="*/ 5 w 140"/>
              <a:gd name="T37" fmla="*/ 100 h 140"/>
              <a:gd name="T38" fmla="*/ 130 w 140"/>
              <a:gd name="T39" fmla="*/ 140 h 140"/>
              <a:gd name="T40" fmla="*/ 108 w 140"/>
              <a:gd name="T41" fmla="*/ 117 h 140"/>
              <a:gd name="T42" fmla="*/ 104 w 140"/>
              <a:gd name="T43" fmla="*/ 54 h 140"/>
              <a:gd name="T44" fmla="*/ 40 w 140"/>
              <a:gd name="T45" fmla="*/ 140 h 140"/>
              <a:gd name="T46" fmla="*/ 91 w 140"/>
              <a:gd name="T47" fmla="*/ 107 h 140"/>
              <a:gd name="T48" fmla="*/ 97 w 140"/>
              <a:gd name="T49" fmla="*/ 62 h 140"/>
              <a:gd name="T50" fmla="*/ 91 w 140"/>
              <a:gd name="T51" fmla="*/ 107 h 140"/>
              <a:gd name="T52" fmla="*/ 81 w 140"/>
              <a:gd name="T53" fmla="*/ 107 h 140"/>
              <a:gd name="T54" fmla="*/ 75 w 140"/>
              <a:gd name="T55" fmla="*/ 62 h 140"/>
              <a:gd name="T56" fmla="*/ 83 w 140"/>
              <a:gd name="T57" fmla="*/ 137 h 140"/>
              <a:gd name="T58" fmla="*/ 87 w 140"/>
              <a:gd name="T59" fmla="*/ 121 h 140"/>
              <a:gd name="T60" fmla="*/ 71 w 140"/>
              <a:gd name="T61" fmla="*/ 137 h 140"/>
              <a:gd name="T62" fmla="*/ 65 w 140"/>
              <a:gd name="T63" fmla="*/ 107 h 140"/>
              <a:gd name="T64" fmla="*/ 58 w 140"/>
              <a:gd name="T65" fmla="*/ 62 h 140"/>
              <a:gd name="T66" fmla="*/ 54 w 140"/>
              <a:gd name="T67" fmla="*/ 123 h 140"/>
              <a:gd name="T68" fmla="*/ 68 w 140"/>
              <a:gd name="T69" fmla="*/ 137 h 140"/>
              <a:gd name="T70" fmla="*/ 52 w 140"/>
              <a:gd name="T71" fmla="*/ 121 h 140"/>
              <a:gd name="T72" fmla="*/ 48 w 140"/>
              <a:gd name="T73" fmla="*/ 107 h 140"/>
              <a:gd name="T74" fmla="*/ 42 w 140"/>
              <a:gd name="T75" fmla="*/ 62 h 140"/>
              <a:gd name="T76" fmla="*/ 105 w 140"/>
              <a:gd name="T77" fmla="*/ 42 h 140"/>
              <a:gd name="T78" fmla="*/ 35 w 140"/>
              <a:gd name="T79" fmla="*/ 50 h 140"/>
              <a:gd name="T80" fmla="*/ 104 w 140"/>
              <a:gd name="T81" fmla="*/ 51 h 140"/>
              <a:gd name="T82" fmla="*/ 109 w 140"/>
              <a:gd name="T83" fmla="*/ 46 h 140"/>
              <a:gd name="T84" fmla="*/ 5 w 140"/>
              <a:gd name="T85" fmla="*/ 87 h 140"/>
              <a:gd name="T86" fmla="*/ 32 w 140"/>
              <a:gd name="T87" fmla="*/ 79 h 140"/>
              <a:gd name="T88" fmla="*/ 108 w 140"/>
              <a:gd name="T89" fmla="*/ 111 h 140"/>
              <a:gd name="T90" fmla="*/ 108 w 140"/>
              <a:gd name="T91" fmla="*/ 10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" h="140">
                <a:moveTo>
                  <a:pt x="140" y="83"/>
                </a:moveTo>
                <a:cubicBezTo>
                  <a:pt x="140" y="85"/>
                  <a:pt x="138" y="87"/>
                  <a:pt x="136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94"/>
                  <a:pt x="135" y="94"/>
                  <a:pt x="135" y="94"/>
                </a:cubicBezTo>
                <a:cubicBezTo>
                  <a:pt x="108" y="94"/>
                  <a:pt x="108" y="94"/>
                  <a:pt x="108" y="94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36" y="79"/>
                  <a:pt x="136" y="79"/>
                  <a:pt x="136" y="79"/>
                </a:cubicBezTo>
                <a:cubicBezTo>
                  <a:pt x="138" y="79"/>
                  <a:pt x="140" y="81"/>
                  <a:pt x="140" y="83"/>
                </a:cubicBezTo>
                <a:close/>
                <a:moveTo>
                  <a:pt x="5" y="135"/>
                </a:moveTo>
                <a:cubicBezTo>
                  <a:pt x="5" y="138"/>
                  <a:pt x="7" y="140"/>
                  <a:pt x="9" y="140"/>
                </a:cubicBezTo>
                <a:cubicBezTo>
                  <a:pt x="32" y="140"/>
                  <a:pt x="32" y="140"/>
                  <a:pt x="32" y="140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5" y="117"/>
                  <a:pt x="5" y="117"/>
                  <a:pt x="5" y="117"/>
                </a:cubicBezTo>
                <a:lnTo>
                  <a:pt x="5" y="135"/>
                </a:lnTo>
                <a:close/>
                <a:moveTo>
                  <a:pt x="68" y="33"/>
                </a:moveTo>
                <a:cubicBezTo>
                  <a:pt x="68" y="23"/>
                  <a:pt x="68" y="23"/>
                  <a:pt x="68" y="23"/>
                </a:cubicBezTo>
                <a:cubicBezTo>
                  <a:pt x="64" y="22"/>
                  <a:pt x="61" y="20"/>
                  <a:pt x="60" y="18"/>
                </a:cubicBezTo>
                <a:cubicBezTo>
                  <a:pt x="58" y="15"/>
                  <a:pt x="57" y="13"/>
                  <a:pt x="57" y="11"/>
                </a:cubicBezTo>
                <a:cubicBezTo>
                  <a:pt x="57" y="9"/>
                  <a:pt x="58" y="7"/>
                  <a:pt x="60" y="5"/>
                </a:cubicBezTo>
                <a:cubicBezTo>
                  <a:pt x="61" y="3"/>
                  <a:pt x="64" y="2"/>
                  <a:pt x="68" y="2"/>
                </a:cubicBezTo>
                <a:cubicBezTo>
                  <a:pt x="68" y="0"/>
                  <a:pt x="68" y="0"/>
                  <a:pt x="68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2"/>
                  <a:pt x="72" y="2"/>
                  <a:pt x="72" y="2"/>
                </a:cubicBezTo>
                <a:cubicBezTo>
                  <a:pt x="75" y="2"/>
                  <a:pt x="78" y="3"/>
                  <a:pt x="79" y="5"/>
                </a:cubicBezTo>
                <a:cubicBezTo>
                  <a:pt x="81" y="7"/>
                  <a:pt x="82" y="9"/>
                  <a:pt x="82" y="12"/>
                </a:cubicBezTo>
                <a:cubicBezTo>
                  <a:pt x="74" y="12"/>
                  <a:pt x="74" y="12"/>
                  <a:pt x="74" y="12"/>
                </a:cubicBezTo>
                <a:cubicBezTo>
                  <a:pt x="74" y="11"/>
                  <a:pt x="74" y="10"/>
                  <a:pt x="73" y="9"/>
                </a:cubicBezTo>
                <a:cubicBezTo>
                  <a:pt x="73" y="8"/>
                  <a:pt x="72" y="8"/>
                  <a:pt x="72" y="7"/>
                </a:cubicBezTo>
                <a:cubicBezTo>
                  <a:pt x="72" y="17"/>
                  <a:pt x="72" y="17"/>
                  <a:pt x="72" y="17"/>
                </a:cubicBezTo>
                <a:cubicBezTo>
                  <a:pt x="75" y="18"/>
                  <a:pt x="78" y="19"/>
                  <a:pt x="80" y="21"/>
                </a:cubicBezTo>
                <a:cubicBezTo>
                  <a:pt x="82" y="23"/>
                  <a:pt x="83" y="26"/>
                  <a:pt x="83" y="29"/>
                </a:cubicBezTo>
                <a:cubicBezTo>
                  <a:pt x="83" y="31"/>
                  <a:pt x="82" y="34"/>
                  <a:pt x="79" y="36"/>
                </a:cubicBezTo>
                <a:cubicBezTo>
                  <a:pt x="77" y="38"/>
                  <a:pt x="75" y="39"/>
                  <a:pt x="72" y="39"/>
                </a:cubicBezTo>
                <a:cubicBezTo>
                  <a:pt x="72" y="40"/>
                  <a:pt x="72" y="40"/>
                  <a:pt x="72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9"/>
                  <a:pt x="68" y="39"/>
                  <a:pt x="68" y="39"/>
                </a:cubicBezTo>
                <a:cubicBezTo>
                  <a:pt x="65" y="39"/>
                  <a:pt x="63" y="38"/>
                  <a:pt x="60" y="36"/>
                </a:cubicBezTo>
                <a:cubicBezTo>
                  <a:pt x="58" y="34"/>
                  <a:pt x="57" y="31"/>
                  <a:pt x="57" y="27"/>
                </a:cubicBezTo>
                <a:cubicBezTo>
                  <a:pt x="64" y="27"/>
                  <a:pt x="64" y="27"/>
                  <a:pt x="64" y="27"/>
                </a:cubicBezTo>
                <a:cubicBezTo>
                  <a:pt x="64" y="28"/>
                  <a:pt x="65" y="30"/>
                  <a:pt x="65" y="31"/>
                </a:cubicBezTo>
                <a:cubicBezTo>
                  <a:pt x="66" y="32"/>
                  <a:pt x="67" y="32"/>
                  <a:pt x="68" y="33"/>
                </a:cubicBezTo>
                <a:close/>
                <a:moveTo>
                  <a:pt x="72" y="33"/>
                </a:moveTo>
                <a:cubicBezTo>
                  <a:pt x="72" y="33"/>
                  <a:pt x="73" y="32"/>
                  <a:pt x="74" y="31"/>
                </a:cubicBezTo>
                <a:cubicBezTo>
                  <a:pt x="74" y="30"/>
                  <a:pt x="75" y="29"/>
                  <a:pt x="75" y="28"/>
                </a:cubicBezTo>
                <a:cubicBezTo>
                  <a:pt x="75" y="27"/>
                  <a:pt x="75" y="26"/>
                  <a:pt x="74" y="26"/>
                </a:cubicBezTo>
                <a:cubicBezTo>
                  <a:pt x="74" y="25"/>
                  <a:pt x="73" y="24"/>
                  <a:pt x="72" y="24"/>
                </a:cubicBezTo>
                <a:lnTo>
                  <a:pt x="72" y="33"/>
                </a:lnTo>
                <a:close/>
                <a:moveTo>
                  <a:pt x="68" y="15"/>
                </a:moveTo>
                <a:cubicBezTo>
                  <a:pt x="68" y="7"/>
                  <a:pt x="68" y="7"/>
                  <a:pt x="68" y="7"/>
                </a:cubicBezTo>
                <a:cubicBezTo>
                  <a:pt x="67" y="7"/>
                  <a:pt x="66" y="8"/>
                  <a:pt x="66" y="8"/>
                </a:cubicBezTo>
                <a:cubicBezTo>
                  <a:pt x="65" y="9"/>
                  <a:pt x="65" y="10"/>
                  <a:pt x="65" y="11"/>
                </a:cubicBezTo>
                <a:cubicBezTo>
                  <a:pt x="65" y="12"/>
                  <a:pt x="65" y="13"/>
                  <a:pt x="66" y="13"/>
                </a:cubicBezTo>
                <a:cubicBezTo>
                  <a:pt x="66" y="14"/>
                  <a:pt x="67" y="15"/>
                  <a:pt x="68" y="15"/>
                </a:cubicBezTo>
                <a:close/>
                <a:moveTo>
                  <a:pt x="5" y="111"/>
                </a:moveTo>
                <a:cubicBezTo>
                  <a:pt x="32" y="111"/>
                  <a:pt x="32" y="111"/>
                  <a:pt x="32" y="111"/>
                </a:cubicBezTo>
                <a:cubicBezTo>
                  <a:pt x="32" y="100"/>
                  <a:pt x="32" y="100"/>
                  <a:pt x="32" y="100"/>
                </a:cubicBezTo>
                <a:cubicBezTo>
                  <a:pt x="5" y="100"/>
                  <a:pt x="5" y="100"/>
                  <a:pt x="5" y="100"/>
                </a:cubicBezTo>
                <a:lnTo>
                  <a:pt x="5" y="111"/>
                </a:lnTo>
                <a:close/>
                <a:moveTo>
                  <a:pt x="108" y="140"/>
                </a:moveTo>
                <a:cubicBezTo>
                  <a:pt x="130" y="140"/>
                  <a:pt x="130" y="140"/>
                  <a:pt x="130" y="140"/>
                </a:cubicBezTo>
                <a:cubicBezTo>
                  <a:pt x="133" y="140"/>
                  <a:pt x="135" y="138"/>
                  <a:pt x="135" y="13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08" y="117"/>
                  <a:pt x="108" y="117"/>
                  <a:pt x="108" y="117"/>
                </a:cubicBezTo>
                <a:lnTo>
                  <a:pt x="108" y="140"/>
                </a:lnTo>
                <a:close/>
                <a:moveTo>
                  <a:pt x="35" y="54"/>
                </a:moveTo>
                <a:cubicBezTo>
                  <a:pt x="104" y="54"/>
                  <a:pt x="104" y="54"/>
                  <a:pt x="104" y="54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8"/>
                  <a:pt x="102" y="140"/>
                  <a:pt x="99" y="140"/>
                </a:cubicBezTo>
                <a:cubicBezTo>
                  <a:pt x="40" y="140"/>
                  <a:pt x="40" y="140"/>
                  <a:pt x="40" y="140"/>
                </a:cubicBezTo>
                <a:cubicBezTo>
                  <a:pt x="38" y="140"/>
                  <a:pt x="35" y="138"/>
                  <a:pt x="35" y="135"/>
                </a:cubicBezTo>
                <a:lnTo>
                  <a:pt x="35" y="54"/>
                </a:lnTo>
                <a:close/>
                <a:moveTo>
                  <a:pt x="91" y="107"/>
                </a:moveTo>
                <a:cubicBezTo>
                  <a:pt x="91" y="109"/>
                  <a:pt x="92" y="110"/>
                  <a:pt x="94" y="110"/>
                </a:cubicBezTo>
                <a:cubicBezTo>
                  <a:pt x="96" y="110"/>
                  <a:pt x="97" y="109"/>
                  <a:pt x="97" y="107"/>
                </a:cubicBezTo>
                <a:cubicBezTo>
                  <a:pt x="97" y="62"/>
                  <a:pt x="97" y="62"/>
                  <a:pt x="97" y="62"/>
                </a:cubicBezTo>
                <a:cubicBezTo>
                  <a:pt x="97" y="60"/>
                  <a:pt x="96" y="59"/>
                  <a:pt x="94" y="59"/>
                </a:cubicBezTo>
                <a:cubicBezTo>
                  <a:pt x="92" y="59"/>
                  <a:pt x="91" y="60"/>
                  <a:pt x="91" y="62"/>
                </a:cubicBezTo>
                <a:lnTo>
                  <a:pt x="91" y="107"/>
                </a:lnTo>
                <a:close/>
                <a:moveTo>
                  <a:pt x="75" y="107"/>
                </a:moveTo>
                <a:cubicBezTo>
                  <a:pt x="75" y="109"/>
                  <a:pt x="76" y="110"/>
                  <a:pt x="78" y="110"/>
                </a:cubicBezTo>
                <a:cubicBezTo>
                  <a:pt x="79" y="110"/>
                  <a:pt x="81" y="109"/>
                  <a:pt x="81" y="107"/>
                </a:cubicBezTo>
                <a:cubicBezTo>
                  <a:pt x="81" y="62"/>
                  <a:pt x="81" y="62"/>
                  <a:pt x="81" y="62"/>
                </a:cubicBezTo>
                <a:cubicBezTo>
                  <a:pt x="81" y="60"/>
                  <a:pt x="79" y="59"/>
                  <a:pt x="78" y="59"/>
                </a:cubicBezTo>
                <a:cubicBezTo>
                  <a:pt x="76" y="59"/>
                  <a:pt x="75" y="60"/>
                  <a:pt x="75" y="62"/>
                </a:cubicBezTo>
                <a:lnTo>
                  <a:pt x="75" y="107"/>
                </a:lnTo>
                <a:close/>
                <a:moveTo>
                  <a:pt x="71" y="137"/>
                </a:moveTo>
                <a:cubicBezTo>
                  <a:pt x="83" y="137"/>
                  <a:pt x="83" y="137"/>
                  <a:pt x="83" y="137"/>
                </a:cubicBezTo>
                <a:cubicBezTo>
                  <a:pt x="84" y="137"/>
                  <a:pt x="85" y="136"/>
                  <a:pt x="85" y="135"/>
                </a:cubicBezTo>
                <a:cubicBezTo>
                  <a:pt x="85" y="123"/>
                  <a:pt x="85" y="123"/>
                  <a:pt x="85" y="123"/>
                </a:cubicBezTo>
                <a:cubicBezTo>
                  <a:pt x="86" y="123"/>
                  <a:pt x="87" y="122"/>
                  <a:pt x="87" y="121"/>
                </a:cubicBezTo>
                <a:cubicBezTo>
                  <a:pt x="87" y="120"/>
                  <a:pt x="86" y="119"/>
                  <a:pt x="85" y="119"/>
                </a:cubicBezTo>
                <a:cubicBezTo>
                  <a:pt x="71" y="119"/>
                  <a:pt x="71" y="119"/>
                  <a:pt x="71" y="119"/>
                </a:cubicBezTo>
                <a:lnTo>
                  <a:pt x="71" y="137"/>
                </a:lnTo>
                <a:close/>
                <a:moveTo>
                  <a:pt x="58" y="107"/>
                </a:moveTo>
                <a:cubicBezTo>
                  <a:pt x="58" y="109"/>
                  <a:pt x="60" y="110"/>
                  <a:pt x="62" y="110"/>
                </a:cubicBezTo>
                <a:cubicBezTo>
                  <a:pt x="63" y="110"/>
                  <a:pt x="65" y="109"/>
                  <a:pt x="65" y="107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60"/>
                  <a:pt x="63" y="59"/>
                  <a:pt x="62" y="59"/>
                </a:cubicBezTo>
                <a:cubicBezTo>
                  <a:pt x="60" y="59"/>
                  <a:pt x="58" y="60"/>
                  <a:pt x="58" y="62"/>
                </a:cubicBezTo>
                <a:lnTo>
                  <a:pt x="58" y="107"/>
                </a:lnTo>
                <a:close/>
                <a:moveTo>
                  <a:pt x="52" y="121"/>
                </a:moveTo>
                <a:cubicBezTo>
                  <a:pt x="52" y="122"/>
                  <a:pt x="53" y="123"/>
                  <a:pt x="54" y="123"/>
                </a:cubicBezTo>
                <a:cubicBezTo>
                  <a:pt x="54" y="135"/>
                  <a:pt x="54" y="135"/>
                  <a:pt x="54" y="135"/>
                </a:cubicBezTo>
                <a:cubicBezTo>
                  <a:pt x="54" y="136"/>
                  <a:pt x="55" y="137"/>
                  <a:pt x="56" y="137"/>
                </a:cubicBezTo>
                <a:cubicBezTo>
                  <a:pt x="68" y="137"/>
                  <a:pt x="68" y="137"/>
                  <a:pt x="68" y="137"/>
                </a:cubicBezTo>
                <a:cubicBezTo>
                  <a:pt x="68" y="119"/>
                  <a:pt x="68" y="119"/>
                  <a:pt x="68" y="119"/>
                </a:cubicBezTo>
                <a:cubicBezTo>
                  <a:pt x="54" y="119"/>
                  <a:pt x="54" y="119"/>
                  <a:pt x="54" y="119"/>
                </a:cubicBezTo>
                <a:cubicBezTo>
                  <a:pt x="53" y="119"/>
                  <a:pt x="52" y="120"/>
                  <a:pt x="52" y="121"/>
                </a:cubicBezTo>
                <a:close/>
                <a:moveTo>
                  <a:pt x="42" y="107"/>
                </a:moveTo>
                <a:cubicBezTo>
                  <a:pt x="42" y="109"/>
                  <a:pt x="44" y="110"/>
                  <a:pt x="45" y="110"/>
                </a:cubicBezTo>
                <a:cubicBezTo>
                  <a:pt x="47" y="110"/>
                  <a:pt x="48" y="109"/>
                  <a:pt x="48" y="107"/>
                </a:cubicBezTo>
                <a:cubicBezTo>
                  <a:pt x="48" y="62"/>
                  <a:pt x="48" y="62"/>
                  <a:pt x="48" y="62"/>
                </a:cubicBezTo>
                <a:cubicBezTo>
                  <a:pt x="48" y="60"/>
                  <a:pt x="47" y="59"/>
                  <a:pt x="45" y="59"/>
                </a:cubicBezTo>
                <a:cubicBezTo>
                  <a:pt x="44" y="59"/>
                  <a:pt x="42" y="60"/>
                  <a:pt x="42" y="62"/>
                </a:cubicBezTo>
                <a:lnTo>
                  <a:pt x="42" y="107"/>
                </a:lnTo>
                <a:close/>
                <a:moveTo>
                  <a:pt x="109" y="46"/>
                </a:moveTo>
                <a:cubicBezTo>
                  <a:pt x="109" y="44"/>
                  <a:pt x="107" y="42"/>
                  <a:pt x="10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2" y="42"/>
                  <a:pt x="30" y="44"/>
                  <a:pt x="30" y="46"/>
                </a:cubicBezTo>
                <a:cubicBezTo>
                  <a:pt x="30" y="48"/>
                  <a:pt x="32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104" y="51"/>
                  <a:pt x="104" y="51"/>
                  <a:pt x="104" y="51"/>
                </a:cubicBezTo>
                <a:cubicBezTo>
                  <a:pt x="104" y="50"/>
                  <a:pt x="104" y="50"/>
                  <a:pt x="104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7" y="50"/>
                  <a:pt x="109" y="48"/>
                  <a:pt x="109" y="46"/>
                </a:cubicBezTo>
                <a:close/>
                <a:moveTo>
                  <a:pt x="0" y="83"/>
                </a:moveTo>
                <a:cubicBezTo>
                  <a:pt x="0" y="85"/>
                  <a:pt x="1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5" y="94"/>
                  <a:pt x="5" y="94"/>
                  <a:pt x="5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2" y="79"/>
                  <a:pt x="32" y="79"/>
                  <a:pt x="32" y="79"/>
                </a:cubicBezTo>
                <a:cubicBezTo>
                  <a:pt x="4" y="79"/>
                  <a:pt x="4" y="79"/>
                  <a:pt x="4" y="79"/>
                </a:cubicBezTo>
                <a:cubicBezTo>
                  <a:pt x="1" y="79"/>
                  <a:pt x="0" y="81"/>
                  <a:pt x="0" y="83"/>
                </a:cubicBezTo>
                <a:close/>
                <a:moveTo>
                  <a:pt x="108" y="111"/>
                </a:moveTo>
                <a:cubicBezTo>
                  <a:pt x="135" y="111"/>
                  <a:pt x="135" y="111"/>
                  <a:pt x="135" y="111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08" y="100"/>
                  <a:pt x="108" y="100"/>
                  <a:pt x="108" y="100"/>
                </a:cubicBezTo>
                <a:lnTo>
                  <a:pt x="108" y="111"/>
                </a:lnTo>
                <a:close/>
              </a:path>
            </a:pathLst>
          </a:custGeom>
          <a:solidFill>
            <a:sysClr val="window" lastClr="FFFFFF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1" name="TextBox 300"/>
          <p:cNvSpPr txBox="1">
            <a:spLocks noChangeArrowheads="1"/>
          </p:cNvSpPr>
          <p:nvPr/>
        </p:nvSpPr>
        <p:spPr bwMode="auto">
          <a:xfrm>
            <a:off x="2082322" y="2865772"/>
            <a:ext cx="107561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온라인 판매자</a:t>
            </a: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</p:txBody>
      </p:sp>
      <p:sp>
        <p:nvSpPr>
          <p:cNvPr id="472" name="TextBox 300"/>
          <p:cNvSpPr txBox="1">
            <a:spLocks noChangeArrowheads="1"/>
          </p:cNvSpPr>
          <p:nvPr/>
        </p:nvSpPr>
        <p:spPr bwMode="auto">
          <a:xfrm>
            <a:off x="3415115" y="2876479"/>
            <a:ext cx="7863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국내유통</a:t>
            </a: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</p:txBody>
      </p:sp>
      <p:sp>
        <p:nvSpPr>
          <p:cNvPr id="473" name="TextBox 300"/>
          <p:cNvSpPr txBox="1">
            <a:spLocks noChangeArrowheads="1"/>
          </p:cNvSpPr>
          <p:nvPr/>
        </p:nvSpPr>
        <p:spPr bwMode="auto">
          <a:xfrm>
            <a:off x="5470427" y="2819028"/>
            <a:ext cx="11005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온라인 플랫폼</a:t>
            </a: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</p:txBody>
      </p:sp>
      <p:sp>
        <p:nvSpPr>
          <p:cNvPr id="474" name="TextBox 300"/>
          <p:cNvSpPr txBox="1">
            <a:spLocks noChangeArrowheads="1"/>
          </p:cNvSpPr>
          <p:nvPr/>
        </p:nvSpPr>
        <p:spPr bwMode="auto">
          <a:xfrm>
            <a:off x="6934366" y="2798254"/>
            <a:ext cx="7863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제조사</a:t>
            </a: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</p:txBody>
      </p:sp>
      <p:sp>
        <p:nvSpPr>
          <p:cNvPr id="475" name="TextBox 300"/>
          <p:cNvSpPr txBox="1">
            <a:spLocks noChangeArrowheads="1"/>
          </p:cNvSpPr>
          <p:nvPr/>
        </p:nvSpPr>
        <p:spPr bwMode="auto">
          <a:xfrm>
            <a:off x="4591476" y="2840182"/>
            <a:ext cx="7863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대리점</a:t>
            </a: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</p:txBody>
      </p:sp>
      <p:grpSp>
        <p:nvGrpSpPr>
          <p:cNvPr id="476" name="组合 515"/>
          <p:cNvGrpSpPr/>
          <p:nvPr/>
        </p:nvGrpSpPr>
        <p:grpSpPr>
          <a:xfrm>
            <a:off x="5816688" y="2351654"/>
            <a:ext cx="411496" cy="442830"/>
            <a:chOff x="4545013" y="211138"/>
            <a:chExt cx="598488" cy="442913"/>
          </a:xfrm>
        </p:grpSpPr>
        <p:sp>
          <p:nvSpPr>
            <p:cNvPr id="477" name="Rectangle 69"/>
            <p:cNvSpPr>
              <a:spLocks noChangeArrowheads="1"/>
            </p:cNvSpPr>
            <p:nvPr/>
          </p:nvSpPr>
          <p:spPr bwMode="auto">
            <a:xfrm>
              <a:off x="4740275" y="606425"/>
              <a:ext cx="141288" cy="28575"/>
            </a:xfrm>
            <a:prstGeom prst="rect">
              <a:avLst/>
            </a:prstGeom>
            <a:solidFill>
              <a:srgbClr val="4249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8" name="Freeform 70"/>
            <p:cNvSpPr>
              <a:spLocks/>
            </p:cNvSpPr>
            <p:nvPr/>
          </p:nvSpPr>
          <p:spPr bwMode="auto">
            <a:xfrm>
              <a:off x="4697413" y="641350"/>
              <a:ext cx="227013" cy="12700"/>
            </a:xfrm>
            <a:custGeom>
              <a:avLst/>
              <a:gdLst>
                <a:gd name="T0" fmla="*/ 125 w 130"/>
                <a:gd name="T1" fmla="*/ 0 h 7"/>
                <a:gd name="T2" fmla="*/ 6 w 130"/>
                <a:gd name="T3" fmla="*/ 0 h 7"/>
                <a:gd name="T4" fmla="*/ 0 w 130"/>
                <a:gd name="T5" fmla="*/ 5 h 7"/>
                <a:gd name="T6" fmla="*/ 0 w 130"/>
                <a:gd name="T7" fmla="*/ 7 h 7"/>
                <a:gd name="T8" fmla="*/ 130 w 130"/>
                <a:gd name="T9" fmla="*/ 7 h 7"/>
                <a:gd name="T10" fmla="*/ 130 w 130"/>
                <a:gd name="T11" fmla="*/ 5 h 7"/>
                <a:gd name="T12" fmla="*/ 125 w 13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">
                  <a:moveTo>
                    <a:pt x="125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30" y="2"/>
                    <a:pt x="128" y="0"/>
                    <a:pt x="125" y="0"/>
                  </a:cubicBezTo>
                  <a:close/>
                </a:path>
              </a:pathLst>
            </a:custGeom>
            <a:solidFill>
              <a:srgbClr val="4249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9" name="Freeform 71"/>
            <p:cNvSpPr>
              <a:spLocks/>
            </p:cNvSpPr>
            <p:nvPr/>
          </p:nvSpPr>
          <p:spPr bwMode="auto">
            <a:xfrm>
              <a:off x="4545013" y="211138"/>
              <a:ext cx="531813" cy="387350"/>
            </a:xfrm>
            <a:custGeom>
              <a:avLst/>
              <a:gdLst>
                <a:gd name="T0" fmla="*/ 232 w 304"/>
                <a:gd name="T1" fmla="*/ 173 h 221"/>
                <a:gd name="T2" fmla="*/ 19 w 304"/>
                <a:gd name="T3" fmla="*/ 173 h 221"/>
                <a:gd name="T4" fmla="*/ 19 w 304"/>
                <a:gd name="T5" fmla="*/ 18 h 221"/>
                <a:gd name="T6" fmla="*/ 285 w 304"/>
                <a:gd name="T7" fmla="*/ 18 h 221"/>
                <a:gd name="T8" fmla="*/ 285 w 304"/>
                <a:gd name="T9" fmla="*/ 45 h 221"/>
                <a:gd name="T10" fmla="*/ 304 w 304"/>
                <a:gd name="T11" fmla="*/ 45 h 221"/>
                <a:gd name="T12" fmla="*/ 304 w 304"/>
                <a:gd name="T13" fmla="*/ 8 h 221"/>
                <a:gd name="T14" fmla="*/ 297 w 304"/>
                <a:gd name="T15" fmla="*/ 0 h 221"/>
                <a:gd name="T16" fmla="*/ 8 w 304"/>
                <a:gd name="T17" fmla="*/ 0 h 221"/>
                <a:gd name="T18" fmla="*/ 0 w 304"/>
                <a:gd name="T19" fmla="*/ 8 h 221"/>
                <a:gd name="T20" fmla="*/ 0 w 304"/>
                <a:gd name="T21" fmla="*/ 213 h 221"/>
                <a:gd name="T22" fmla="*/ 8 w 304"/>
                <a:gd name="T23" fmla="*/ 221 h 221"/>
                <a:gd name="T24" fmla="*/ 232 w 304"/>
                <a:gd name="T25" fmla="*/ 221 h 221"/>
                <a:gd name="T26" fmla="*/ 232 w 304"/>
                <a:gd name="T27" fmla="*/ 17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" h="221">
                  <a:moveTo>
                    <a:pt x="232" y="173"/>
                  </a:moveTo>
                  <a:cubicBezTo>
                    <a:pt x="19" y="173"/>
                    <a:pt x="19" y="173"/>
                    <a:pt x="19" y="173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85" y="18"/>
                    <a:pt x="285" y="18"/>
                    <a:pt x="285" y="18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304" y="45"/>
                    <a:pt x="304" y="45"/>
                    <a:pt x="304" y="45"/>
                  </a:cubicBezTo>
                  <a:cubicBezTo>
                    <a:pt x="304" y="8"/>
                    <a:pt x="304" y="8"/>
                    <a:pt x="304" y="8"/>
                  </a:cubicBezTo>
                  <a:cubicBezTo>
                    <a:pt x="304" y="3"/>
                    <a:pt x="301" y="0"/>
                    <a:pt x="29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17"/>
                    <a:pt x="4" y="221"/>
                    <a:pt x="8" y="221"/>
                  </a:cubicBezTo>
                  <a:cubicBezTo>
                    <a:pt x="232" y="221"/>
                    <a:pt x="232" y="221"/>
                    <a:pt x="232" y="221"/>
                  </a:cubicBezTo>
                  <a:lnTo>
                    <a:pt x="232" y="173"/>
                  </a:lnTo>
                  <a:close/>
                </a:path>
              </a:pathLst>
            </a:custGeom>
            <a:solidFill>
              <a:srgbClr val="4249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0" name="Freeform 72"/>
            <p:cNvSpPr>
              <a:spLocks noEditPoints="1"/>
            </p:cNvSpPr>
            <p:nvPr/>
          </p:nvSpPr>
          <p:spPr bwMode="auto">
            <a:xfrm>
              <a:off x="4967288" y="306388"/>
              <a:ext cx="176213" cy="347663"/>
            </a:xfrm>
            <a:custGeom>
              <a:avLst/>
              <a:gdLst>
                <a:gd name="T0" fmla="*/ 86 w 101"/>
                <a:gd name="T1" fmla="*/ 0 h 199"/>
                <a:gd name="T2" fmla="*/ 16 w 101"/>
                <a:gd name="T3" fmla="*/ 0 h 199"/>
                <a:gd name="T4" fmla="*/ 0 w 101"/>
                <a:gd name="T5" fmla="*/ 15 h 199"/>
                <a:gd name="T6" fmla="*/ 0 w 101"/>
                <a:gd name="T7" fmla="*/ 184 h 199"/>
                <a:gd name="T8" fmla="*/ 16 w 101"/>
                <a:gd name="T9" fmla="*/ 199 h 199"/>
                <a:gd name="T10" fmla="*/ 86 w 101"/>
                <a:gd name="T11" fmla="*/ 199 h 199"/>
                <a:gd name="T12" fmla="*/ 101 w 101"/>
                <a:gd name="T13" fmla="*/ 184 h 199"/>
                <a:gd name="T14" fmla="*/ 101 w 101"/>
                <a:gd name="T15" fmla="*/ 15 h 199"/>
                <a:gd name="T16" fmla="*/ 86 w 101"/>
                <a:gd name="T17" fmla="*/ 0 h 199"/>
                <a:gd name="T18" fmla="*/ 38 w 101"/>
                <a:gd name="T19" fmla="*/ 11 h 199"/>
                <a:gd name="T20" fmla="*/ 64 w 101"/>
                <a:gd name="T21" fmla="*/ 11 h 199"/>
                <a:gd name="T22" fmla="*/ 65 w 101"/>
                <a:gd name="T23" fmla="*/ 13 h 199"/>
                <a:gd name="T24" fmla="*/ 64 w 101"/>
                <a:gd name="T25" fmla="*/ 15 h 199"/>
                <a:gd name="T26" fmla="*/ 38 w 101"/>
                <a:gd name="T27" fmla="*/ 15 h 199"/>
                <a:gd name="T28" fmla="*/ 36 w 101"/>
                <a:gd name="T29" fmla="*/ 13 h 199"/>
                <a:gd name="T30" fmla="*/ 38 w 101"/>
                <a:gd name="T31" fmla="*/ 11 h 199"/>
                <a:gd name="T32" fmla="*/ 51 w 101"/>
                <a:gd name="T33" fmla="*/ 188 h 199"/>
                <a:gd name="T34" fmla="*/ 42 w 101"/>
                <a:gd name="T35" fmla="*/ 179 h 199"/>
                <a:gd name="T36" fmla="*/ 51 w 101"/>
                <a:gd name="T37" fmla="*/ 170 h 199"/>
                <a:gd name="T38" fmla="*/ 60 w 101"/>
                <a:gd name="T39" fmla="*/ 179 h 199"/>
                <a:gd name="T40" fmla="*/ 51 w 101"/>
                <a:gd name="T41" fmla="*/ 188 h 199"/>
                <a:gd name="T42" fmla="*/ 95 w 101"/>
                <a:gd name="T43" fmla="*/ 160 h 199"/>
                <a:gd name="T44" fmla="*/ 7 w 101"/>
                <a:gd name="T45" fmla="*/ 160 h 199"/>
                <a:gd name="T46" fmla="*/ 7 w 101"/>
                <a:gd name="T47" fmla="*/ 30 h 199"/>
                <a:gd name="T48" fmla="*/ 95 w 101"/>
                <a:gd name="T49" fmla="*/ 30 h 199"/>
                <a:gd name="T50" fmla="*/ 95 w 101"/>
                <a:gd name="T51" fmla="*/ 16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1" h="199">
                  <a:moveTo>
                    <a:pt x="8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92"/>
                    <a:pt x="7" y="199"/>
                    <a:pt x="16" y="199"/>
                  </a:cubicBezTo>
                  <a:cubicBezTo>
                    <a:pt x="86" y="199"/>
                    <a:pt x="86" y="199"/>
                    <a:pt x="86" y="199"/>
                  </a:cubicBezTo>
                  <a:cubicBezTo>
                    <a:pt x="95" y="199"/>
                    <a:pt x="101" y="192"/>
                    <a:pt x="101" y="184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1" y="7"/>
                    <a:pt x="95" y="0"/>
                    <a:pt x="86" y="0"/>
                  </a:cubicBezTo>
                  <a:close/>
                  <a:moveTo>
                    <a:pt x="38" y="11"/>
                  </a:moveTo>
                  <a:cubicBezTo>
                    <a:pt x="64" y="11"/>
                    <a:pt x="64" y="11"/>
                    <a:pt x="64" y="11"/>
                  </a:cubicBezTo>
                  <a:cubicBezTo>
                    <a:pt x="65" y="11"/>
                    <a:pt x="65" y="12"/>
                    <a:pt x="65" y="13"/>
                  </a:cubicBezTo>
                  <a:cubicBezTo>
                    <a:pt x="65" y="14"/>
                    <a:pt x="65" y="15"/>
                    <a:pt x="64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6" y="14"/>
                    <a:pt x="36" y="13"/>
                  </a:cubicBezTo>
                  <a:cubicBezTo>
                    <a:pt x="36" y="12"/>
                    <a:pt x="37" y="11"/>
                    <a:pt x="38" y="11"/>
                  </a:cubicBezTo>
                  <a:close/>
                  <a:moveTo>
                    <a:pt x="51" y="188"/>
                  </a:moveTo>
                  <a:cubicBezTo>
                    <a:pt x="46" y="188"/>
                    <a:pt x="42" y="184"/>
                    <a:pt x="42" y="179"/>
                  </a:cubicBezTo>
                  <a:cubicBezTo>
                    <a:pt x="42" y="174"/>
                    <a:pt x="46" y="170"/>
                    <a:pt x="51" y="170"/>
                  </a:cubicBezTo>
                  <a:cubicBezTo>
                    <a:pt x="56" y="170"/>
                    <a:pt x="60" y="174"/>
                    <a:pt x="60" y="179"/>
                  </a:cubicBezTo>
                  <a:cubicBezTo>
                    <a:pt x="60" y="184"/>
                    <a:pt x="56" y="188"/>
                    <a:pt x="51" y="188"/>
                  </a:cubicBezTo>
                  <a:close/>
                  <a:moveTo>
                    <a:pt x="95" y="160"/>
                  </a:moveTo>
                  <a:cubicBezTo>
                    <a:pt x="7" y="160"/>
                    <a:pt x="7" y="160"/>
                    <a:pt x="7" y="16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95" y="30"/>
                    <a:pt x="95" y="30"/>
                    <a:pt x="95" y="30"/>
                  </a:cubicBezTo>
                  <a:lnTo>
                    <a:pt x="95" y="160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81" name="Freeform 225"/>
          <p:cNvSpPr>
            <a:spLocks/>
          </p:cNvSpPr>
          <p:nvPr/>
        </p:nvSpPr>
        <p:spPr bwMode="auto">
          <a:xfrm>
            <a:off x="3705188" y="2532105"/>
            <a:ext cx="194134" cy="165713"/>
          </a:xfrm>
          <a:custGeom>
            <a:avLst/>
            <a:gdLst>
              <a:gd name="T0" fmla="*/ 195 w 210"/>
              <a:gd name="T1" fmla="*/ 100 h 108"/>
              <a:gd name="T2" fmla="*/ 186 w 210"/>
              <a:gd name="T3" fmla="*/ 108 h 108"/>
              <a:gd name="T4" fmla="*/ 25 w 210"/>
              <a:gd name="T5" fmla="*/ 108 h 108"/>
              <a:gd name="T6" fmla="*/ 16 w 210"/>
              <a:gd name="T7" fmla="*/ 100 h 108"/>
              <a:gd name="T8" fmla="*/ 0 w 210"/>
              <a:gd name="T9" fmla="*/ 9 h 108"/>
              <a:gd name="T10" fmla="*/ 9 w 210"/>
              <a:gd name="T11" fmla="*/ 0 h 108"/>
              <a:gd name="T12" fmla="*/ 210 w 210"/>
              <a:gd name="T13" fmla="*/ 21 h 108"/>
              <a:gd name="T14" fmla="*/ 195 w 210"/>
              <a:gd name="T15" fmla="*/ 10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0" h="108">
                <a:moveTo>
                  <a:pt x="195" y="100"/>
                </a:moveTo>
                <a:cubicBezTo>
                  <a:pt x="195" y="105"/>
                  <a:pt x="191" y="108"/>
                  <a:pt x="186" y="108"/>
                </a:cubicBezTo>
                <a:cubicBezTo>
                  <a:pt x="25" y="108"/>
                  <a:pt x="25" y="108"/>
                  <a:pt x="25" y="108"/>
                </a:cubicBezTo>
                <a:cubicBezTo>
                  <a:pt x="20" y="108"/>
                  <a:pt x="16" y="105"/>
                  <a:pt x="16" y="100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9" y="0"/>
                </a:cubicBezTo>
                <a:cubicBezTo>
                  <a:pt x="210" y="21"/>
                  <a:pt x="210" y="21"/>
                  <a:pt x="210" y="21"/>
                </a:cubicBezTo>
                <a:lnTo>
                  <a:pt x="195" y="100"/>
                </a:lnTo>
                <a:close/>
              </a:path>
            </a:pathLst>
          </a:custGeom>
          <a:solidFill>
            <a:srgbClr val="4249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2" name="Freeform 224"/>
          <p:cNvSpPr>
            <a:spLocks/>
          </p:cNvSpPr>
          <p:nvPr/>
        </p:nvSpPr>
        <p:spPr bwMode="auto">
          <a:xfrm>
            <a:off x="3585239" y="2437590"/>
            <a:ext cx="332674" cy="299310"/>
          </a:xfrm>
          <a:custGeom>
            <a:avLst/>
            <a:gdLst>
              <a:gd name="T0" fmla="*/ 237 w 247"/>
              <a:gd name="T1" fmla="*/ 208 h 208"/>
              <a:gd name="T2" fmla="*/ 237 w 247"/>
              <a:gd name="T3" fmla="*/ 208 h 208"/>
              <a:gd name="T4" fmla="*/ 87 w 247"/>
              <a:gd name="T5" fmla="*/ 208 h 208"/>
              <a:gd name="T6" fmla="*/ 77 w 247"/>
              <a:gd name="T7" fmla="*/ 199 h 208"/>
              <a:gd name="T8" fmla="*/ 41 w 247"/>
              <a:gd name="T9" fmla="*/ 31 h 208"/>
              <a:gd name="T10" fmla="*/ 9 w 247"/>
              <a:gd name="T11" fmla="*/ 22 h 208"/>
              <a:gd name="T12" fmla="*/ 2 w 247"/>
              <a:gd name="T13" fmla="*/ 9 h 208"/>
              <a:gd name="T14" fmla="*/ 15 w 247"/>
              <a:gd name="T15" fmla="*/ 2 h 208"/>
              <a:gd name="T16" fmla="*/ 53 w 247"/>
              <a:gd name="T17" fmla="*/ 12 h 208"/>
              <a:gd name="T18" fmla="*/ 60 w 247"/>
              <a:gd name="T19" fmla="*/ 21 h 208"/>
              <a:gd name="T20" fmla="*/ 96 w 247"/>
              <a:gd name="T21" fmla="*/ 186 h 208"/>
              <a:gd name="T22" fmla="*/ 237 w 247"/>
              <a:gd name="T23" fmla="*/ 187 h 208"/>
              <a:gd name="T24" fmla="*/ 247 w 247"/>
              <a:gd name="T25" fmla="*/ 198 h 208"/>
              <a:gd name="T26" fmla="*/ 237 w 247"/>
              <a:gd name="T27" fmla="*/ 20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7" h="208">
                <a:moveTo>
                  <a:pt x="237" y="208"/>
                </a:moveTo>
                <a:cubicBezTo>
                  <a:pt x="237" y="208"/>
                  <a:pt x="237" y="208"/>
                  <a:pt x="237" y="208"/>
                </a:cubicBezTo>
                <a:cubicBezTo>
                  <a:pt x="87" y="208"/>
                  <a:pt x="87" y="208"/>
                  <a:pt x="87" y="208"/>
                </a:cubicBezTo>
                <a:cubicBezTo>
                  <a:pt x="82" y="208"/>
                  <a:pt x="78" y="204"/>
                  <a:pt x="77" y="199"/>
                </a:cubicBezTo>
                <a:cubicBezTo>
                  <a:pt x="41" y="31"/>
                  <a:pt x="41" y="31"/>
                  <a:pt x="41" y="31"/>
                </a:cubicBezTo>
                <a:cubicBezTo>
                  <a:pt x="9" y="22"/>
                  <a:pt x="9" y="22"/>
                  <a:pt x="9" y="22"/>
                </a:cubicBezTo>
                <a:cubicBezTo>
                  <a:pt x="4" y="21"/>
                  <a:pt x="0" y="15"/>
                  <a:pt x="2" y="9"/>
                </a:cubicBezTo>
                <a:cubicBezTo>
                  <a:pt x="4" y="3"/>
                  <a:pt x="10" y="0"/>
                  <a:pt x="15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57" y="14"/>
                  <a:pt x="60" y="17"/>
                  <a:pt x="60" y="21"/>
                </a:cubicBezTo>
                <a:cubicBezTo>
                  <a:pt x="96" y="186"/>
                  <a:pt x="96" y="186"/>
                  <a:pt x="96" y="186"/>
                </a:cubicBezTo>
                <a:cubicBezTo>
                  <a:pt x="237" y="187"/>
                  <a:pt x="237" y="187"/>
                  <a:pt x="237" y="187"/>
                </a:cubicBezTo>
                <a:cubicBezTo>
                  <a:pt x="243" y="187"/>
                  <a:pt x="247" y="192"/>
                  <a:pt x="247" y="198"/>
                </a:cubicBezTo>
                <a:cubicBezTo>
                  <a:pt x="247" y="203"/>
                  <a:pt x="243" y="208"/>
                  <a:pt x="237" y="208"/>
                </a:cubicBezTo>
                <a:close/>
              </a:path>
            </a:pathLst>
          </a:custGeom>
          <a:solidFill>
            <a:srgbClr val="4249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3" name="Oval 222"/>
          <p:cNvSpPr>
            <a:spLocks noChangeArrowheads="1"/>
          </p:cNvSpPr>
          <p:nvPr/>
        </p:nvSpPr>
        <p:spPr bwMode="auto">
          <a:xfrm>
            <a:off x="3649629" y="2782584"/>
            <a:ext cx="74608" cy="79729"/>
          </a:xfrm>
          <a:prstGeom prst="ellipse">
            <a:avLst/>
          </a:prstGeom>
          <a:solidFill>
            <a:srgbClr val="4249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4" name="Oval 223"/>
          <p:cNvSpPr>
            <a:spLocks noChangeArrowheads="1"/>
          </p:cNvSpPr>
          <p:nvPr/>
        </p:nvSpPr>
        <p:spPr bwMode="auto">
          <a:xfrm>
            <a:off x="3834145" y="2782584"/>
            <a:ext cx="75830" cy="79729"/>
          </a:xfrm>
          <a:prstGeom prst="ellipse">
            <a:avLst/>
          </a:prstGeom>
          <a:solidFill>
            <a:srgbClr val="4249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490" name="그룹 489"/>
          <p:cNvGrpSpPr/>
          <p:nvPr/>
        </p:nvGrpSpPr>
        <p:grpSpPr>
          <a:xfrm>
            <a:off x="1321098" y="2388262"/>
            <a:ext cx="427253" cy="398268"/>
            <a:chOff x="1774576" y="1138068"/>
            <a:chExt cx="511175" cy="454025"/>
          </a:xfrm>
        </p:grpSpPr>
        <p:sp>
          <p:nvSpPr>
            <p:cNvPr id="491" name="Freeform 77"/>
            <p:cNvSpPr>
              <a:spLocks noEditPoints="1"/>
            </p:cNvSpPr>
            <p:nvPr/>
          </p:nvSpPr>
          <p:spPr bwMode="auto">
            <a:xfrm>
              <a:off x="1799976" y="1279356"/>
              <a:ext cx="458788" cy="292100"/>
            </a:xfrm>
            <a:custGeom>
              <a:avLst/>
              <a:gdLst>
                <a:gd name="T0" fmla="*/ 0 w 262"/>
                <a:gd name="T1" fmla="*/ 132 h 167"/>
                <a:gd name="T2" fmla="*/ 19 w 262"/>
                <a:gd name="T3" fmla="*/ 167 h 167"/>
                <a:gd name="T4" fmla="*/ 15 w 262"/>
                <a:gd name="T5" fmla="*/ 115 h 167"/>
                <a:gd name="T6" fmla="*/ 13 w 262"/>
                <a:gd name="T7" fmla="*/ 110 h 167"/>
                <a:gd name="T8" fmla="*/ 40 w 262"/>
                <a:gd name="T9" fmla="*/ 56 h 167"/>
                <a:gd name="T10" fmla="*/ 45 w 262"/>
                <a:gd name="T11" fmla="*/ 52 h 167"/>
                <a:gd name="T12" fmla="*/ 45 w 262"/>
                <a:gd name="T13" fmla="*/ 49 h 167"/>
                <a:gd name="T14" fmla="*/ 51 w 262"/>
                <a:gd name="T15" fmla="*/ 46 h 167"/>
                <a:gd name="T16" fmla="*/ 53 w 262"/>
                <a:gd name="T17" fmla="*/ 44 h 167"/>
                <a:gd name="T18" fmla="*/ 51 w 262"/>
                <a:gd name="T19" fmla="*/ 44 h 167"/>
                <a:gd name="T20" fmla="*/ 52 w 262"/>
                <a:gd name="T21" fmla="*/ 41 h 167"/>
                <a:gd name="T22" fmla="*/ 56 w 262"/>
                <a:gd name="T23" fmla="*/ 42 h 167"/>
                <a:gd name="T24" fmla="*/ 75 w 262"/>
                <a:gd name="T25" fmla="*/ 25 h 167"/>
                <a:gd name="T26" fmla="*/ 71 w 262"/>
                <a:gd name="T27" fmla="*/ 29 h 167"/>
                <a:gd name="T28" fmla="*/ 131 w 262"/>
                <a:gd name="T29" fmla="*/ 14 h 167"/>
                <a:gd name="T30" fmla="*/ 194 w 262"/>
                <a:gd name="T31" fmla="*/ 33 h 167"/>
                <a:gd name="T32" fmla="*/ 202 w 262"/>
                <a:gd name="T33" fmla="*/ 39 h 167"/>
                <a:gd name="T34" fmla="*/ 207 w 262"/>
                <a:gd name="T35" fmla="*/ 41 h 167"/>
                <a:gd name="T36" fmla="*/ 209 w 262"/>
                <a:gd name="T37" fmla="*/ 44 h 167"/>
                <a:gd name="T38" fmla="*/ 212 w 262"/>
                <a:gd name="T39" fmla="*/ 45 h 167"/>
                <a:gd name="T40" fmla="*/ 237 w 262"/>
                <a:gd name="T41" fmla="*/ 76 h 167"/>
                <a:gd name="T42" fmla="*/ 238 w 262"/>
                <a:gd name="T43" fmla="*/ 79 h 167"/>
                <a:gd name="T44" fmla="*/ 241 w 262"/>
                <a:gd name="T45" fmla="*/ 90 h 167"/>
                <a:gd name="T46" fmla="*/ 242 w 262"/>
                <a:gd name="T47" fmla="*/ 95 h 167"/>
                <a:gd name="T48" fmla="*/ 244 w 262"/>
                <a:gd name="T49" fmla="*/ 93 h 167"/>
                <a:gd name="T50" fmla="*/ 245 w 262"/>
                <a:gd name="T51" fmla="*/ 98 h 167"/>
                <a:gd name="T52" fmla="*/ 243 w 262"/>
                <a:gd name="T53" fmla="*/ 97 h 167"/>
                <a:gd name="T54" fmla="*/ 243 w 262"/>
                <a:gd name="T55" fmla="*/ 98 h 167"/>
                <a:gd name="T56" fmla="*/ 245 w 262"/>
                <a:gd name="T57" fmla="*/ 107 h 167"/>
                <a:gd name="T58" fmla="*/ 248 w 262"/>
                <a:gd name="T59" fmla="*/ 132 h 167"/>
                <a:gd name="T60" fmla="*/ 246 w 262"/>
                <a:gd name="T61" fmla="*/ 154 h 167"/>
                <a:gd name="T62" fmla="*/ 246 w 262"/>
                <a:gd name="T63" fmla="*/ 164 h 167"/>
                <a:gd name="T64" fmla="*/ 244 w 262"/>
                <a:gd name="T65" fmla="*/ 160 h 167"/>
                <a:gd name="T66" fmla="*/ 257 w 262"/>
                <a:gd name="T67" fmla="*/ 167 h 167"/>
                <a:gd name="T68" fmla="*/ 131 w 262"/>
                <a:gd name="T69" fmla="*/ 0 h 167"/>
                <a:gd name="T70" fmla="*/ 242 w 262"/>
                <a:gd name="T71" fmla="*/ 8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2" h="167">
                  <a:moveTo>
                    <a:pt x="131" y="0"/>
                  </a:moveTo>
                  <a:cubicBezTo>
                    <a:pt x="58" y="0"/>
                    <a:pt x="0" y="59"/>
                    <a:pt x="0" y="132"/>
                  </a:cubicBezTo>
                  <a:cubicBezTo>
                    <a:pt x="0" y="144"/>
                    <a:pt x="2" y="156"/>
                    <a:pt x="5" y="167"/>
                  </a:cubicBezTo>
                  <a:cubicBezTo>
                    <a:pt x="19" y="167"/>
                    <a:pt x="19" y="167"/>
                    <a:pt x="19" y="167"/>
                  </a:cubicBezTo>
                  <a:cubicBezTo>
                    <a:pt x="16" y="156"/>
                    <a:pt x="14" y="144"/>
                    <a:pt x="14" y="132"/>
                  </a:cubicBezTo>
                  <a:cubicBezTo>
                    <a:pt x="14" y="126"/>
                    <a:pt x="14" y="120"/>
                    <a:pt x="15" y="115"/>
                  </a:cubicBezTo>
                  <a:cubicBezTo>
                    <a:pt x="15" y="113"/>
                    <a:pt x="14" y="112"/>
                    <a:pt x="14" y="111"/>
                  </a:cubicBezTo>
                  <a:cubicBezTo>
                    <a:pt x="13" y="111"/>
                    <a:pt x="13" y="110"/>
                    <a:pt x="13" y="110"/>
                  </a:cubicBezTo>
                  <a:cubicBezTo>
                    <a:pt x="17" y="89"/>
                    <a:pt x="26" y="71"/>
                    <a:pt x="38" y="55"/>
                  </a:cubicBezTo>
                  <a:cubicBezTo>
                    <a:pt x="39" y="55"/>
                    <a:pt x="39" y="56"/>
                    <a:pt x="40" y="56"/>
                  </a:cubicBezTo>
                  <a:cubicBezTo>
                    <a:pt x="41" y="56"/>
                    <a:pt x="41" y="54"/>
                    <a:pt x="43" y="54"/>
                  </a:cubicBezTo>
                  <a:cubicBezTo>
                    <a:pt x="44" y="53"/>
                    <a:pt x="44" y="53"/>
                    <a:pt x="45" y="52"/>
                  </a:cubicBezTo>
                  <a:cubicBezTo>
                    <a:pt x="45" y="52"/>
                    <a:pt x="45" y="51"/>
                    <a:pt x="44" y="51"/>
                  </a:cubicBezTo>
                  <a:cubicBezTo>
                    <a:pt x="44" y="50"/>
                    <a:pt x="45" y="50"/>
                    <a:pt x="45" y="49"/>
                  </a:cubicBezTo>
                  <a:cubicBezTo>
                    <a:pt x="46" y="48"/>
                    <a:pt x="46" y="49"/>
                    <a:pt x="47" y="50"/>
                  </a:cubicBezTo>
                  <a:cubicBezTo>
                    <a:pt x="48" y="48"/>
                    <a:pt x="50" y="47"/>
                    <a:pt x="51" y="46"/>
                  </a:cubicBezTo>
                  <a:cubicBezTo>
                    <a:pt x="52" y="45"/>
                    <a:pt x="52" y="45"/>
                    <a:pt x="53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2" y="44"/>
                    <a:pt x="51" y="44"/>
                  </a:cubicBezTo>
                  <a:cubicBezTo>
                    <a:pt x="51" y="43"/>
                    <a:pt x="51" y="43"/>
                    <a:pt x="50" y="43"/>
                  </a:cubicBezTo>
                  <a:cubicBezTo>
                    <a:pt x="51" y="42"/>
                    <a:pt x="51" y="42"/>
                    <a:pt x="52" y="41"/>
                  </a:cubicBezTo>
                  <a:cubicBezTo>
                    <a:pt x="53" y="42"/>
                    <a:pt x="54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5" y="41"/>
                    <a:pt x="54" y="40"/>
                    <a:pt x="53" y="40"/>
                  </a:cubicBezTo>
                  <a:cubicBezTo>
                    <a:pt x="60" y="34"/>
                    <a:pt x="67" y="30"/>
                    <a:pt x="75" y="25"/>
                  </a:cubicBezTo>
                  <a:cubicBezTo>
                    <a:pt x="75" y="26"/>
                    <a:pt x="76" y="26"/>
                    <a:pt x="76" y="26"/>
                  </a:cubicBezTo>
                  <a:cubicBezTo>
                    <a:pt x="76" y="29"/>
                    <a:pt x="73" y="28"/>
                    <a:pt x="71" y="29"/>
                  </a:cubicBezTo>
                  <a:cubicBezTo>
                    <a:pt x="71" y="29"/>
                    <a:pt x="72" y="30"/>
                    <a:pt x="72" y="31"/>
                  </a:cubicBezTo>
                  <a:cubicBezTo>
                    <a:pt x="89" y="20"/>
                    <a:pt x="109" y="14"/>
                    <a:pt x="131" y="14"/>
                  </a:cubicBezTo>
                  <a:cubicBezTo>
                    <a:pt x="153" y="14"/>
                    <a:pt x="173" y="21"/>
                    <a:pt x="191" y="31"/>
                  </a:cubicBezTo>
                  <a:cubicBezTo>
                    <a:pt x="192" y="31"/>
                    <a:pt x="194" y="32"/>
                    <a:pt x="194" y="33"/>
                  </a:cubicBezTo>
                  <a:cubicBezTo>
                    <a:pt x="194" y="33"/>
                    <a:pt x="194" y="33"/>
                    <a:pt x="194" y="33"/>
                  </a:cubicBezTo>
                  <a:cubicBezTo>
                    <a:pt x="197" y="35"/>
                    <a:pt x="199" y="37"/>
                    <a:pt x="202" y="39"/>
                  </a:cubicBezTo>
                  <a:cubicBezTo>
                    <a:pt x="203" y="39"/>
                    <a:pt x="204" y="38"/>
                    <a:pt x="205" y="38"/>
                  </a:cubicBezTo>
                  <a:cubicBezTo>
                    <a:pt x="206" y="39"/>
                    <a:pt x="207" y="40"/>
                    <a:pt x="207" y="41"/>
                  </a:cubicBezTo>
                  <a:cubicBezTo>
                    <a:pt x="207" y="42"/>
                    <a:pt x="207" y="42"/>
                    <a:pt x="207" y="43"/>
                  </a:cubicBezTo>
                  <a:cubicBezTo>
                    <a:pt x="208" y="43"/>
                    <a:pt x="208" y="44"/>
                    <a:pt x="209" y="44"/>
                  </a:cubicBezTo>
                  <a:cubicBezTo>
                    <a:pt x="209" y="45"/>
                    <a:pt x="210" y="45"/>
                    <a:pt x="210" y="45"/>
                  </a:cubicBezTo>
                  <a:cubicBezTo>
                    <a:pt x="211" y="45"/>
                    <a:pt x="211" y="45"/>
                    <a:pt x="212" y="45"/>
                  </a:cubicBezTo>
                  <a:cubicBezTo>
                    <a:pt x="213" y="45"/>
                    <a:pt x="214" y="46"/>
                    <a:pt x="215" y="46"/>
                  </a:cubicBezTo>
                  <a:cubicBezTo>
                    <a:pt x="224" y="55"/>
                    <a:pt x="231" y="65"/>
                    <a:pt x="237" y="76"/>
                  </a:cubicBezTo>
                  <a:cubicBezTo>
                    <a:pt x="236" y="77"/>
                    <a:pt x="236" y="77"/>
                    <a:pt x="235" y="78"/>
                  </a:cubicBezTo>
                  <a:cubicBezTo>
                    <a:pt x="236" y="80"/>
                    <a:pt x="237" y="79"/>
                    <a:pt x="238" y="79"/>
                  </a:cubicBezTo>
                  <a:cubicBezTo>
                    <a:pt x="239" y="80"/>
                    <a:pt x="240" y="82"/>
                    <a:pt x="240" y="83"/>
                  </a:cubicBezTo>
                  <a:cubicBezTo>
                    <a:pt x="240" y="85"/>
                    <a:pt x="241" y="88"/>
                    <a:pt x="241" y="90"/>
                  </a:cubicBezTo>
                  <a:cubicBezTo>
                    <a:pt x="241" y="91"/>
                    <a:pt x="241" y="91"/>
                    <a:pt x="240" y="91"/>
                  </a:cubicBezTo>
                  <a:cubicBezTo>
                    <a:pt x="241" y="92"/>
                    <a:pt x="242" y="94"/>
                    <a:pt x="242" y="95"/>
                  </a:cubicBezTo>
                  <a:cubicBezTo>
                    <a:pt x="242" y="94"/>
                    <a:pt x="242" y="93"/>
                    <a:pt x="242" y="92"/>
                  </a:cubicBezTo>
                  <a:cubicBezTo>
                    <a:pt x="243" y="92"/>
                    <a:pt x="244" y="93"/>
                    <a:pt x="244" y="93"/>
                  </a:cubicBezTo>
                  <a:cubicBezTo>
                    <a:pt x="245" y="94"/>
                    <a:pt x="245" y="96"/>
                    <a:pt x="246" y="97"/>
                  </a:cubicBezTo>
                  <a:cubicBezTo>
                    <a:pt x="246" y="98"/>
                    <a:pt x="246" y="98"/>
                    <a:pt x="245" y="98"/>
                  </a:cubicBezTo>
                  <a:cubicBezTo>
                    <a:pt x="244" y="98"/>
                    <a:pt x="245" y="97"/>
                    <a:pt x="244" y="97"/>
                  </a:cubicBezTo>
                  <a:cubicBezTo>
                    <a:pt x="243" y="96"/>
                    <a:pt x="243" y="97"/>
                    <a:pt x="243" y="97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4" y="98"/>
                    <a:pt x="244" y="98"/>
                    <a:pt x="245" y="98"/>
                  </a:cubicBezTo>
                  <a:cubicBezTo>
                    <a:pt x="245" y="101"/>
                    <a:pt x="245" y="104"/>
                    <a:pt x="245" y="107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47" y="115"/>
                    <a:pt x="248" y="123"/>
                    <a:pt x="248" y="132"/>
                  </a:cubicBezTo>
                  <a:cubicBezTo>
                    <a:pt x="248" y="139"/>
                    <a:pt x="247" y="147"/>
                    <a:pt x="246" y="154"/>
                  </a:cubicBezTo>
                  <a:cubicBezTo>
                    <a:pt x="246" y="154"/>
                    <a:pt x="246" y="154"/>
                    <a:pt x="246" y="154"/>
                  </a:cubicBezTo>
                  <a:cubicBezTo>
                    <a:pt x="247" y="154"/>
                    <a:pt x="248" y="155"/>
                    <a:pt x="248" y="155"/>
                  </a:cubicBezTo>
                  <a:cubicBezTo>
                    <a:pt x="248" y="158"/>
                    <a:pt x="247" y="161"/>
                    <a:pt x="246" y="164"/>
                  </a:cubicBezTo>
                  <a:cubicBezTo>
                    <a:pt x="246" y="163"/>
                    <a:pt x="246" y="162"/>
                    <a:pt x="246" y="161"/>
                  </a:cubicBezTo>
                  <a:cubicBezTo>
                    <a:pt x="246" y="160"/>
                    <a:pt x="245" y="160"/>
                    <a:pt x="244" y="160"/>
                  </a:cubicBezTo>
                  <a:cubicBezTo>
                    <a:pt x="244" y="162"/>
                    <a:pt x="243" y="165"/>
                    <a:pt x="242" y="167"/>
                  </a:cubicBezTo>
                  <a:cubicBezTo>
                    <a:pt x="257" y="167"/>
                    <a:pt x="257" y="167"/>
                    <a:pt x="257" y="167"/>
                  </a:cubicBezTo>
                  <a:cubicBezTo>
                    <a:pt x="260" y="156"/>
                    <a:pt x="262" y="144"/>
                    <a:pt x="262" y="132"/>
                  </a:cubicBezTo>
                  <a:cubicBezTo>
                    <a:pt x="262" y="59"/>
                    <a:pt x="203" y="0"/>
                    <a:pt x="131" y="0"/>
                  </a:cubicBezTo>
                  <a:close/>
                  <a:moveTo>
                    <a:pt x="244" y="91"/>
                  </a:moveTo>
                  <a:cubicBezTo>
                    <a:pt x="242" y="91"/>
                    <a:pt x="242" y="89"/>
                    <a:pt x="242" y="87"/>
                  </a:cubicBezTo>
                  <a:cubicBezTo>
                    <a:pt x="243" y="88"/>
                    <a:pt x="243" y="90"/>
                    <a:pt x="244" y="91"/>
                  </a:cubicBez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2" name="Freeform 80"/>
            <p:cNvSpPr>
              <a:spLocks noEditPoints="1"/>
            </p:cNvSpPr>
            <p:nvPr/>
          </p:nvSpPr>
          <p:spPr bwMode="auto">
            <a:xfrm>
              <a:off x="1822201" y="1355556"/>
              <a:ext cx="134938" cy="215900"/>
            </a:xfrm>
            <a:custGeom>
              <a:avLst/>
              <a:gdLst>
                <a:gd name="T0" fmla="*/ 40 w 77"/>
                <a:gd name="T1" fmla="*/ 9 h 123"/>
                <a:gd name="T2" fmla="*/ 35 w 77"/>
                <a:gd name="T3" fmla="*/ 6 h 123"/>
                <a:gd name="T4" fmla="*/ 31 w 77"/>
                <a:gd name="T5" fmla="*/ 7 h 123"/>
                <a:gd name="T6" fmla="*/ 30 w 77"/>
                <a:gd name="T7" fmla="*/ 10 h 123"/>
                <a:gd name="T8" fmla="*/ 25 w 77"/>
                <a:gd name="T9" fmla="*/ 11 h 123"/>
                <a:gd name="T10" fmla="*/ 2 w 77"/>
                <a:gd name="T11" fmla="*/ 71 h 123"/>
                <a:gd name="T12" fmla="*/ 6 w 77"/>
                <a:gd name="T13" fmla="*/ 80 h 123"/>
                <a:gd name="T14" fmla="*/ 7 w 77"/>
                <a:gd name="T15" fmla="*/ 75 h 123"/>
                <a:gd name="T16" fmla="*/ 11 w 77"/>
                <a:gd name="T17" fmla="*/ 81 h 123"/>
                <a:gd name="T18" fmla="*/ 24 w 77"/>
                <a:gd name="T19" fmla="*/ 94 h 123"/>
                <a:gd name="T20" fmla="*/ 29 w 77"/>
                <a:gd name="T21" fmla="*/ 98 h 123"/>
                <a:gd name="T22" fmla="*/ 36 w 77"/>
                <a:gd name="T23" fmla="*/ 104 h 123"/>
                <a:gd name="T24" fmla="*/ 34 w 77"/>
                <a:gd name="T25" fmla="*/ 117 h 123"/>
                <a:gd name="T26" fmla="*/ 35 w 77"/>
                <a:gd name="T27" fmla="*/ 123 h 123"/>
                <a:gd name="T28" fmla="*/ 77 w 77"/>
                <a:gd name="T29" fmla="*/ 119 h 123"/>
                <a:gd name="T30" fmla="*/ 71 w 77"/>
                <a:gd name="T31" fmla="*/ 112 h 123"/>
                <a:gd name="T32" fmla="*/ 62 w 77"/>
                <a:gd name="T33" fmla="*/ 109 h 123"/>
                <a:gd name="T34" fmla="*/ 49 w 77"/>
                <a:gd name="T35" fmla="*/ 96 h 123"/>
                <a:gd name="T36" fmla="*/ 44 w 77"/>
                <a:gd name="T37" fmla="*/ 95 h 123"/>
                <a:gd name="T38" fmla="*/ 36 w 77"/>
                <a:gd name="T39" fmla="*/ 98 h 123"/>
                <a:gd name="T40" fmla="*/ 32 w 77"/>
                <a:gd name="T41" fmla="*/ 90 h 123"/>
                <a:gd name="T42" fmla="*/ 24 w 77"/>
                <a:gd name="T43" fmla="*/ 82 h 123"/>
                <a:gd name="T44" fmla="*/ 23 w 77"/>
                <a:gd name="T45" fmla="*/ 73 h 123"/>
                <a:gd name="T46" fmla="*/ 33 w 77"/>
                <a:gd name="T47" fmla="*/ 74 h 123"/>
                <a:gd name="T48" fmla="*/ 35 w 77"/>
                <a:gd name="T49" fmla="*/ 71 h 123"/>
                <a:gd name="T50" fmla="*/ 42 w 77"/>
                <a:gd name="T51" fmla="*/ 62 h 123"/>
                <a:gd name="T52" fmla="*/ 46 w 77"/>
                <a:gd name="T53" fmla="*/ 53 h 123"/>
                <a:gd name="T54" fmla="*/ 55 w 77"/>
                <a:gd name="T55" fmla="*/ 49 h 123"/>
                <a:gd name="T56" fmla="*/ 54 w 77"/>
                <a:gd name="T57" fmla="*/ 42 h 123"/>
                <a:gd name="T58" fmla="*/ 60 w 77"/>
                <a:gd name="T59" fmla="*/ 47 h 123"/>
                <a:gd name="T60" fmla="*/ 63 w 77"/>
                <a:gd name="T61" fmla="*/ 46 h 123"/>
                <a:gd name="T62" fmla="*/ 58 w 77"/>
                <a:gd name="T63" fmla="*/ 37 h 123"/>
                <a:gd name="T64" fmla="*/ 54 w 77"/>
                <a:gd name="T65" fmla="*/ 26 h 123"/>
                <a:gd name="T66" fmla="*/ 50 w 77"/>
                <a:gd name="T67" fmla="*/ 23 h 123"/>
                <a:gd name="T68" fmla="*/ 43 w 77"/>
                <a:gd name="T69" fmla="*/ 22 h 123"/>
                <a:gd name="T70" fmla="*/ 42 w 77"/>
                <a:gd name="T71" fmla="*/ 33 h 123"/>
                <a:gd name="T72" fmla="*/ 36 w 77"/>
                <a:gd name="T73" fmla="*/ 34 h 123"/>
                <a:gd name="T74" fmla="*/ 29 w 77"/>
                <a:gd name="T75" fmla="*/ 27 h 123"/>
                <a:gd name="T76" fmla="*/ 37 w 77"/>
                <a:gd name="T77" fmla="*/ 18 h 123"/>
                <a:gd name="T78" fmla="*/ 43 w 77"/>
                <a:gd name="T79" fmla="*/ 10 h 123"/>
                <a:gd name="T80" fmla="*/ 48 w 77"/>
                <a:gd name="T81" fmla="*/ 9 h 123"/>
                <a:gd name="T82" fmla="*/ 48 w 77"/>
                <a:gd name="T83" fmla="*/ 19 h 123"/>
                <a:gd name="T84" fmla="*/ 54 w 77"/>
                <a:gd name="T85" fmla="*/ 16 h 123"/>
                <a:gd name="T86" fmla="*/ 59 w 77"/>
                <a:gd name="T87" fmla="*/ 13 h 123"/>
                <a:gd name="T88" fmla="*/ 55 w 77"/>
                <a:gd name="T89" fmla="*/ 9 h 123"/>
                <a:gd name="T90" fmla="*/ 49 w 77"/>
                <a:gd name="T91" fmla="*/ 3 h 123"/>
                <a:gd name="T92" fmla="*/ 40 w 77"/>
                <a:gd name="T93" fmla="*/ 0 h 123"/>
                <a:gd name="T94" fmla="*/ 58 w 77"/>
                <a:gd name="T95" fmla="*/ 37 h 123"/>
                <a:gd name="T96" fmla="*/ 5 w 77"/>
                <a:gd name="T97" fmla="*/ 71 h 123"/>
                <a:gd name="T98" fmla="*/ 5 w 77"/>
                <a:gd name="T99" fmla="*/ 7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7" h="123">
                  <a:moveTo>
                    <a:pt x="38" y="2"/>
                  </a:moveTo>
                  <a:cubicBezTo>
                    <a:pt x="37" y="4"/>
                    <a:pt x="36" y="7"/>
                    <a:pt x="38" y="9"/>
                  </a:cubicBezTo>
                  <a:cubicBezTo>
                    <a:pt x="38" y="9"/>
                    <a:pt x="40" y="8"/>
                    <a:pt x="40" y="9"/>
                  </a:cubicBezTo>
                  <a:cubicBezTo>
                    <a:pt x="39" y="11"/>
                    <a:pt x="38" y="12"/>
                    <a:pt x="38" y="13"/>
                  </a:cubicBezTo>
                  <a:cubicBezTo>
                    <a:pt x="37" y="12"/>
                    <a:pt x="39" y="12"/>
                    <a:pt x="38" y="10"/>
                  </a:cubicBezTo>
                  <a:cubicBezTo>
                    <a:pt x="37" y="9"/>
                    <a:pt x="35" y="8"/>
                    <a:pt x="35" y="6"/>
                  </a:cubicBezTo>
                  <a:cubicBezTo>
                    <a:pt x="35" y="6"/>
                    <a:pt x="34" y="6"/>
                    <a:pt x="34" y="6"/>
                  </a:cubicBezTo>
                  <a:cubicBezTo>
                    <a:pt x="33" y="5"/>
                    <a:pt x="33" y="4"/>
                    <a:pt x="32" y="5"/>
                  </a:cubicBezTo>
                  <a:cubicBezTo>
                    <a:pt x="32" y="6"/>
                    <a:pt x="31" y="6"/>
                    <a:pt x="31" y="7"/>
                  </a:cubicBezTo>
                  <a:cubicBezTo>
                    <a:pt x="32" y="7"/>
                    <a:pt x="32" y="8"/>
                    <a:pt x="32" y="8"/>
                  </a:cubicBezTo>
                  <a:cubicBezTo>
                    <a:pt x="32" y="9"/>
                    <a:pt x="32" y="12"/>
                    <a:pt x="31" y="12"/>
                  </a:cubicBezTo>
                  <a:cubicBezTo>
                    <a:pt x="31" y="12"/>
                    <a:pt x="30" y="11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8" y="10"/>
                    <a:pt x="28" y="12"/>
                    <a:pt x="27" y="12"/>
                  </a:cubicBezTo>
                  <a:cubicBezTo>
                    <a:pt x="26" y="12"/>
                    <a:pt x="26" y="11"/>
                    <a:pt x="25" y="11"/>
                  </a:cubicBezTo>
                  <a:cubicBezTo>
                    <a:pt x="13" y="27"/>
                    <a:pt x="4" y="45"/>
                    <a:pt x="0" y="66"/>
                  </a:cubicBezTo>
                  <a:cubicBezTo>
                    <a:pt x="0" y="66"/>
                    <a:pt x="0" y="67"/>
                    <a:pt x="1" y="67"/>
                  </a:cubicBezTo>
                  <a:cubicBezTo>
                    <a:pt x="1" y="68"/>
                    <a:pt x="2" y="69"/>
                    <a:pt x="2" y="71"/>
                  </a:cubicBezTo>
                  <a:cubicBezTo>
                    <a:pt x="2" y="72"/>
                    <a:pt x="3" y="73"/>
                    <a:pt x="3" y="74"/>
                  </a:cubicBezTo>
                  <a:cubicBezTo>
                    <a:pt x="3" y="74"/>
                    <a:pt x="3" y="74"/>
                    <a:pt x="3" y="75"/>
                  </a:cubicBezTo>
                  <a:cubicBezTo>
                    <a:pt x="5" y="76"/>
                    <a:pt x="5" y="78"/>
                    <a:pt x="6" y="80"/>
                  </a:cubicBezTo>
                  <a:cubicBezTo>
                    <a:pt x="7" y="79"/>
                    <a:pt x="7" y="81"/>
                    <a:pt x="8" y="80"/>
                  </a:cubicBezTo>
                  <a:cubicBezTo>
                    <a:pt x="8" y="78"/>
                    <a:pt x="7" y="79"/>
                    <a:pt x="7" y="76"/>
                  </a:cubicBezTo>
                  <a:cubicBezTo>
                    <a:pt x="7" y="76"/>
                    <a:pt x="7" y="76"/>
                    <a:pt x="7" y="75"/>
                  </a:cubicBezTo>
                  <a:cubicBezTo>
                    <a:pt x="7" y="76"/>
                    <a:pt x="7" y="76"/>
                    <a:pt x="7" y="76"/>
                  </a:cubicBezTo>
                  <a:cubicBezTo>
                    <a:pt x="8" y="76"/>
                    <a:pt x="8" y="77"/>
                    <a:pt x="8" y="77"/>
                  </a:cubicBezTo>
                  <a:cubicBezTo>
                    <a:pt x="9" y="78"/>
                    <a:pt x="10" y="80"/>
                    <a:pt x="11" y="81"/>
                  </a:cubicBezTo>
                  <a:cubicBezTo>
                    <a:pt x="11" y="84"/>
                    <a:pt x="12" y="86"/>
                    <a:pt x="13" y="88"/>
                  </a:cubicBezTo>
                  <a:cubicBezTo>
                    <a:pt x="16" y="89"/>
                    <a:pt x="18" y="91"/>
                    <a:pt x="22" y="90"/>
                  </a:cubicBezTo>
                  <a:cubicBezTo>
                    <a:pt x="23" y="92"/>
                    <a:pt x="23" y="93"/>
                    <a:pt x="24" y="94"/>
                  </a:cubicBezTo>
                  <a:cubicBezTo>
                    <a:pt x="25" y="93"/>
                    <a:pt x="26" y="94"/>
                    <a:pt x="27" y="94"/>
                  </a:cubicBezTo>
                  <a:cubicBezTo>
                    <a:pt x="27" y="95"/>
                    <a:pt x="28" y="96"/>
                    <a:pt x="29" y="97"/>
                  </a:cubicBezTo>
                  <a:cubicBezTo>
                    <a:pt x="29" y="97"/>
                    <a:pt x="29" y="97"/>
                    <a:pt x="29" y="98"/>
                  </a:cubicBezTo>
                  <a:cubicBezTo>
                    <a:pt x="31" y="98"/>
                    <a:pt x="32" y="101"/>
                    <a:pt x="34" y="101"/>
                  </a:cubicBezTo>
                  <a:cubicBezTo>
                    <a:pt x="34" y="101"/>
                    <a:pt x="34" y="99"/>
                    <a:pt x="35" y="99"/>
                  </a:cubicBezTo>
                  <a:cubicBezTo>
                    <a:pt x="35" y="101"/>
                    <a:pt x="36" y="102"/>
                    <a:pt x="36" y="104"/>
                  </a:cubicBezTo>
                  <a:cubicBezTo>
                    <a:pt x="36" y="105"/>
                    <a:pt x="35" y="104"/>
                    <a:pt x="35" y="105"/>
                  </a:cubicBezTo>
                  <a:cubicBezTo>
                    <a:pt x="35" y="108"/>
                    <a:pt x="34" y="108"/>
                    <a:pt x="34" y="110"/>
                  </a:cubicBezTo>
                  <a:cubicBezTo>
                    <a:pt x="33" y="113"/>
                    <a:pt x="35" y="115"/>
                    <a:pt x="34" y="117"/>
                  </a:cubicBezTo>
                  <a:cubicBezTo>
                    <a:pt x="34" y="118"/>
                    <a:pt x="36" y="118"/>
                    <a:pt x="36" y="119"/>
                  </a:cubicBezTo>
                  <a:cubicBezTo>
                    <a:pt x="36" y="119"/>
                    <a:pt x="35" y="119"/>
                    <a:pt x="34" y="119"/>
                  </a:cubicBezTo>
                  <a:cubicBezTo>
                    <a:pt x="34" y="121"/>
                    <a:pt x="35" y="122"/>
                    <a:pt x="35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6" y="123"/>
                    <a:pt x="76" y="122"/>
                    <a:pt x="77" y="122"/>
                  </a:cubicBezTo>
                  <a:cubicBezTo>
                    <a:pt x="77" y="120"/>
                    <a:pt x="77" y="120"/>
                    <a:pt x="77" y="119"/>
                  </a:cubicBezTo>
                  <a:cubicBezTo>
                    <a:pt x="77" y="117"/>
                    <a:pt x="77" y="116"/>
                    <a:pt x="76" y="115"/>
                  </a:cubicBezTo>
                  <a:cubicBezTo>
                    <a:pt x="76" y="114"/>
                    <a:pt x="75" y="115"/>
                    <a:pt x="74" y="115"/>
                  </a:cubicBezTo>
                  <a:cubicBezTo>
                    <a:pt x="74" y="114"/>
                    <a:pt x="72" y="113"/>
                    <a:pt x="71" y="112"/>
                  </a:cubicBezTo>
                  <a:cubicBezTo>
                    <a:pt x="70" y="112"/>
                    <a:pt x="69" y="112"/>
                    <a:pt x="68" y="112"/>
                  </a:cubicBezTo>
                  <a:cubicBezTo>
                    <a:pt x="67" y="111"/>
                    <a:pt x="65" y="112"/>
                    <a:pt x="64" y="110"/>
                  </a:cubicBezTo>
                  <a:cubicBezTo>
                    <a:pt x="63" y="110"/>
                    <a:pt x="62" y="110"/>
                    <a:pt x="62" y="109"/>
                  </a:cubicBezTo>
                  <a:cubicBezTo>
                    <a:pt x="63" y="107"/>
                    <a:pt x="61" y="101"/>
                    <a:pt x="57" y="103"/>
                  </a:cubicBezTo>
                  <a:cubicBezTo>
                    <a:pt x="56" y="102"/>
                    <a:pt x="55" y="101"/>
                    <a:pt x="55" y="99"/>
                  </a:cubicBezTo>
                  <a:cubicBezTo>
                    <a:pt x="53" y="98"/>
                    <a:pt x="51" y="97"/>
                    <a:pt x="49" y="96"/>
                  </a:cubicBezTo>
                  <a:cubicBezTo>
                    <a:pt x="49" y="96"/>
                    <a:pt x="49" y="97"/>
                    <a:pt x="48" y="97"/>
                  </a:cubicBezTo>
                  <a:cubicBezTo>
                    <a:pt x="48" y="95"/>
                    <a:pt x="46" y="95"/>
                    <a:pt x="45" y="93"/>
                  </a:cubicBezTo>
                  <a:cubicBezTo>
                    <a:pt x="44" y="93"/>
                    <a:pt x="44" y="94"/>
                    <a:pt x="44" y="95"/>
                  </a:cubicBezTo>
                  <a:cubicBezTo>
                    <a:pt x="43" y="94"/>
                    <a:pt x="43" y="93"/>
                    <a:pt x="42" y="93"/>
                  </a:cubicBezTo>
                  <a:cubicBezTo>
                    <a:pt x="41" y="94"/>
                    <a:pt x="41" y="94"/>
                    <a:pt x="40" y="94"/>
                  </a:cubicBezTo>
                  <a:cubicBezTo>
                    <a:pt x="39" y="96"/>
                    <a:pt x="37" y="97"/>
                    <a:pt x="36" y="98"/>
                  </a:cubicBezTo>
                  <a:cubicBezTo>
                    <a:pt x="37" y="97"/>
                    <a:pt x="36" y="96"/>
                    <a:pt x="35" y="96"/>
                  </a:cubicBezTo>
                  <a:cubicBezTo>
                    <a:pt x="34" y="97"/>
                    <a:pt x="33" y="98"/>
                    <a:pt x="32" y="98"/>
                  </a:cubicBezTo>
                  <a:cubicBezTo>
                    <a:pt x="31" y="96"/>
                    <a:pt x="32" y="93"/>
                    <a:pt x="32" y="90"/>
                  </a:cubicBezTo>
                  <a:cubicBezTo>
                    <a:pt x="31" y="89"/>
                    <a:pt x="29" y="89"/>
                    <a:pt x="27" y="89"/>
                  </a:cubicBezTo>
                  <a:cubicBezTo>
                    <a:pt x="28" y="87"/>
                    <a:pt x="29" y="85"/>
                    <a:pt x="28" y="82"/>
                  </a:cubicBezTo>
                  <a:cubicBezTo>
                    <a:pt x="27" y="83"/>
                    <a:pt x="26" y="83"/>
                    <a:pt x="24" y="82"/>
                  </a:cubicBezTo>
                  <a:cubicBezTo>
                    <a:pt x="24" y="84"/>
                    <a:pt x="24" y="86"/>
                    <a:pt x="23" y="86"/>
                  </a:cubicBezTo>
                  <a:cubicBezTo>
                    <a:pt x="18" y="87"/>
                    <a:pt x="21" y="78"/>
                    <a:pt x="20" y="75"/>
                  </a:cubicBezTo>
                  <a:cubicBezTo>
                    <a:pt x="21" y="74"/>
                    <a:pt x="22" y="73"/>
                    <a:pt x="23" y="73"/>
                  </a:cubicBezTo>
                  <a:cubicBezTo>
                    <a:pt x="25" y="72"/>
                    <a:pt x="26" y="74"/>
                    <a:pt x="28" y="74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30" y="73"/>
                    <a:pt x="33" y="72"/>
                    <a:pt x="33" y="74"/>
                  </a:cubicBezTo>
                  <a:cubicBezTo>
                    <a:pt x="33" y="77"/>
                    <a:pt x="34" y="78"/>
                    <a:pt x="36" y="78"/>
                  </a:cubicBezTo>
                  <a:cubicBezTo>
                    <a:pt x="36" y="76"/>
                    <a:pt x="36" y="75"/>
                    <a:pt x="36" y="74"/>
                  </a:cubicBezTo>
                  <a:cubicBezTo>
                    <a:pt x="36" y="73"/>
                    <a:pt x="35" y="72"/>
                    <a:pt x="35" y="71"/>
                  </a:cubicBezTo>
                  <a:cubicBezTo>
                    <a:pt x="36" y="68"/>
                    <a:pt x="37" y="66"/>
                    <a:pt x="40" y="66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41" y="63"/>
                    <a:pt x="42" y="63"/>
                    <a:pt x="42" y="62"/>
                  </a:cubicBezTo>
                  <a:cubicBezTo>
                    <a:pt x="41" y="60"/>
                    <a:pt x="43" y="60"/>
                    <a:pt x="43" y="57"/>
                  </a:cubicBezTo>
                  <a:cubicBezTo>
                    <a:pt x="44" y="57"/>
                    <a:pt x="45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8" y="51"/>
                    <a:pt x="50" y="51"/>
                    <a:pt x="52" y="50"/>
                  </a:cubicBezTo>
                  <a:cubicBezTo>
                    <a:pt x="52" y="51"/>
                    <a:pt x="51" y="51"/>
                    <a:pt x="51" y="52"/>
                  </a:cubicBezTo>
                  <a:cubicBezTo>
                    <a:pt x="52" y="51"/>
                    <a:pt x="54" y="50"/>
                    <a:pt x="55" y="49"/>
                  </a:cubicBezTo>
                  <a:cubicBezTo>
                    <a:pt x="54" y="48"/>
                    <a:pt x="52" y="49"/>
                    <a:pt x="52" y="46"/>
                  </a:cubicBezTo>
                  <a:cubicBezTo>
                    <a:pt x="53" y="45"/>
                    <a:pt x="54" y="45"/>
                    <a:pt x="55" y="45"/>
                  </a:cubicBezTo>
                  <a:cubicBezTo>
                    <a:pt x="55" y="43"/>
                    <a:pt x="54" y="44"/>
                    <a:pt x="54" y="42"/>
                  </a:cubicBezTo>
                  <a:cubicBezTo>
                    <a:pt x="56" y="44"/>
                    <a:pt x="59" y="40"/>
                    <a:pt x="60" y="41"/>
                  </a:cubicBezTo>
                  <a:cubicBezTo>
                    <a:pt x="59" y="43"/>
                    <a:pt x="57" y="45"/>
                    <a:pt x="56" y="47"/>
                  </a:cubicBezTo>
                  <a:cubicBezTo>
                    <a:pt x="58" y="48"/>
                    <a:pt x="58" y="47"/>
                    <a:pt x="60" y="47"/>
                  </a:cubicBezTo>
                  <a:cubicBezTo>
                    <a:pt x="60" y="48"/>
                    <a:pt x="59" y="49"/>
                    <a:pt x="60" y="49"/>
                  </a:cubicBezTo>
                  <a:cubicBezTo>
                    <a:pt x="60" y="48"/>
                    <a:pt x="62" y="49"/>
                    <a:pt x="63" y="49"/>
                  </a:cubicBezTo>
                  <a:cubicBezTo>
                    <a:pt x="63" y="48"/>
                    <a:pt x="62" y="46"/>
                    <a:pt x="63" y="46"/>
                  </a:cubicBezTo>
                  <a:cubicBezTo>
                    <a:pt x="61" y="45"/>
                    <a:pt x="61" y="44"/>
                    <a:pt x="60" y="43"/>
                  </a:cubicBezTo>
                  <a:cubicBezTo>
                    <a:pt x="61" y="40"/>
                    <a:pt x="61" y="40"/>
                    <a:pt x="60" y="37"/>
                  </a:cubicBezTo>
                  <a:cubicBezTo>
                    <a:pt x="60" y="36"/>
                    <a:pt x="59" y="37"/>
                    <a:pt x="58" y="37"/>
                  </a:cubicBezTo>
                  <a:cubicBezTo>
                    <a:pt x="59" y="34"/>
                    <a:pt x="57" y="34"/>
                    <a:pt x="56" y="32"/>
                  </a:cubicBezTo>
                  <a:cubicBezTo>
                    <a:pt x="57" y="32"/>
                    <a:pt x="57" y="31"/>
                    <a:pt x="57" y="31"/>
                  </a:cubicBezTo>
                  <a:cubicBezTo>
                    <a:pt x="55" y="30"/>
                    <a:pt x="56" y="26"/>
                    <a:pt x="54" y="26"/>
                  </a:cubicBezTo>
                  <a:cubicBezTo>
                    <a:pt x="53" y="27"/>
                    <a:pt x="54" y="28"/>
                    <a:pt x="53" y="28"/>
                  </a:cubicBezTo>
                  <a:cubicBezTo>
                    <a:pt x="52" y="28"/>
                    <a:pt x="51" y="29"/>
                    <a:pt x="50" y="28"/>
                  </a:cubicBezTo>
                  <a:cubicBezTo>
                    <a:pt x="50" y="26"/>
                    <a:pt x="50" y="25"/>
                    <a:pt x="50" y="23"/>
                  </a:cubicBezTo>
                  <a:cubicBezTo>
                    <a:pt x="48" y="24"/>
                    <a:pt x="49" y="22"/>
                    <a:pt x="47" y="22"/>
                  </a:cubicBezTo>
                  <a:cubicBezTo>
                    <a:pt x="46" y="23"/>
                    <a:pt x="46" y="21"/>
                    <a:pt x="45" y="21"/>
                  </a:cubicBezTo>
                  <a:cubicBezTo>
                    <a:pt x="44" y="21"/>
                    <a:pt x="44" y="22"/>
                    <a:pt x="43" y="22"/>
                  </a:cubicBezTo>
                  <a:cubicBezTo>
                    <a:pt x="43" y="26"/>
                    <a:pt x="42" y="29"/>
                    <a:pt x="42" y="32"/>
                  </a:cubicBezTo>
                  <a:cubicBezTo>
                    <a:pt x="42" y="33"/>
                    <a:pt x="40" y="31"/>
                    <a:pt x="40" y="32"/>
                  </a:cubicBezTo>
                  <a:cubicBezTo>
                    <a:pt x="40" y="34"/>
                    <a:pt x="41" y="33"/>
                    <a:pt x="42" y="33"/>
                  </a:cubicBezTo>
                  <a:cubicBezTo>
                    <a:pt x="40" y="34"/>
                    <a:pt x="40" y="37"/>
                    <a:pt x="40" y="39"/>
                  </a:cubicBezTo>
                  <a:cubicBezTo>
                    <a:pt x="39" y="38"/>
                    <a:pt x="39" y="35"/>
                    <a:pt x="38" y="33"/>
                  </a:cubicBezTo>
                  <a:cubicBezTo>
                    <a:pt x="37" y="32"/>
                    <a:pt x="37" y="34"/>
                    <a:pt x="36" y="34"/>
                  </a:cubicBezTo>
                  <a:cubicBezTo>
                    <a:pt x="36" y="32"/>
                    <a:pt x="36" y="33"/>
                    <a:pt x="35" y="33"/>
                  </a:cubicBezTo>
                  <a:cubicBezTo>
                    <a:pt x="34" y="32"/>
                    <a:pt x="32" y="31"/>
                    <a:pt x="30" y="30"/>
                  </a:cubicBezTo>
                  <a:cubicBezTo>
                    <a:pt x="31" y="28"/>
                    <a:pt x="29" y="29"/>
                    <a:pt x="29" y="27"/>
                  </a:cubicBezTo>
                  <a:cubicBezTo>
                    <a:pt x="30" y="27"/>
                    <a:pt x="30" y="26"/>
                    <a:pt x="30" y="25"/>
                  </a:cubicBezTo>
                  <a:cubicBezTo>
                    <a:pt x="31" y="25"/>
                    <a:pt x="32" y="23"/>
                    <a:pt x="33" y="22"/>
                  </a:cubicBezTo>
                  <a:cubicBezTo>
                    <a:pt x="34" y="20"/>
                    <a:pt x="35" y="19"/>
                    <a:pt x="37" y="18"/>
                  </a:cubicBezTo>
                  <a:cubicBezTo>
                    <a:pt x="37" y="18"/>
                    <a:pt x="36" y="17"/>
                    <a:pt x="36" y="17"/>
                  </a:cubicBezTo>
                  <a:cubicBezTo>
                    <a:pt x="39" y="16"/>
                    <a:pt x="41" y="15"/>
                    <a:pt x="42" y="15"/>
                  </a:cubicBezTo>
                  <a:cubicBezTo>
                    <a:pt x="42" y="13"/>
                    <a:pt x="42" y="11"/>
                    <a:pt x="43" y="10"/>
                  </a:cubicBezTo>
                  <a:cubicBezTo>
                    <a:pt x="42" y="9"/>
                    <a:pt x="41" y="9"/>
                    <a:pt x="41" y="9"/>
                  </a:cubicBezTo>
                  <a:cubicBezTo>
                    <a:pt x="42" y="8"/>
                    <a:pt x="44" y="9"/>
                    <a:pt x="44" y="9"/>
                  </a:cubicBezTo>
                  <a:cubicBezTo>
                    <a:pt x="45" y="8"/>
                    <a:pt x="46" y="10"/>
                    <a:pt x="48" y="9"/>
                  </a:cubicBezTo>
                  <a:cubicBezTo>
                    <a:pt x="47" y="12"/>
                    <a:pt x="50" y="11"/>
                    <a:pt x="49" y="13"/>
                  </a:cubicBezTo>
                  <a:cubicBezTo>
                    <a:pt x="49" y="16"/>
                    <a:pt x="45" y="15"/>
                    <a:pt x="44" y="18"/>
                  </a:cubicBezTo>
                  <a:cubicBezTo>
                    <a:pt x="45" y="19"/>
                    <a:pt x="46" y="19"/>
                    <a:pt x="48" y="19"/>
                  </a:cubicBezTo>
                  <a:cubicBezTo>
                    <a:pt x="51" y="21"/>
                    <a:pt x="52" y="24"/>
                    <a:pt x="55" y="24"/>
                  </a:cubicBezTo>
                  <a:cubicBezTo>
                    <a:pt x="54" y="22"/>
                    <a:pt x="56" y="22"/>
                    <a:pt x="55" y="19"/>
                  </a:cubicBezTo>
                  <a:cubicBezTo>
                    <a:pt x="55" y="18"/>
                    <a:pt x="54" y="17"/>
                    <a:pt x="54" y="16"/>
                  </a:cubicBezTo>
                  <a:cubicBezTo>
                    <a:pt x="56" y="16"/>
                    <a:pt x="56" y="18"/>
                    <a:pt x="57" y="18"/>
                  </a:cubicBezTo>
                  <a:cubicBezTo>
                    <a:pt x="57" y="17"/>
                    <a:pt x="57" y="16"/>
                    <a:pt x="58" y="16"/>
                  </a:cubicBezTo>
                  <a:cubicBezTo>
                    <a:pt x="58" y="15"/>
                    <a:pt x="59" y="14"/>
                    <a:pt x="59" y="13"/>
                  </a:cubicBezTo>
                  <a:cubicBezTo>
                    <a:pt x="58" y="14"/>
                    <a:pt x="58" y="12"/>
                    <a:pt x="58" y="12"/>
                  </a:cubicBezTo>
                  <a:cubicBezTo>
                    <a:pt x="56" y="12"/>
                    <a:pt x="55" y="11"/>
                    <a:pt x="54" y="10"/>
                  </a:cubicBezTo>
                  <a:cubicBezTo>
                    <a:pt x="54" y="9"/>
                    <a:pt x="55" y="10"/>
                    <a:pt x="55" y="9"/>
                  </a:cubicBezTo>
                  <a:cubicBezTo>
                    <a:pt x="55" y="7"/>
                    <a:pt x="54" y="7"/>
                    <a:pt x="54" y="5"/>
                  </a:cubicBezTo>
                  <a:cubicBezTo>
                    <a:pt x="52" y="5"/>
                    <a:pt x="51" y="5"/>
                    <a:pt x="50" y="5"/>
                  </a:cubicBezTo>
                  <a:cubicBezTo>
                    <a:pt x="50" y="4"/>
                    <a:pt x="49" y="4"/>
                    <a:pt x="49" y="3"/>
                  </a:cubicBezTo>
                  <a:cubicBezTo>
                    <a:pt x="47" y="3"/>
                    <a:pt x="46" y="3"/>
                    <a:pt x="45" y="3"/>
                  </a:cubicBezTo>
                  <a:cubicBezTo>
                    <a:pt x="45" y="1"/>
                    <a:pt x="42" y="1"/>
                    <a:pt x="41" y="3"/>
                  </a:cubicBezTo>
                  <a:cubicBezTo>
                    <a:pt x="41" y="1"/>
                    <a:pt x="41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1"/>
                    <a:pt x="39" y="1"/>
                    <a:pt x="38" y="2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8"/>
                    <a:pt x="58" y="38"/>
                  </a:cubicBezTo>
                  <a:cubicBezTo>
                    <a:pt x="57" y="37"/>
                    <a:pt x="58" y="37"/>
                    <a:pt x="58" y="37"/>
                  </a:cubicBezTo>
                  <a:close/>
                  <a:moveTo>
                    <a:pt x="5" y="71"/>
                  </a:moveTo>
                  <a:cubicBezTo>
                    <a:pt x="5" y="71"/>
                    <a:pt x="5" y="71"/>
                    <a:pt x="5" y="71"/>
                  </a:cubicBezTo>
                  <a:cubicBezTo>
                    <a:pt x="5" y="72"/>
                    <a:pt x="5" y="72"/>
                    <a:pt x="5" y="71"/>
                  </a:cubicBezTo>
                  <a:close/>
                  <a:moveTo>
                    <a:pt x="5" y="72"/>
                  </a:moveTo>
                  <a:cubicBezTo>
                    <a:pt x="6" y="72"/>
                    <a:pt x="6" y="74"/>
                    <a:pt x="7" y="74"/>
                  </a:cubicBezTo>
                  <a:cubicBezTo>
                    <a:pt x="6" y="75"/>
                    <a:pt x="5" y="74"/>
                    <a:pt x="5" y="72"/>
                  </a:cubicBez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3" name="Freeform 85"/>
            <p:cNvSpPr>
              <a:spLocks noEditPoints="1"/>
            </p:cNvSpPr>
            <p:nvPr/>
          </p:nvSpPr>
          <p:spPr bwMode="auto">
            <a:xfrm>
              <a:off x="1974601" y="1341268"/>
              <a:ext cx="247650" cy="230188"/>
            </a:xfrm>
            <a:custGeom>
              <a:avLst/>
              <a:gdLst>
                <a:gd name="T0" fmla="*/ 137 w 141"/>
                <a:gd name="T1" fmla="*/ 40 h 131"/>
                <a:gd name="T2" fmla="*/ 109 w 141"/>
                <a:gd name="T3" fmla="*/ 8 h 131"/>
                <a:gd name="T4" fmla="*/ 105 w 141"/>
                <a:gd name="T5" fmla="*/ 2 h 131"/>
                <a:gd name="T6" fmla="*/ 97 w 141"/>
                <a:gd name="T7" fmla="*/ 4 h 131"/>
                <a:gd name="T8" fmla="*/ 85 w 141"/>
                <a:gd name="T9" fmla="*/ 7 h 131"/>
                <a:gd name="T10" fmla="*/ 79 w 141"/>
                <a:gd name="T11" fmla="*/ 11 h 131"/>
                <a:gd name="T12" fmla="*/ 73 w 141"/>
                <a:gd name="T13" fmla="*/ 11 h 131"/>
                <a:gd name="T14" fmla="*/ 60 w 141"/>
                <a:gd name="T15" fmla="*/ 18 h 131"/>
                <a:gd name="T16" fmla="*/ 50 w 141"/>
                <a:gd name="T17" fmla="*/ 23 h 131"/>
                <a:gd name="T18" fmla="*/ 50 w 141"/>
                <a:gd name="T19" fmla="*/ 23 h 131"/>
                <a:gd name="T20" fmla="*/ 37 w 141"/>
                <a:gd name="T21" fmla="*/ 13 h 131"/>
                <a:gd name="T22" fmla="*/ 25 w 141"/>
                <a:gd name="T23" fmla="*/ 26 h 131"/>
                <a:gd name="T24" fmla="*/ 21 w 141"/>
                <a:gd name="T25" fmla="*/ 38 h 131"/>
                <a:gd name="T26" fmla="*/ 20 w 141"/>
                <a:gd name="T27" fmla="*/ 45 h 131"/>
                <a:gd name="T28" fmla="*/ 13 w 141"/>
                <a:gd name="T29" fmla="*/ 53 h 131"/>
                <a:gd name="T30" fmla="*/ 14 w 141"/>
                <a:gd name="T31" fmla="*/ 61 h 131"/>
                <a:gd name="T32" fmla="*/ 11 w 141"/>
                <a:gd name="T33" fmla="*/ 71 h 131"/>
                <a:gd name="T34" fmla="*/ 24 w 141"/>
                <a:gd name="T35" fmla="*/ 60 h 131"/>
                <a:gd name="T36" fmla="*/ 25 w 141"/>
                <a:gd name="T37" fmla="*/ 62 h 131"/>
                <a:gd name="T38" fmla="*/ 30 w 141"/>
                <a:gd name="T39" fmla="*/ 70 h 131"/>
                <a:gd name="T40" fmla="*/ 29 w 141"/>
                <a:gd name="T41" fmla="*/ 59 h 131"/>
                <a:gd name="T42" fmla="*/ 35 w 141"/>
                <a:gd name="T43" fmla="*/ 70 h 131"/>
                <a:gd name="T44" fmla="*/ 39 w 141"/>
                <a:gd name="T45" fmla="*/ 69 h 131"/>
                <a:gd name="T46" fmla="*/ 48 w 141"/>
                <a:gd name="T47" fmla="*/ 71 h 131"/>
                <a:gd name="T48" fmla="*/ 34 w 141"/>
                <a:gd name="T49" fmla="*/ 79 h 131"/>
                <a:gd name="T50" fmla="*/ 20 w 141"/>
                <a:gd name="T51" fmla="*/ 71 h 131"/>
                <a:gd name="T52" fmla="*/ 6 w 141"/>
                <a:gd name="T53" fmla="*/ 81 h 131"/>
                <a:gd name="T54" fmla="*/ 3 w 141"/>
                <a:gd name="T55" fmla="*/ 110 h 131"/>
                <a:gd name="T56" fmla="*/ 18 w 141"/>
                <a:gd name="T57" fmla="*/ 113 h 131"/>
                <a:gd name="T58" fmla="*/ 26 w 141"/>
                <a:gd name="T59" fmla="*/ 128 h 131"/>
                <a:gd name="T60" fmla="*/ 55 w 141"/>
                <a:gd name="T61" fmla="*/ 120 h 131"/>
                <a:gd name="T62" fmla="*/ 60 w 141"/>
                <a:gd name="T63" fmla="*/ 104 h 131"/>
                <a:gd name="T64" fmla="*/ 49 w 141"/>
                <a:gd name="T65" fmla="*/ 89 h 131"/>
                <a:gd name="T66" fmla="*/ 58 w 141"/>
                <a:gd name="T67" fmla="*/ 102 h 131"/>
                <a:gd name="T68" fmla="*/ 72 w 141"/>
                <a:gd name="T69" fmla="*/ 90 h 131"/>
                <a:gd name="T70" fmla="*/ 63 w 141"/>
                <a:gd name="T71" fmla="*/ 80 h 131"/>
                <a:gd name="T72" fmla="*/ 75 w 141"/>
                <a:gd name="T73" fmla="*/ 86 h 131"/>
                <a:gd name="T74" fmla="*/ 83 w 141"/>
                <a:gd name="T75" fmla="*/ 92 h 131"/>
                <a:gd name="T76" fmla="*/ 87 w 141"/>
                <a:gd name="T77" fmla="*/ 107 h 131"/>
                <a:gd name="T78" fmla="*/ 93 w 141"/>
                <a:gd name="T79" fmla="*/ 97 h 131"/>
                <a:gd name="T80" fmla="*/ 103 w 141"/>
                <a:gd name="T81" fmla="*/ 95 h 131"/>
                <a:gd name="T82" fmla="*/ 109 w 141"/>
                <a:gd name="T83" fmla="*/ 104 h 131"/>
                <a:gd name="T84" fmla="*/ 113 w 141"/>
                <a:gd name="T85" fmla="*/ 109 h 131"/>
                <a:gd name="T86" fmla="*/ 114 w 141"/>
                <a:gd name="T87" fmla="*/ 107 h 131"/>
                <a:gd name="T88" fmla="*/ 119 w 141"/>
                <a:gd name="T89" fmla="*/ 93 h 131"/>
                <a:gd name="T90" fmla="*/ 129 w 141"/>
                <a:gd name="T91" fmla="*/ 77 h 131"/>
                <a:gd name="T92" fmla="*/ 128 w 141"/>
                <a:gd name="T93" fmla="*/ 69 h 131"/>
                <a:gd name="T94" fmla="*/ 134 w 141"/>
                <a:gd name="T95" fmla="*/ 62 h 131"/>
                <a:gd name="T96" fmla="*/ 140 w 141"/>
                <a:gd name="T97" fmla="*/ 47 h 131"/>
                <a:gd name="T98" fmla="*/ 33 w 141"/>
                <a:gd name="T99" fmla="*/ 42 h 131"/>
                <a:gd name="T100" fmla="*/ 27 w 141"/>
                <a:gd name="T101" fmla="*/ 42 h 131"/>
                <a:gd name="T102" fmla="*/ 31 w 141"/>
                <a:gd name="T103" fmla="*/ 33 h 131"/>
                <a:gd name="T104" fmla="*/ 37 w 141"/>
                <a:gd name="T105" fmla="*/ 33 h 131"/>
                <a:gd name="T106" fmla="*/ 41 w 141"/>
                <a:gd name="T107" fmla="*/ 17 h 131"/>
                <a:gd name="T108" fmla="*/ 49 w 141"/>
                <a:gd name="T109" fmla="*/ 83 h 131"/>
                <a:gd name="T110" fmla="*/ 49 w 141"/>
                <a:gd name="T111" fmla="*/ 26 h 131"/>
                <a:gd name="T112" fmla="*/ 77 w 141"/>
                <a:gd name="T113" fmla="*/ 17 h 131"/>
                <a:gd name="T114" fmla="*/ 104 w 141"/>
                <a:gd name="T115" fmla="*/ 10 h 131"/>
                <a:gd name="T116" fmla="*/ 106 w 141"/>
                <a:gd name="T117" fmla="*/ 8 h 131"/>
                <a:gd name="T118" fmla="*/ 126 w 141"/>
                <a:gd name="T119" fmla="*/ 6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1" h="131">
                  <a:moveTo>
                    <a:pt x="140" y="47"/>
                  </a:moveTo>
                  <a:cubicBezTo>
                    <a:pt x="140" y="46"/>
                    <a:pt x="139" y="44"/>
                    <a:pt x="138" y="43"/>
                  </a:cubicBezTo>
                  <a:cubicBezTo>
                    <a:pt x="137" y="43"/>
                    <a:pt x="136" y="44"/>
                    <a:pt x="135" y="42"/>
                  </a:cubicBezTo>
                  <a:cubicBezTo>
                    <a:pt x="136" y="41"/>
                    <a:pt x="136" y="41"/>
                    <a:pt x="137" y="40"/>
                  </a:cubicBezTo>
                  <a:cubicBezTo>
                    <a:pt x="131" y="29"/>
                    <a:pt x="124" y="19"/>
                    <a:pt x="115" y="10"/>
                  </a:cubicBezTo>
                  <a:cubicBezTo>
                    <a:pt x="114" y="10"/>
                    <a:pt x="113" y="9"/>
                    <a:pt x="112" y="9"/>
                  </a:cubicBezTo>
                  <a:cubicBezTo>
                    <a:pt x="111" y="9"/>
                    <a:pt x="111" y="9"/>
                    <a:pt x="110" y="9"/>
                  </a:cubicBezTo>
                  <a:cubicBezTo>
                    <a:pt x="110" y="9"/>
                    <a:pt x="109" y="9"/>
                    <a:pt x="109" y="8"/>
                  </a:cubicBezTo>
                  <a:cubicBezTo>
                    <a:pt x="108" y="8"/>
                    <a:pt x="107" y="8"/>
                    <a:pt x="106" y="8"/>
                  </a:cubicBezTo>
                  <a:cubicBezTo>
                    <a:pt x="106" y="7"/>
                    <a:pt x="107" y="7"/>
                    <a:pt x="107" y="7"/>
                  </a:cubicBezTo>
                  <a:cubicBezTo>
                    <a:pt x="107" y="6"/>
                    <a:pt x="107" y="6"/>
                    <a:pt x="107" y="5"/>
                  </a:cubicBezTo>
                  <a:cubicBezTo>
                    <a:pt x="107" y="4"/>
                    <a:pt x="106" y="3"/>
                    <a:pt x="105" y="2"/>
                  </a:cubicBezTo>
                  <a:cubicBezTo>
                    <a:pt x="104" y="2"/>
                    <a:pt x="103" y="3"/>
                    <a:pt x="102" y="3"/>
                  </a:cubicBezTo>
                  <a:cubicBezTo>
                    <a:pt x="101" y="3"/>
                    <a:pt x="101" y="3"/>
                    <a:pt x="100" y="2"/>
                  </a:cubicBezTo>
                  <a:cubicBezTo>
                    <a:pt x="99" y="2"/>
                    <a:pt x="99" y="0"/>
                    <a:pt x="98" y="1"/>
                  </a:cubicBezTo>
                  <a:cubicBezTo>
                    <a:pt x="97" y="1"/>
                    <a:pt x="97" y="2"/>
                    <a:pt x="97" y="4"/>
                  </a:cubicBezTo>
                  <a:cubicBezTo>
                    <a:pt x="95" y="3"/>
                    <a:pt x="95" y="6"/>
                    <a:pt x="94" y="5"/>
                  </a:cubicBezTo>
                  <a:cubicBezTo>
                    <a:pt x="93" y="5"/>
                    <a:pt x="93" y="3"/>
                    <a:pt x="92" y="4"/>
                  </a:cubicBezTo>
                  <a:cubicBezTo>
                    <a:pt x="91" y="5"/>
                    <a:pt x="90" y="6"/>
                    <a:pt x="87" y="6"/>
                  </a:cubicBezTo>
                  <a:cubicBezTo>
                    <a:pt x="87" y="6"/>
                    <a:pt x="86" y="7"/>
                    <a:pt x="85" y="7"/>
                  </a:cubicBezTo>
                  <a:cubicBezTo>
                    <a:pt x="84" y="8"/>
                    <a:pt x="85" y="9"/>
                    <a:pt x="84" y="10"/>
                  </a:cubicBezTo>
                  <a:cubicBezTo>
                    <a:pt x="83" y="10"/>
                    <a:pt x="81" y="9"/>
                    <a:pt x="81" y="10"/>
                  </a:cubicBezTo>
                  <a:cubicBezTo>
                    <a:pt x="81" y="12"/>
                    <a:pt x="84" y="11"/>
                    <a:pt x="83" y="13"/>
                  </a:cubicBezTo>
                  <a:cubicBezTo>
                    <a:pt x="82" y="13"/>
                    <a:pt x="82" y="11"/>
                    <a:pt x="79" y="11"/>
                  </a:cubicBezTo>
                  <a:cubicBezTo>
                    <a:pt x="79" y="13"/>
                    <a:pt x="80" y="14"/>
                    <a:pt x="79" y="14"/>
                  </a:cubicBezTo>
                  <a:cubicBezTo>
                    <a:pt x="78" y="14"/>
                    <a:pt x="78" y="13"/>
                    <a:pt x="78" y="11"/>
                  </a:cubicBezTo>
                  <a:cubicBezTo>
                    <a:pt x="77" y="11"/>
                    <a:pt x="78" y="13"/>
                    <a:pt x="76" y="13"/>
                  </a:cubicBezTo>
                  <a:cubicBezTo>
                    <a:pt x="75" y="12"/>
                    <a:pt x="75" y="10"/>
                    <a:pt x="73" y="11"/>
                  </a:cubicBezTo>
                  <a:cubicBezTo>
                    <a:pt x="72" y="13"/>
                    <a:pt x="71" y="14"/>
                    <a:pt x="69" y="16"/>
                  </a:cubicBezTo>
                  <a:cubicBezTo>
                    <a:pt x="67" y="16"/>
                    <a:pt x="67" y="15"/>
                    <a:pt x="64" y="15"/>
                  </a:cubicBezTo>
                  <a:cubicBezTo>
                    <a:pt x="64" y="17"/>
                    <a:pt x="66" y="16"/>
                    <a:pt x="66" y="18"/>
                  </a:cubicBezTo>
                  <a:cubicBezTo>
                    <a:pt x="64" y="18"/>
                    <a:pt x="62" y="18"/>
                    <a:pt x="60" y="18"/>
                  </a:cubicBezTo>
                  <a:cubicBezTo>
                    <a:pt x="58" y="19"/>
                    <a:pt x="57" y="21"/>
                    <a:pt x="55" y="21"/>
                  </a:cubicBezTo>
                  <a:cubicBezTo>
                    <a:pt x="55" y="20"/>
                    <a:pt x="55" y="19"/>
                    <a:pt x="55" y="18"/>
                  </a:cubicBezTo>
                  <a:cubicBezTo>
                    <a:pt x="54" y="18"/>
                    <a:pt x="53" y="18"/>
                    <a:pt x="53" y="18"/>
                  </a:cubicBezTo>
                  <a:cubicBezTo>
                    <a:pt x="53" y="21"/>
                    <a:pt x="53" y="23"/>
                    <a:pt x="50" y="23"/>
                  </a:cubicBezTo>
                  <a:cubicBezTo>
                    <a:pt x="50" y="24"/>
                    <a:pt x="49" y="24"/>
                    <a:pt x="48" y="25"/>
                  </a:cubicBezTo>
                  <a:cubicBezTo>
                    <a:pt x="47" y="25"/>
                    <a:pt x="48" y="26"/>
                    <a:pt x="47" y="26"/>
                  </a:cubicBezTo>
                  <a:cubicBezTo>
                    <a:pt x="45" y="27"/>
                    <a:pt x="45" y="23"/>
                    <a:pt x="45" y="22"/>
                  </a:cubicBezTo>
                  <a:cubicBezTo>
                    <a:pt x="47" y="22"/>
                    <a:pt x="49" y="22"/>
                    <a:pt x="50" y="23"/>
                  </a:cubicBezTo>
                  <a:cubicBezTo>
                    <a:pt x="51" y="20"/>
                    <a:pt x="48" y="18"/>
                    <a:pt x="45" y="18"/>
                  </a:cubicBezTo>
                  <a:cubicBezTo>
                    <a:pt x="45" y="17"/>
                    <a:pt x="44" y="16"/>
                    <a:pt x="42" y="16"/>
                  </a:cubicBezTo>
                  <a:cubicBezTo>
                    <a:pt x="42" y="15"/>
                    <a:pt x="41" y="14"/>
                    <a:pt x="40" y="13"/>
                  </a:cubicBezTo>
                  <a:cubicBezTo>
                    <a:pt x="39" y="13"/>
                    <a:pt x="38" y="13"/>
                    <a:pt x="37" y="13"/>
                  </a:cubicBezTo>
                  <a:cubicBezTo>
                    <a:pt x="35" y="14"/>
                    <a:pt x="34" y="15"/>
                    <a:pt x="33" y="16"/>
                  </a:cubicBezTo>
                  <a:cubicBezTo>
                    <a:pt x="33" y="15"/>
                    <a:pt x="33" y="16"/>
                    <a:pt x="32" y="16"/>
                  </a:cubicBezTo>
                  <a:cubicBezTo>
                    <a:pt x="31" y="18"/>
                    <a:pt x="29" y="19"/>
                    <a:pt x="27" y="21"/>
                  </a:cubicBezTo>
                  <a:cubicBezTo>
                    <a:pt x="27" y="23"/>
                    <a:pt x="26" y="25"/>
                    <a:pt x="25" y="26"/>
                  </a:cubicBezTo>
                  <a:cubicBezTo>
                    <a:pt x="25" y="25"/>
                    <a:pt x="24" y="26"/>
                    <a:pt x="24" y="25"/>
                  </a:cubicBezTo>
                  <a:cubicBezTo>
                    <a:pt x="24" y="26"/>
                    <a:pt x="24" y="27"/>
                    <a:pt x="24" y="27"/>
                  </a:cubicBezTo>
                  <a:cubicBezTo>
                    <a:pt x="21" y="27"/>
                    <a:pt x="21" y="30"/>
                    <a:pt x="20" y="32"/>
                  </a:cubicBezTo>
                  <a:cubicBezTo>
                    <a:pt x="21" y="34"/>
                    <a:pt x="21" y="35"/>
                    <a:pt x="21" y="38"/>
                  </a:cubicBezTo>
                  <a:cubicBezTo>
                    <a:pt x="21" y="39"/>
                    <a:pt x="23" y="38"/>
                    <a:pt x="24" y="39"/>
                  </a:cubicBezTo>
                  <a:cubicBezTo>
                    <a:pt x="23" y="40"/>
                    <a:pt x="23" y="41"/>
                    <a:pt x="23" y="42"/>
                  </a:cubicBezTo>
                  <a:cubicBezTo>
                    <a:pt x="23" y="42"/>
                    <a:pt x="23" y="43"/>
                    <a:pt x="23" y="44"/>
                  </a:cubicBezTo>
                  <a:cubicBezTo>
                    <a:pt x="22" y="44"/>
                    <a:pt x="21" y="44"/>
                    <a:pt x="20" y="45"/>
                  </a:cubicBezTo>
                  <a:cubicBezTo>
                    <a:pt x="19" y="45"/>
                    <a:pt x="19" y="46"/>
                    <a:pt x="19" y="47"/>
                  </a:cubicBezTo>
                  <a:cubicBezTo>
                    <a:pt x="17" y="47"/>
                    <a:pt x="18" y="50"/>
                    <a:pt x="16" y="50"/>
                  </a:cubicBezTo>
                  <a:cubicBezTo>
                    <a:pt x="16" y="50"/>
                    <a:pt x="16" y="51"/>
                    <a:pt x="16" y="51"/>
                  </a:cubicBezTo>
                  <a:cubicBezTo>
                    <a:pt x="14" y="51"/>
                    <a:pt x="14" y="52"/>
                    <a:pt x="13" y="53"/>
                  </a:cubicBezTo>
                  <a:cubicBezTo>
                    <a:pt x="12" y="53"/>
                    <a:pt x="10" y="53"/>
                    <a:pt x="11" y="54"/>
                  </a:cubicBezTo>
                  <a:cubicBezTo>
                    <a:pt x="11" y="55"/>
                    <a:pt x="12" y="55"/>
                    <a:pt x="13" y="55"/>
                  </a:cubicBezTo>
                  <a:cubicBezTo>
                    <a:pt x="13" y="57"/>
                    <a:pt x="15" y="57"/>
                    <a:pt x="15" y="59"/>
                  </a:cubicBezTo>
                  <a:cubicBezTo>
                    <a:pt x="15" y="59"/>
                    <a:pt x="15" y="60"/>
                    <a:pt x="14" y="61"/>
                  </a:cubicBezTo>
                  <a:cubicBezTo>
                    <a:pt x="12" y="59"/>
                    <a:pt x="10" y="61"/>
                    <a:pt x="8" y="61"/>
                  </a:cubicBezTo>
                  <a:cubicBezTo>
                    <a:pt x="7" y="62"/>
                    <a:pt x="9" y="66"/>
                    <a:pt x="7" y="66"/>
                  </a:cubicBezTo>
                  <a:cubicBezTo>
                    <a:pt x="7" y="67"/>
                    <a:pt x="8" y="68"/>
                    <a:pt x="8" y="70"/>
                  </a:cubicBezTo>
                  <a:cubicBezTo>
                    <a:pt x="10" y="69"/>
                    <a:pt x="10" y="71"/>
                    <a:pt x="11" y="71"/>
                  </a:cubicBezTo>
                  <a:cubicBezTo>
                    <a:pt x="13" y="70"/>
                    <a:pt x="13" y="70"/>
                    <a:pt x="15" y="71"/>
                  </a:cubicBezTo>
                  <a:cubicBezTo>
                    <a:pt x="15" y="69"/>
                    <a:pt x="17" y="68"/>
                    <a:pt x="17" y="64"/>
                  </a:cubicBezTo>
                  <a:cubicBezTo>
                    <a:pt x="18" y="64"/>
                    <a:pt x="18" y="61"/>
                    <a:pt x="20" y="61"/>
                  </a:cubicBezTo>
                  <a:cubicBezTo>
                    <a:pt x="22" y="62"/>
                    <a:pt x="23" y="60"/>
                    <a:pt x="24" y="60"/>
                  </a:cubicBezTo>
                  <a:cubicBezTo>
                    <a:pt x="23" y="62"/>
                    <a:pt x="24" y="65"/>
                    <a:pt x="24" y="67"/>
                  </a:cubicBezTo>
                  <a:cubicBezTo>
                    <a:pt x="27" y="67"/>
                    <a:pt x="25" y="64"/>
                    <a:pt x="25" y="62"/>
                  </a:cubicBezTo>
                  <a:cubicBezTo>
                    <a:pt x="25" y="62"/>
                    <a:pt x="25" y="61"/>
                    <a:pt x="25" y="61"/>
                  </a:cubicBezTo>
                  <a:cubicBezTo>
                    <a:pt x="25" y="61"/>
                    <a:pt x="25" y="62"/>
                    <a:pt x="25" y="62"/>
                  </a:cubicBezTo>
                  <a:cubicBezTo>
                    <a:pt x="26" y="62"/>
                    <a:pt x="26" y="63"/>
                    <a:pt x="27" y="64"/>
                  </a:cubicBezTo>
                  <a:cubicBezTo>
                    <a:pt x="28" y="64"/>
                    <a:pt x="30" y="65"/>
                    <a:pt x="30" y="67"/>
                  </a:cubicBezTo>
                  <a:cubicBezTo>
                    <a:pt x="30" y="68"/>
                    <a:pt x="29" y="68"/>
                    <a:pt x="28" y="68"/>
                  </a:cubicBezTo>
                  <a:cubicBezTo>
                    <a:pt x="28" y="69"/>
                    <a:pt x="30" y="69"/>
                    <a:pt x="30" y="70"/>
                  </a:cubicBezTo>
                  <a:cubicBezTo>
                    <a:pt x="30" y="68"/>
                    <a:pt x="31" y="67"/>
                    <a:pt x="32" y="67"/>
                  </a:cubicBezTo>
                  <a:cubicBezTo>
                    <a:pt x="32" y="66"/>
                    <a:pt x="31" y="66"/>
                    <a:pt x="31" y="65"/>
                  </a:cubicBezTo>
                  <a:cubicBezTo>
                    <a:pt x="32" y="64"/>
                    <a:pt x="33" y="67"/>
                    <a:pt x="33" y="65"/>
                  </a:cubicBezTo>
                  <a:cubicBezTo>
                    <a:pt x="32" y="63"/>
                    <a:pt x="27" y="62"/>
                    <a:pt x="29" y="59"/>
                  </a:cubicBezTo>
                  <a:cubicBezTo>
                    <a:pt x="30" y="61"/>
                    <a:pt x="32" y="62"/>
                    <a:pt x="33" y="64"/>
                  </a:cubicBezTo>
                  <a:cubicBezTo>
                    <a:pt x="34" y="64"/>
                    <a:pt x="34" y="65"/>
                    <a:pt x="34" y="66"/>
                  </a:cubicBezTo>
                  <a:cubicBezTo>
                    <a:pt x="34" y="66"/>
                    <a:pt x="35" y="67"/>
                    <a:pt x="35" y="68"/>
                  </a:cubicBezTo>
                  <a:cubicBezTo>
                    <a:pt x="35" y="68"/>
                    <a:pt x="35" y="69"/>
                    <a:pt x="35" y="70"/>
                  </a:cubicBezTo>
                  <a:cubicBezTo>
                    <a:pt x="35" y="71"/>
                    <a:pt x="37" y="71"/>
                    <a:pt x="38" y="71"/>
                  </a:cubicBezTo>
                  <a:cubicBezTo>
                    <a:pt x="38" y="69"/>
                    <a:pt x="37" y="67"/>
                    <a:pt x="38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7"/>
                    <a:pt x="39" y="67"/>
                    <a:pt x="39" y="69"/>
                  </a:cubicBezTo>
                  <a:cubicBezTo>
                    <a:pt x="40" y="69"/>
                    <a:pt x="39" y="70"/>
                    <a:pt x="40" y="71"/>
                  </a:cubicBezTo>
                  <a:cubicBezTo>
                    <a:pt x="42" y="72"/>
                    <a:pt x="44" y="72"/>
                    <a:pt x="45" y="71"/>
                  </a:cubicBezTo>
                  <a:cubicBezTo>
                    <a:pt x="47" y="72"/>
                    <a:pt x="44" y="73"/>
                    <a:pt x="46" y="73"/>
                  </a:cubicBezTo>
                  <a:cubicBezTo>
                    <a:pt x="48" y="74"/>
                    <a:pt x="46" y="70"/>
                    <a:pt x="48" y="71"/>
                  </a:cubicBezTo>
                  <a:cubicBezTo>
                    <a:pt x="48" y="72"/>
                    <a:pt x="48" y="73"/>
                    <a:pt x="48" y="74"/>
                  </a:cubicBezTo>
                  <a:cubicBezTo>
                    <a:pt x="47" y="74"/>
                    <a:pt x="48" y="78"/>
                    <a:pt x="46" y="78"/>
                  </a:cubicBezTo>
                  <a:cubicBezTo>
                    <a:pt x="43" y="77"/>
                    <a:pt x="40" y="76"/>
                    <a:pt x="36" y="76"/>
                  </a:cubicBezTo>
                  <a:cubicBezTo>
                    <a:pt x="35" y="76"/>
                    <a:pt x="35" y="78"/>
                    <a:pt x="34" y="79"/>
                  </a:cubicBezTo>
                  <a:cubicBezTo>
                    <a:pt x="32" y="77"/>
                    <a:pt x="28" y="76"/>
                    <a:pt x="27" y="74"/>
                  </a:cubicBezTo>
                  <a:cubicBezTo>
                    <a:pt x="27" y="73"/>
                    <a:pt x="26" y="72"/>
                    <a:pt x="26" y="71"/>
                  </a:cubicBezTo>
                  <a:cubicBezTo>
                    <a:pt x="27" y="71"/>
                    <a:pt x="27" y="70"/>
                    <a:pt x="26" y="69"/>
                  </a:cubicBezTo>
                  <a:cubicBezTo>
                    <a:pt x="24" y="69"/>
                    <a:pt x="22" y="70"/>
                    <a:pt x="20" y="71"/>
                  </a:cubicBezTo>
                  <a:cubicBezTo>
                    <a:pt x="17" y="71"/>
                    <a:pt x="14" y="71"/>
                    <a:pt x="13" y="73"/>
                  </a:cubicBezTo>
                  <a:cubicBezTo>
                    <a:pt x="12" y="72"/>
                    <a:pt x="11" y="71"/>
                    <a:pt x="10" y="71"/>
                  </a:cubicBezTo>
                  <a:cubicBezTo>
                    <a:pt x="10" y="73"/>
                    <a:pt x="8" y="73"/>
                    <a:pt x="7" y="74"/>
                  </a:cubicBezTo>
                  <a:cubicBezTo>
                    <a:pt x="6" y="76"/>
                    <a:pt x="7" y="79"/>
                    <a:pt x="6" y="81"/>
                  </a:cubicBezTo>
                  <a:cubicBezTo>
                    <a:pt x="5" y="82"/>
                    <a:pt x="3" y="84"/>
                    <a:pt x="2" y="85"/>
                  </a:cubicBezTo>
                  <a:cubicBezTo>
                    <a:pt x="2" y="88"/>
                    <a:pt x="1" y="89"/>
                    <a:pt x="0" y="91"/>
                  </a:cubicBezTo>
                  <a:cubicBezTo>
                    <a:pt x="0" y="95"/>
                    <a:pt x="0" y="99"/>
                    <a:pt x="0" y="103"/>
                  </a:cubicBezTo>
                  <a:cubicBezTo>
                    <a:pt x="2" y="105"/>
                    <a:pt x="3" y="107"/>
                    <a:pt x="3" y="110"/>
                  </a:cubicBezTo>
                  <a:cubicBezTo>
                    <a:pt x="5" y="111"/>
                    <a:pt x="6" y="113"/>
                    <a:pt x="9" y="113"/>
                  </a:cubicBezTo>
                  <a:cubicBezTo>
                    <a:pt x="11" y="113"/>
                    <a:pt x="12" y="113"/>
                    <a:pt x="15" y="113"/>
                  </a:cubicBezTo>
                  <a:cubicBezTo>
                    <a:pt x="15" y="112"/>
                    <a:pt x="15" y="110"/>
                    <a:pt x="17" y="111"/>
                  </a:cubicBezTo>
                  <a:cubicBezTo>
                    <a:pt x="18" y="111"/>
                    <a:pt x="17" y="112"/>
                    <a:pt x="18" y="113"/>
                  </a:cubicBezTo>
                  <a:cubicBezTo>
                    <a:pt x="20" y="112"/>
                    <a:pt x="20" y="113"/>
                    <a:pt x="22" y="113"/>
                  </a:cubicBezTo>
                  <a:cubicBezTo>
                    <a:pt x="22" y="113"/>
                    <a:pt x="23" y="112"/>
                    <a:pt x="24" y="113"/>
                  </a:cubicBezTo>
                  <a:cubicBezTo>
                    <a:pt x="25" y="116"/>
                    <a:pt x="23" y="118"/>
                    <a:pt x="23" y="121"/>
                  </a:cubicBezTo>
                  <a:cubicBezTo>
                    <a:pt x="24" y="123"/>
                    <a:pt x="26" y="125"/>
                    <a:pt x="26" y="128"/>
                  </a:cubicBezTo>
                  <a:cubicBezTo>
                    <a:pt x="26" y="129"/>
                    <a:pt x="27" y="130"/>
                    <a:pt x="27" y="131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4" y="129"/>
                    <a:pt x="54" y="127"/>
                    <a:pt x="53" y="126"/>
                  </a:cubicBezTo>
                  <a:cubicBezTo>
                    <a:pt x="54" y="124"/>
                    <a:pt x="55" y="122"/>
                    <a:pt x="55" y="120"/>
                  </a:cubicBezTo>
                  <a:cubicBezTo>
                    <a:pt x="56" y="119"/>
                    <a:pt x="57" y="118"/>
                    <a:pt x="58" y="117"/>
                  </a:cubicBezTo>
                  <a:cubicBezTo>
                    <a:pt x="60" y="114"/>
                    <a:pt x="62" y="111"/>
                    <a:pt x="64" y="107"/>
                  </a:cubicBezTo>
                  <a:cubicBezTo>
                    <a:pt x="64" y="106"/>
                    <a:pt x="65" y="103"/>
                    <a:pt x="63" y="102"/>
                  </a:cubicBezTo>
                  <a:cubicBezTo>
                    <a:pt x="62" y="102"/>
                    <a:pt x="62" y="104"/>
                    <a:pt x="60" y="104"/>
                  </a:cubicBezTo>
                  <a:cubicBezTo>
                    <a:pt x="59" y="104"/>
                    <a:pt x="58" y="104"/>
                    <a:pt x="57" y="104"/>
                  </a:cubicBezTo>
                  <a:cubicBezTo>
                    <a:pt x="56" y="100"/>
                    <a:pt x="54" y="99"/>
                    <a:pt x="53" y="98"/>
                  </a:cubicBezTo>
                  <a:cubicBezTo>
                    <a:pt x="53" y="94"/>
                    <a:pt x="51" y="95"/>
                    <a:pt x="51" y="91"/>
                  </a:cubicBezTo>
                  <a:cubicBezTo>
                    <a:pt x="51" y="90"/>
                    <a:pt x="49" y="90"/>
                    <a:pt x="49" y="89"/>
                  </a:cubicBezTo>
                  <a:cubicBezTo>
                    <a:pt x="49" y="87"/>
                    <a:pt x="48" y="85"/>
                    <a:pt x="49" y="85"/>
                  </a:cubicBezTo>
                  <a:cubicBezTo>
                    <a:pt x="50" y="86"/>
                    <a:pt x="51" y="88"/>
                    <a:pt x="51" y="89"/>
                  </a:cubicBezTo>
                  <a:cubicBezTo>
                    <a:pt x="52" y="91"/>
                    <a:pt x="53" y="94"/>
                    <a:pt x="55" y="96"/>
                  </a:cubicBezTo>
                  <a:cubicBezTo>
                    <a:pt x="56" y="98"/>
                    <a:pt x="56" y="101"/>
                    <a:pt x="58" y="102"/>
                  </a:cubicBezTo>
                  <a:cubicBezTo>
                    <a:pt x="61" y="101"/>
                    <a:pt x="63" y="99"/>
                    <a:pt x="66" y="98"/>
                  </a:cubicBezTo>
                  <a:cubicBezTo>
                    <a:pt x="66" y="98"/>
                    <a:pt x="66" y="97"/>
                    <a:pt x="67" y="97"/>
                  </a:cubicBezTo>
                  <a:cubicBezTo>
                    <a:pt x="68" y="96"/>
                    <a:pt x="69" y="95"/>
                    <a:pt x="71" y="94"/>
                  </a:cubicBezTo>
                  <a:cubicBezTo>
                    <a:pt x="70" y="92"/>
                    <a:pt x="72" y="92"/>
                    <a:pt x="72" y="90"/>
                  </a:cubicBezTo>
                  <a:cubicBezTo>
                    <a:pt x="71" y="89"/>
                    <a:pt x="69" y="89"/>
                    <a:pt x="69" y="86"/>
                  </a:cubicBezTo>
                  <a:cubicBezTo>
                    <a:pt x="68" y="86"/>
                    <a:pt x="67" y="86"/>
                    <a:pt x="66" y="87"/>
                  </a:cubicBezTo>
                  <a:cubicBezTo>
                    <a:pt x="66" y="85"/>
                    <a:pt x="64" y="85"/>
                    <a:pt x="65" y="82"/>
                  </a:cubicBezTo>
                  <a:cubicBezTo>
                    <a:pt x="63" y="82"/>
                    <a:pt x="63" y="81"/>
                    <a:pt x="63" y="80"/>
                  </a:cubicBezTo>
                  <a:cubicBezTo>
                    <a:pt x="63" y="80"/>
                    <a:pt x="64" y="80"/>
                    <a:pt x="64" y="79"/>
                  </a:cubicBezTo>
                  <a:cubicBezTo>
                    <a:pt x="66" y="81"/>
                    <a:pt x="66" y="86"/>
                    <a:pt x="70" y="85"/>
                  </a:cubicBezTo>
                  <a:cubicBezTo>
                    <a:pt x="70" y="86"/>
                    <a:pt x="71" y="86"/>
                    <a:pt x="71" y="88"/>
                  </a:cubicBezTo>
                  <a:cubicBezTo>
                    <a:pt x="72" y="88"/>
                    <a:pt x="73" y="86"/>
                    <a:pt x="75" y="86"/>
                  </a:cubicBezTo>
                  <a:cubicBezTo>
                    <a:pt x="75" y="87"/>
                    <a:pt x="75" y="87"/>
                    <a:pt x="76" y="87"/>
                  </a:cubicBezTo>
                  <a:cubicBezTo>
                    <a:pt x="79" y="87"/>
                    <a:pt x="79" y="89"/>
                    <a:pt x="81" y="90"/>
                  </a:cubicBezTo>
                  <a:cubicBezTo>
                    <a:pt x="80" y="89"/>
                    <a:pt x="80" y="90"/>
                    <a:pt x="80" y="90"/>
                  </a:cubicBezTo>
                  <a:cubicBezTo>
                    <a:pt x="81" y="91"/>
                    <a:pt x="82" y="91"/>
                    <a:pt x="83" y="92"/>
                  </a:cubicBezTo>
                  <a:cubicBezTo>
                    <a:pt x="82" y="93"/>
                    <a:pt x="83" y="94"/>
                    <a:pt x="83" y="95"/>
                  </a:cubicBezTo>
                  <a:cubicBezTo>
                    <a:pt x="84" y="97"/>
                    <a:pt x="85" y="99"/>
                    <a:pt x="85" y="101"/>
                  </a:cubicBezTo>
                  <a:cubicBezTo>
                    <a:pt x="86" y="102"/>
                    <a:pt x="87" y="103"/>
                    <a:pt x="87" y="105"/>
                  </a:cubicBezTo>
                  <a:cubicBezTo>
                    <a:pt x="87" y="105"/>
                    <a:pt x="87" y="106"/>
                    <a:pt x="87" y="107"/>
                  </a:cubicBezTo>
                  <a:cubicBezTo>
                    <a:pt x="88" y="108"/>
                    <a:pt x="89" y="108"/>
                    <a:pt x="90" y="108"/>
                  </a:cubicBezTo>
                  <a:cubicBezTo>
                    <a:pt x="91" y="105"/>
                    <a:pt x="92" y="103"/>
                    <a:pt x="92" y="99"/>
                  </a:cubicBezTo>
                  <a:cubicBezTo>
                    <a:pt x="92" y="99"/>
                    <a:pt x="93" y="99"/>
                    <a:pt x="93" y="99"/>
                  </a:cubicBezTo>
                  <a:cubicBezTo>
                    <a:pt x="93" y="98"/>
                    <a:pt x="93" y="98"/>
                    <a:pt x="93" y="97"/>
                  </a:cubicBezTo>
                  <a:cubicBezTo>
                    <a:pt x="95" y="98"/>
                    <a:pt x="94" y="96"/>
                    <a:pt x="95" y="96"/>
                  </a:cubicBezTo>
                  <a:cubicBezTo>
                    <a:pt x="95" y="94"/>
                    <a:pt x="97" y="94"/>
                    <a:pt x="97" y="92"/>
                  </a:cubicBezTo>
                  <a:cubicBezTo>
                    <a:pt x="98" y="91"/>
                    <a:pt x="100" y="91"/>
                    <a:pt x="101" y="90"/>
                  </a:cubicBezTo>
                  <a:cubicBezTo>
                    <a:pt x="102" y="92"/>
                    <a:pt x="102" y="94"/>
                    <a:pt x="103" y="95"/>
                  </a:cubicBezTo>
                  <a:cubicBezTo>
                    <a:pt x="104" y="96"/>
                    <a:pt x="103" y="96"/>
                    <a:pt x="103" y="97"/>
                  </a:cubicBezTo>
                  <a:cubicBezTo>
                    <a:pt x="103" y="99"/>
                    <a:pt x="106" y="97"/>
                    <a:pt x="107" y="98"/>
                  </a:cubicBezTo>
                  <a:cubicBezTo>
                    <a:pt x="106" y="99"/>
                    <a:pt x="107" y="100"/>
                    <a:pt x="107" y="101"/>
                  </a:cubicBezTo>
                  <a:cubicBezTo>
                    <a:pt x="108" y="102"/>
                    <a:pt x="108" y="103"/>
                    <a:pt x="109" y="104"/>
                  </a:cubicBezTo>
                  <a:cubicBezTo>
                    <a:pt x="108" y="105"/>
                    <a:pt x="107" y="105"/>
                    <a:pt x="108" y="106"/>
                  </a:cubicBezTo>
                  <a:cubicBezTo>
                    <a:pt x="108" y="108"/>
                    <a:pt x="109" y="108"/>
                    <a:pt x="109" y="110"/>
                  </a:cubicBezTo>
                  <a:cubicBezTo>
                    <a:pt x="111" y="112"/>
                    <a:pt x="112" y="114"/>
                    <a:pt x="115" y="116"/>
                  </a:cubicBezTo>
                  <a:cubicBezTo>
                    <a:pt x="115" y="113"/>
                    <a:pt x="113" y="112"/>
                    <a:pt x="113" y="109"/>
                  </a:cubicBezTo>
                  <a:cubicBezTo>
                    <a:pt x="111" y="108"/>
                    <a:pt x="110" y="107"/>
                    <a:pt x="110" y="106"/>
                  </a:cubicBezTo>
                  <a:cubicBezTo>
                    <a:pt x="110" y="104"/>
                    <a:pt x="109" y="102"/>
                    <a:pt x="111" y="102"/>
                  </a:cubicBezTo>
                  <a:cubicBezTo>
                    <a:pt x="111" y="103"/>
                    <a:pt x="112" y="105"/>
                    <a:pt x="114" y="105"/>
                  </a:cubicBezTo>
                  <a:cubicBezTo>
                    <a:pt x="114" y="105"/>
                    <a:pt x="114" y="106"/>
                    <a:pt x="114" y="107"/>
                  </a:cubicBezTo>
                  <a:cubicBezTo>
                    <a:pt x="118" y="106"/>
                    <a:pt x="119" y="102"/>
                    <a:pt x="119" y="97"/>
                  </a:cubicBezTo>
                  <a:cubicBezTo>
                    <a:pt x="118" y="96"/>
                    <a:pt x="117" y="96"/>
                    <a:pt x="117" y="96"/>
                  </a:cubicBezTo>
                  <a:cubicBezTo>
                    <a:pt x="117" y="94"/>
                    <a:pt x="115" y="94"/>
                    <a:pt x="116" y="92"/>
                  </a:cubicBezTo>
                  <a:cubicBezTo>
                    <a:pt x="117" y="91"/>
                    <a:pt x="117" y="94"/>
                    <a:pt x="119" y="93"/>
                  </a:cubicBezTo>
                  <a:cubicBezTo>
                    <a:pt x="119" y="91"/>
                    <a:pt x="121" y="91"/>
                    <a:pt x="123" y="91"/>
                  </a:cubicBezTo>
                  <a:cubicBezTo>
                    <a:pt x="124" y="89"/>
                    <a:pt x="126" y="87"/>
                    <a:pt x="127" y="84"/>
                  </a:cubicBezTo>
                  <a:cubicBezTo>
                    <a:pt x="127" y="85"/>
                    <a:pt x="127" y="84"/>
                    <a:pt x="128" y="84"/>
                  </a:cubicBezTo>
                  <a:cubicBezTo>
                    <a:pt x="128" y="82"/>
                    <a:pt x="128" y="79"/>
                    <a:pt x="129" y="77"/>
                  </a:cubicBezTo>
                  <a:cubicBezTo>
                    <a:pt x="128" y="77"/>
                    <a:pt x="128" y="76"/>
                    <a:pt x="128" y="75"/>
                  </a:cubicBezTo>
                  <a:cubicBezTo>
                    <a:pt x="127" y="74"/>
                    <a:pt x="126" y="74"/>
                    <a:pt x="126" y="72"/>
                  </a:cubicBezTo>
                  <a:cubicBezTo>
                    <a:pt x="126" y="71"/>
                    <a:pt x="127" y="71"/>
                    <a:pt x="127" y="70"/>
                  </a:cubicBezTo>
                  <a:cubicBezTo>
                    <a:pt x="127" y="70"/>
                    <a:pt x="128" y="70"/>
                    <a:pt x="128" y="69"/>
                  </a:cubicBezTo>
                  <a:cubicBezTo>
                    <a:pt x="129" y="68"/>
                    <a:pt x="126" y="66"/>
                    <a:pt x="129" y="66"/>
                  </a:cubicBezTo>
                  <a:cubicBezTo>
                    <a:pt x="129" y="68"/>
                    <a:pt x="130" y="68"/>
                    <a:pt x="131" y="69"/>
                  </a:cubicBezTo>
                  <a:cubicBezTo>
                    <a:pt x="131" y="72"/>
                    <a:pt x="132" y="73"/>
                    <a:pt x="133" y="73"/>
                  </a:cubicBezTo>
                  <a:cubicBezTo>
                    <a:pt x="135" y="71"/>
                    <a:pt x="133" y="66"/>
                    <a:pt x="134" y="62"/>
                  </a:cubicBezTo>
                  <a:cubicBezTo>
                    <a:pt x="135" y="62"/>
                    <a:pt x="136" y="61"/>
                    <a:pt x="137" y="61"/>
                  </a:cubicBezTo>
                  <a:cubicBezTo>
                    <a:pt x="138" y="58"/>
                    <a:pt x="139" y="56"/>
                    <a:pt x="140" y="55"/>
                  </a:cubicBezTo>
                  <a:cubicBezTo>
                    <a:pt x="141" y="55"/>
                    <a:pt x="141" y="55"/>
                    <a:pt x="141" y="54"/>
                  </a:cubicBezTo>
                  <a:cubicBezTo>
                    <a:pt x="141" y="52"/>
                    <a:pt x="140" y="49"/>
                    <a:pt x="140" y="47"/>
                  </a:cubicBezTo>
                  <a:close/>
                  <a:moveTo>
                    <a:pt x="37" y="33"/>
                  </a:moveTo>
                  <a:cubicBezTo>
                    <a:pt x="37" y="35"/>
                    <a:pt x="37" y="37"/>
                    <a:pt x="37" y="38"/>
                  </a:cubicBezTo>
                  <a:cubicBezTo>
                    <a:pt x="36" y="38"/>
                    <a:pt x="37" y="35"/>
                    <a:pt x="35" y="36"/>
                  </a:cubicBezTo>
                  <a:cubicBezTo>
                    <a:pt x="34" y="38"/>
                    <a:pt x="35" y="41"/>
                    <a:pt x="33" y="42"/>
                  </a:cubicBezTo>
                  <a:cubicBezTo>
                    <a:pt x="32" y="42"/>
                    <a:pt x="31" y="42"/>
                    <a:pt x="30" y="42"/>
                  </a:cubicBezTo>
                  <a:cubicBezTo>
                    <a:pt x="29" y="43"/>
                    <a:pt x="29" y="44"/>
                    <a:pt x="28" y="44"/>
                  </a:cubicBezTo>
                  <a:cubicBezTo>
                    <a:pt x="28" y="43"/>
                    <a:pt x="27" y="42"/>
                    <a:pt x="27" y="43"/>
                  </a:cubicBezTo>
                  <a:cubicBezTo>
                    <a:pt x="26" y="43"/>
                    <a:pt x="26" y="42"/>
                    <a:pt x="27" y="42"/>
                  </a:cubicBezTo>
                  <a:cubicBezTo>
                    <a:pt x="26" y="41"/>
                    <a:pt x="25" y="39"/>
                    <a:pt x="25" y="37"/>
                  </a:cubicBezTo>
                  <a:cubicBezTo>
                    <a:pt x="27" y="37"/>
                    <a:pt x="26" y="44"/>
                    <a:pt x="30" y="42"/>
                  </a:cubicBezTo>
                  <a:cubicBezTo>
                    <a:pt x="31" y="40"/>
                    <a:pt x="31" y="38"/>
                    <a:pt x="32" y="36"/>
                  </a:cubicBezTo>
                  <a:cubicBezTo>
                    <a:pt x="32" y="35"/>
                    <a:pt x="32" y="34"/>
                    <a:pt x="31" y="33"/>
                  </a:cubicBezTo>
                  <a:cubicBezTo>
                    <a:pt x="32" y="29"/>
                    <a:pt x="34" y="27"/>
                    <a:pt x="36" y="24"/>
                  </a:cubicBezTo>
                  <a:cubicBezTo>
                    <a:pt x="36" y="24"/>
                    <a:pt x="36" y="24"/>
                    <a:pt x="37" y="25"/>
                  </a:cubicBezTo>
                  <a:cubicBezTo>
                    <a:pt x="36" y="28"/>
                    <a:pt x="33" y="28"/>
                    <a:pt x="33" y="32"/>
                  </a:cubicBezTo>
                  <a:cubicBezTo>
                    <a:pt x="34" y="33"/>
                    <a:pt x="35" y="33"/>
                    <a:pt x="37" y="33"/>
                  </a:cubicBezTo>
                  <a:close/>
                  <a:moveTo>
                    <a:pt x="38" y="35"/>
                  </a:moveTo>
                  <a:cubicBezTo>
                    <a:pt x="38" y="33"/>
                    <a:pt x="39" y="34"/>
                    <a:pt x="40" y="33"/>
                  </a:cubicBezTo>
                  <a:cubicBezTo>
                    <a:pt x="40" y="35"/>
                    <a:pt x="39" y="35"/>
                    <a:pt x="38" y="35"/>
                  </a:cubicBezTo>
                  <a:close/>
                  <a:moveTo>
                    <a:pt x="41" y="17"/>
                  </a:move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1" y="17"/>
                    <a:pt x="41" y="17"/>
                  </a:cubicBezTo>
                  <a:close/>
                  <a:moveTo>
                    <a:pt x="48" y="84"/>
                  </a:moveTo>
                  <a:cubicBezTo>
                    <a:pt x="48" y="84"/>
                    <a:pt x="48" y="83"/>
                    <a:pt x="49" y="83"/>
                  </a:cubicBezTo>
                  <a:cubicBezTo>
                    <a:pt x="49" y="84"/>
                    <a:pt x="48" y="84"/>
                    <a:pt x="48" y="84"/>
                  </a:cubicBezTo>
                  <a:close/>
                  <a:moveTo>
                    <a:pt x="49" y="26"/>
                  </a:moveTo>
                  <a:cubicBezTo>
                    <a:pt x="48" y="26"/>
                    <a:pt x="49" y="25"/>
                    <a:pt x="49" y="25"/>
                  </a:cubicBezTo>
                  <a:cubicBezTo>
                    <a:pt x="49" y="26"/>
                    <a:pt x="49" y="26"/>
                    <a:pt x="49" y="26"/>
                  </a:cubicBezTo>
                  <a:close/>
                  <a:moveTo>
                    <a:pt x="77" y="17"/>
                  </a:moveTo>
                  <a:cubicBezTo>
                    <a:pt x="75" y="17"/>
                    <a:pt x="77" y="15"/>
                    <a:pt x="77" y="17"/>
                  </a:cubicBezTo>
                  <a:cubicBezTo>
                    <a:pt x="77" y="18"/>
                    <a:pt x="79" y="17"/>
                    <a:pt x="78" y="18"/>
                  </a:cubicBezTo>
                  <a:cubicBezTo>
                    <a:pt x="77" y="18"/>
                    <a:pt x="76" y="18"/>
                    <a:pt x="77" y="17"/>
                  </a:cubicBezTo>
                  <a:close/>
                  <a:moveTo>
                    <a:pt x="103" y="10"/>
                  </a:moveTo>
                  <a:cubicBezTo>
                    <a:pt x="103" y="10"/>
                    <a:pt x="103" y="9"/>
                    <a:pt x="103" y="10"/>
                  </a:cubicBezTo>
                  <a:cubicBezTo>
                    <a:pt x="104" y="10"/>
                    <a:pt x="103" y="10"/>
                    <a:pt x="103" y="10"/>
                  </a:cubicBezTo>
                  <a:close/>
                  <a:moveTo>
                    <a:pt x="104" y="10"/>
                  </a:moveTo>
                  <a:cubicBezTo>
                    <a:pt x="104" y="9"/>
                    <a:pt x="104" y="9"/>
                    <a:pt x="105" y="9"/>
                  </a:cubicBezTo>
                  <a:cubicBezTo>
                    <a:pt x="105" y="9"/>
                    <a:pt x="104" y="10"/>
                    <a:pt x="104" y="10"/>
                  </a:cubicBezTo>
                  <a:close/>
                  <a:moveTo>
                    <a:pt x="105" y="9"/>
                  </a:moveTo>
                  <a:cubicBezTo>
                    <a:pt x="105" y="8"/>
                    <a:pt x="106" y="8"/>
                    <a:pt x="106" y="8"/>
                  </a:cubicBezTo>
                  <a:cubicBezTo>
                    <a:pt x="106" y="8"/>
                    <a:pt x="105" y="9"/>
                    <a:pt x="105" y="9"/>
                  </a:cubicBezTo>
                  <a:close/>
                  <a:moveTo>
                    <a:pt x="123" y="68"/>
                  </a:moveTo>
                  <a:cubicBezTo>
                    <a:pt x="124" y="67"/>
                    <a:pt x="124" y="65"/>
                    <a:pt x="126" y="66"/>
                  </a:cubicBezTo>
                  <a:cubicBezTo>
                    <a:pt x="126" y="66"/>
                    <a:pt x="126" y="67"/>
                    <a:pt x="126" y="68"/>
                  </a:cubicBezTo>
                  <a:cubicBezTo>
                    <a:pt x="126" y="69"/>
                    <a:pt x="124" y="67"/>
                    <a:pt x="123" y="68"/>
                  </a:cubicBez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4" name="Freeform 136"/>
            <p:cNvSpPr>
              <a:spLocks noEditPoints="1"/>
            </p:cNvSpPr>
            <p:nvPr/>
          </p:nvSpPr>
          <p:spPr bwMode="auto">
            <a:xfrm>
              <a:off x="1774576" y="1138068"/>
              <a:ext cx="511175" cy="454025"/>
            </a:xfrm>
            <a:custGeom>
              <a:avLst/>
              <a:gdLst>
                <a:gd name="T0" fmla="*/ 283 w 293"/>
                <a:gd name="T1" fmla="*/ 0 h 260"/>
                <a:gd name="T2" fmla="*/ 10 w 293"/>
                <a:gd name="T3" fmla="*/ 0 h 260"/>
                <a:gd name="T4" fmla="*/ 0 w 293"/>
                <a:gd name="T5" fmla="*/ 9 h 260"/>
                <a:gd name="T6" fmla="*/ 0 w 293"/>
                <a:gd name="T7" fmla="*/ 250 h 260"/>
                <a:gd name="T8" fmla="*/ 10 w 293"/>
                <a:gd name="T9" fmla="*/ 260 h 260"/>
                <a:gd name="T10" fmla="*/ 283 w 293"/>
                <a:gd name="T11" fmla="*/ 260 h 260"/>
                <a:gd name="T12" fmla="*/ 293 w 293"/>
                <a:gd name="T13" fmla="*/ 250 h 260"/>
                <a:gd name="T14" fmla="*/ 293 w 293"/>
                <a:gd name="T15" fmla="*/ 9 h 260"/>
                <a:gd name="T16" fmla="*/ 283 w 293"/>
                <a:gd name="T17" fmla="*/ 0 h 260"/>
                <a:gd name="T18" fmla="*/ 225 w 293"/>
                <a:gd name="T19" fmla="*/ 20 h 260"/>
                <a:gd name="T20" fmla="*/ 238 w 293"/>
                <a:gd name="T21" fmla="*/ 32 h 260"/>
                <a:gd name="T22" fmla="*/ 225 w 293"/>
                <a:gd name="T23" fmla="*/ 45 h 260"/>
                <a:gd name="T24" fmla="*/ 213 w 293"/>
                <a:gd name="T25" fmla="*/ 32 h 260"/>
                <a:gd name="T26" fmla="*/ 225 w 293"/>
                <a:gd name="T27" fmla="*/ 20 h 260"/>
                <a:gd name="T28" fmla="*/ 189 w 293"/>
                <a:gd name="T29" fmla="*/ 20 h 260"/>
                <a:gd name="T30" fmla="*/ 201 w 293"/>
                <a:gd name="T31" fmla="*/ 32 h 260"/>
                <a:gd name="T32" fmla="*/ 189 w 293"/>
                <a:gd name="T33" fmla="*/ 45 h 260"/>
                <a:gd name="T34" fmla="*/ 177 w 293"/>
                <a:gd name="T35" fmla="*/ 32 h 260"/>
                <a:gd name="T36" fmla="*/ 189 w 293"/>
                <a:gd name="T37" fmla="*/ 20 h 260"/>
                <a:gd name="T38" fmla="*/ 274 w 293"/>
                <a:gd name="T39" fmla="*/ 241 h 260"/>
                <a:gd name="T40" fmla="*/ 19 w 293"/>
                <a:gd name="T41" fmla="*/ 241 h 260"/>
                <a:gd name="T42" fmla="*/ 19 w 293"/>
                <a:gd name="T43" fmla="*/ 65 h 260"/>
                <a:gd name="T44" fmla="*/ 274 w 293"/>
                <a:gd name="T45" fmla="*/ 65 h 260"/>
                <a:gd name="T46" fmla="*/ 274 w 293"/>
                <a:gd name="T47" fmla="*/ 241 h 260"/>
                <a:gd name="T48" fmla="*/ 262 w 293"/>
                <a:gd name="T49" fmla="*/ 45 h 260"/>
                <a:gd name="T50" fmla="*/ 249 w 293"/>
                <a:gd name="T51" fmla="*/ 32 h 260"/>
                <a:gd name="T52" fmla="*/ 262 w 293"/>
                <a:gd name="T53" fmla="*/ 20 h 260"/>
                <a:gd name="T54" fmla="*/ 274 w 293"/>
                <a:gd name="T55" fmla="*/ 32 h 260"/>
                <a:gd name="T56" fmla="*/ 262 w 293"/>
                <a:gd name="T57" fmla="*/ 4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3" h="260">
                  <a:moveTo>
                    <a:pt x="28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255"/>
                    <a:pt x="5" y="260"/>
                    <a:pt x="10" y="260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89" y="260"/>
                    <a:pt x="293" y="255"/>
                    <a:pt x="293" y="250"/>
                  </a:cubicBezTo>
                  <a:cubicBezTo>
                    <a:pt x="293" y="9"/>
                    <a:pt x="293" y="9"/>
                    <a:pt x="293" y="9"/>
                  </a:cubicBezTo>
                  <a:cubicBezTo>
                    <a:pt x="293" y="4"/>
                    <a:pt x="289" y="0"/>
                    <a:pt x="283" y="0"/>
                  </a:cubicBezTo>
                  <a:close/>
                  <a:moveTo>
                    <a:pt x="225" y="20"/>
                  </a:moveTo>
                  <a:cubicBezTo>
                    <a:pt x="232" y="20"/>
                    <a:pt x="238" y="25"/>
                    <a:pt x="238" y="32"/>
                  </a:cubicBezTo>
                  <a:cubicBezTo>
                    <a:pt x="238" y="39"/>
                    <a:pt x="232" y="45"/>
                    <a:pt x="225" y="45"/>
                  </a:cubicBezTo>
                  <a:cubicBezTo>
                    <a:pt x="219" y="45"/>
                    <a:pt x="213" y="39"/>
                    <a:pt x="213" y="32"/>
                  </a:cubicBezTo>
                  <a:cubicBezTo>
                    <a:pt x="213" y="25"/>
                    <a:pt x="219" y="20"/>
                    <a:pt x="225" y="20"/>
                  </a:cubicBezTo>
                  <a:close/>
                  <a:moveTo>
                    <a:pt x="189" y="20"/>
                  </a:moveTo>
                  <a:cubicBezTo>
                    <a:pt x="196" y="20"/>
                    <a:pt x="201" y="25"/>
                    <a:pt x="201" y="32"/>
                  </a:cubicBezTo>
                  <a:cubicBezTo>
                    <a:pt x="201" y="39"/>
                    <a:pt x="196" y="45"/>
                    <a:pt x="189" y="45"/>
                  </a:cubicBezTo>
                  <a:cubicBezTo>
                    <a:pt x="182" y="45"/>
                    <a:pt x="177" y="39"/>
                    <a:pt x="177" y="32"/>
                  </a:cubicBezTo>
                  <a:cubicBezTo>
                    <a:pt x="177" y="25"/>
                    <a:pt x="182" y="20"/>
                    <a:pt x="189" y="20"/>
                  </a:cubicBezTo>
                  <a:close/>
                  <a:moveTo>
                    <a:pt x="274" y="241"/>
                  </a:moveTo>
                  <a:cubicBezTo>
                    <a:pt x="19" y="241"/>
                    <a:pt x="19" y="241"/>
                    <a:pt x="19" y="241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74" y="65"/>
                    <a:pt x="274" y="65"/>
                    <a:pt x="274" y="65"/>
                  </a:cubicBezTo>
                  <a:lnTo>
                    <a:pt x="274" y="241"/>
                  </a:lnTo>
                  <a:close/>
                  <a:moveTo>
                    <a:pt x="262" y="45"/>
                  </a:moveTo>
                  <a:cubicBezTo>
                    <a:pt x="255" y="45"/>
                    <a:pt x="249" y="39"/>
                    <a:pt x="249" y="32"/>
                  </a:cubicBezTo>
                  <a:cubicBezTo>
                    <a:pt x="249" y="25"/>
                    <a:pt x="255" y="20"/>
                    <a:pt x="262" y="20"/>
                  </a:cubicBezTo>
                  <a:cubicBezTo>
                    <a:pt x="269" y="20"/>
                    <a:pt x="274" y="25"/>
                    <a:pt x="274" y="32"/>
                  </a:cubicBezTo>
                  <a:cubicBezTo>
                    <a:pt x="274" y="39"/>
                    <a:pt x="269" y="45"/>
                    <a:pt x="262" y="45"/>
                  </a:cubicBezTo>
                  <a:close/>
                </a:path>
              </a:pathLst>
            </a:custGeom>
            <a:solidFill>
              <a:srgbClr val="4249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08" name="그룹 507"/>
          <p:cNvGrpSpPr/>
          <p:nvPr/>
        </p:nvGrpSpPr>
        <p:grpSpPr>
          <a:xfrm>
            <a:off x="2467535" y="2351654"/>
            <a:ext cx="376273" cy="442830"/>
            <a:chOff x="6818063" y="4519836"/>
            <a:chExt cx="511175" cy="504826"/>
          </a:xfrm>
        </p:grpSpPr>
        <p:sp>
          <p:nvSpPr>
            <p:cNvPr id="509" name="Freeform 313"/>
            <p:cNvSpPr>
              <a:spLocks/>
            </p:cNvSpPr>
            <p:nvPr/>
          </p:nvSpPr>
          <p:spPr bwMode="auto">
            <a:xfrm>
              <a:off x="7091113" y="4827811"/>
              <a:ext cx="161925" cy="85725"/>
            </a:xfrm>
            <a:custGeom>
              <a:avLst/>
              <a:gdLst>
                <a:gd name="T0" fmla="*/ 0 w 102"/>
                <a:gd name="T1" fmla="*/ 31 h 54"/>
                <a:gd name="T2" fmla="*/ 26 w 102"/>
                <a:gd name="T3" fmla="*/ 54 h 54"/>
                <a:gd name="T4" fmla="*/ 102 w 102"/>
                <a:gd name="T5" fmla="*/ 23 h 54"/>
                <a:gd name="T6" fmla="*/ 76 w 102"/>
                <a:gd name="T7" fmla="*/ 0 h 54"/>
                <a:gd name="T8" fmla="*/ 0 w 102"/>
                <a:gd name="T9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4">
                  <a:moveTo>
                    <a:pt x="0" y="31"/>
                  </a:moveTo>
                  <a:lnTo>
                    <a:pt x="26" y="54"/>
                  </a:lnTo>
                  <a:lnTo>
                    <a:pt x="102" y="23"/>
                  </a:lnTo>
                  <a:lnTo>
                    <a:pt x="76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0" name="Freeform 309"/>
            <p:cNvSpPr>
              <a:spLocks noEditPoints="1"/>
            </p:cNvSpPr>
            <p:nvPr/>
          </p:nvSpPr>
          <p:spPr bwMode="auto">
            <a:xfrm>
              <a:off x="6818063" y="4519836"/>
              <a:ext cx="511175" cy="455613"/>
            </a:xfrm>
            <a:custGeom>
              <a:avLst/>
              <a:gdLst>
                <a:gd name="T0" fmla="*/ 283 w 292"/>
                <a:gd name="T1" fmla="*/ 0 h 260"/>
                <a:gd name="T2" fmla="*/ 9 w 292"/>
                <a:gd name="T3" fmla="*/ 0 h 260"/>
                <a:gd name="T4" fmla="*/ 0 w 292"/>
                <a:gd name="T5" fmla="*/ 9 h 260"/>
                <a:gd name="T6" fmla="*/ 0 w 292"/>
                <a:gd name="T7" fmla="*/ 251 h 260"/>
                <a:gd name="T8" fmla="*/ 9 w 292"/>
                <a:gd name="T9" fmla="*/ 260 h 260"/>
                <a:gd name="T10" fmla="*/ 60 w 292"/>
                <a:gd name="T11" fmla="*/ 260 h 260"/>
                <a:gd name="T12" fmla="*/ 60 w 292"/>
                <a:gd name="T13" fmla="*/ 241 h 260"/>
                <a:gd name="T14" fmla="*/ 18 w 292"/>
                <a:gd name="T15" fmla="*/ 241 h 260"/>
                <a:gd name="T16" fmla="*/ 18 w 292"/>
                <a:gd name="T17" fmla="*/ 65 h 260"/>
                <a:gd name="T18" fmla="*/ 274 w 292"/>
                <a:gd name="T19" fmla="*/ 65 h 260"/>
                <a:gd name="T20" fmla="*/ 274 w 292"/>
                <a:gd name="T21" fmla="*/ 241 h 260"/>
                <a:gd name="T22" fmla="*/ 227 w 292"/>
                <a:gd name="T23" fmla="*/ 241 h 260"/>
                <a:gd name="T24" fmla="*/ 227 w 292"/>
                <a:gd name="T25" fmla="*/ 260 h 260"/>
                <a:gd name="T26" fmla="*/ 283 w 292"/>
                <a:gd name="T27" fmla="*/ 260 h 260"/>
                <a:gd name="T28" fmla="*/ 292 w 292"/>
                <a:gd name="T29" fmla="*/ 251 h 260"/>
                <a:gd name="T30" fmla="*/ 292 w 292"/>
                <a:gd name="T31" fmla="*/ 9 h 260"/>
                <a:gd name="T32" fmla="*/ 283 w 292"/>
                <a:gd name="T33" fmla="*/ 0 h 260"/>
                <a:gd name="T34" fmla="*/ 189 w 292"/>
                <a:gd name="T35" fmla="*/ 45 h 260"/>
                <a:gd name="T36" fmla="*/ 176 w 292"/>
                <a:gd name="T37" fmla="*/ 33 h 260"/>
                <a:gd name="T38" fmla="*/ 189 w 292"/>
                <a:gd name="T39" fmla="*/ 20 h 260"/>
                <a:gd name="T40" fmla="*/ 201 w 292"/>
                <a:gd name="T41" fmla="*/ 33 h 260"/>
                <a:gd name="T42" fmla="*/ 189 w 292"/>
                <a:gd name="T43" fmla="*/ 45 h 260"/>
                <a:gd name="T44" fmla="*/ 225 w 292"/>
                <a:gd name="T45" fmla="*/ 45 h 260"/>
                <a:gd name="T46" fmla="*/ 213 w 292"/>
                <a:gd name="T47" fmla="*/ 33 h 260"/>
                <a:gd name="T48" fmla="*/ 225 w 292"/>
                <a:gd name="T49" fmla="*/ 20 h 260"/>
                <a:gd name="T50" fmla="*/ 237 w 292"/>
                <a:gd name="T51" fmla="*/ 33 h 260"/>
                <a:gd name="T52" fmla="*/ 225 w 292"/>
                <a:gd name="T53" fmla="*/ 45 h 260"/>
                <a:gd name="T54" fmla="*/ 261 w 292"/>
                <a:gd name="T55" fmla="*/ 45 h 260"/>
                <a:gd name="T56" fmla="*/ 249 w 292"/>
                <a:gd name="T57" fmla="*/ 33 h 260"/>
                <a:gd name="T58" fmla="*/ 261 w 292"/>
                <a:gd name="T59" fmla="*/ 20 h 260"/>
                <a:gd name="T60" fmla="*/ 274 w 292"/>
                <a:gd name="T61" fmla="*/ 33 h 260"/>
                <a:gd name="T62" fmla="*/ 261 w 292"/>
                <a:gd name="T63" fmla="*/ 4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2" h="260">
                  <a:moveTo>
                    <a:pt x="283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256"/>
                    <a:pt x="4" y="260"/>
                    <a:pt x="9" y="260"/>
                  </a:cubicBezTo>
                  <a:cubicBezTo>
                    <a:pt x="60" y="260"/>
                    <a:pt x="60" y="260"/>
                    <a:pt x="60" y="260"/>
                  </a:cubicBezTo>
                  <a:cubicBezTo>
                    <a:pt x="60" y="241"/>
                    <a:pt x="60" y="241"/>
                    <a:pt x="60" y="241"/>
                  </a:cubicBezTo>
                  <a:cubicBezTo>
                    <a:pt x="18" y="241"/>
                    <a:pt x="18" y="241"/>
                    <a:pt x="18" y="241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274" y="65"/>
                    <a:pt x="274" y="65"/>
                    <a:pt x="274" y="65"/>
                  </a:cubicBezTo>
                  <a:cubicBezTo>
                    <a:pt x="274" y="241"/>
                    <a:pt x="274" y="241"/>
                    <a:pt x="274" y="241"/>
                  </a:cubicBezTo>
                  <a:cubicBezTo>
                    <a:pt x="227" y="241"/>
                    <a:pt x="227" y="241"/>
                    <a:pt x="227" y="241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88" y="260"/>
                    <a:pt x="292" y="256"/>
                    <a:pt x="292" y="251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2" y="4"/>
                    <a:pt x="288" y="0"/>
                    <a:pt x="283" y="0"/>
                  </a:cubicBezTo>
                  <a:close/>
                  <a:moveTo>
                    <a:pt x="189" y="45"/>
                  </a:moveTo>
                  <a:cubicBezTo>
                    <a:pt x="182" y="45"/>
                    <a:pt x="176" y="40"/>
                    <a:pt x="176" y="33"/>
                  </a:cubicBezTo>
                  <a:cubicBezTo>
                    <a:pt x="176" y="26"/>
                    <a:pt x="182" y="20"/>
                    <a:pt x="189" y="20"/>
                  </a:cubicBezTo>
                  <a:cubicBezTo>
                    <a:pt x="195" y="20"/>
                    <a:pt x="201" y="26"/>
                    <a:pt x="201" y="33"/>
                  </a:cubicBezTo>
                  <a:cubicBezTo>
                    <a:pt x="201" y="40"/>
                    <a:pt x="195" y="45"/>
                    <a:pt x="189" y="45"/>
                  </a:cubicBezTo>
                  <a:close/>
                  <a:moveTo>
                    <a:pt x="225" y="45"/>
                  </a:moveTo>
                  <a:cubicBezTo>
                    <a:pt x="218" y="45"/>
                    <a:pt x="213" y="40"/>
                    <a:pt x="213" y="33"/>
                  </a:cubicBezTo>
                  <a:cubicBezTo>
                    <a:pt x="213" y="26"/>
                    <a:pt x="218" y="20"/>
                    <a:pt x="225" y="20"/>
                  </a:cubicBezTo>
                  <a:cubicBezTo>
                    <a:pt x="232" y="20"/>
                    <a:pt x="237" y="26"/>
                    <a:pt x="237" y="33"/>
                  </a:cubicBezTo>
                  <a:cubicBezTo>
                    <a:pt x="237" y="40"/>
                    <a:pt x="232" y="45"/>
                    <a:pt x="225" y="45"/>
                  </a:cubicBezTo>
                  <a:close/>
                  <a:moveTo>
                    <a:pt x="261" y="45"/>
                  </a:moveTo>
                  <a:cubicBezTo>
                    <a:pt x="254" y="45"/>
                    <a:pt x="249" y="40"/>
                    <a:pt x="249" y="33"/>
                  </a:cubicBezTo>
                  <a:cubicBezTo>
                    <a:pt x="249" y="26"/>
                    <a:pt x="254" y="20"/>
                    <a:pt x="261" y="20"/>
                  </a:cubicBezTo>
                  <a:cubicBezTo>
                    <a:pt x="268" y="20"/>
                    <a:pt x="274" y="26"/>
                    <a:pt x="274" y="33"/>
                  </a:cubicBezTo>
                  <a:cubicBezTo>
                    <a:pt x="274" y="40"/>
                    <a:pt x="268" y="45"/>
                    <a:pt x="261" y="45"/>
                  </a:cubicBezTo>
                  <a:close/>
                </a:path>
              </a:pathLst>
            </a:custGeom>
            <a:solidFill>
              <a:srgbClr val="4249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1" name="Freeform 310"/>
            <p:cNvSpPr>
              <a:spLocks/>
            </p:cNvSpPr>
            <p:nvPr/>
          </p:nvSpPr>
          <p:spPr bwMode="auto">
            <a:xfrm>
              <a:off x="6895851" y="4734149"/>
              <a:ext cx="161925" cy="84138"/>
            </a:xfrm>
            <a:custGeom>
              <a:avLst/>
              <a:gdLst>
                <a:gd name="T0" fmla="*/ 102 w 102"/>
                <a:gd name="T1" fmla="*/ 23 h 53"/>
                <a:gd name="T2" fmla="*/ 74 w 102"/>
                <a:gd name="T3" fmla="*/ 0 h 53"/>
                <a:gd name="T4" fmla="*/ 0 w 102"/>
                <a:gd name="T5" fmla="*/ 29 h 53"/>
                <a:gd name="T6" fmla="*/ 26 w 102"/>
                <a:gd name="T7" fmla="*/ 53 h 53"/>
                <a:gd name="T8" fmla="*/ 102 w 102"/>
                <a:gd name="T9" fmla="*/ 2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3">
                  <a:moveTo>
                    <a:pt x="102" y="23"/>
                  </a:moveTo>
                  <a:lnTo>
                    <a:pt x="74" y="0"/>
                  </a:lnTo>
                  <a:lnTo>
                    <a:pt x="0" y="29"/>
                  </a:lnTo>
                  <a:lnTo>
                    <a:pt x="26" y="53"/>
                  </a:lnTo>
                  <a:lnTo>
                    <a:pt x="102" y="23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2" name="Freeform 311"/>
            <p:cNvSpPr>
              <a:spLocks/>
            </p:cNvSpPr>
            <p:nvPr/>
          </p:nvSpPr>
          <p:spPr bwMode="auto">
            <a:xfrm>
              <a:off x="7078413" y="4726211"/>
              <a:ext cx="161925" cy="88900"/>
            </a:xfrm>
            <a:custGeom>
              <a:avLst/>
              <a:gdLst>
                <a:gd name="T0" fmla="*/ 102 w 102"/>
                <a:gd name="T1" fmla="*/ 31 h 56"/>
                <a:gd name="T2" fmla="*/ 26 w 102"/>
                <a:gd name="T3" fmla="*/ 0 h 56"/>
                <a:gd name="T4" fmla="*/ 0 w 102"/>
                <a:gd name="T5" fmla="*/ 26 h 56"/>
                <a:gd name="T6" fmla="*/ 76 w 102"/>
                <a:gd name="T7" fmla="*/ 56 h 56"/>
                <a:gd name="T8" fmla="*/ 102 w 102"/>
                <a:gd name="T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6">
                  <a:moveTo>
                    <a:pt x="102" y="31"/>
                  </a:moveTo>
                  <a:lnTo>
                    <a:pt x="26" y="0"/>
                  </a:lnTo>
                  <a:lnTo>
                    <a:pt x="0" y="26"/>
                  </a:lnTo>
                  <a:lnTo>
                    <a:pt x="76" y="56"/>
                  </a:lnTo>
                  <a:lnTo>
                    <a:pt x="102" y="31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3" name="Freeform 312"/>
            <p:cNvSpPr>
              <a:spLocks/>
            </p:cNvSpPr>
            <p:nvPr/>
          </p:nvSpPr>
          <p:spPr bwMode="auto">
            <a:xfrm>
              <a:off x="7078413" y="4886549"/>
              <a:ext cx="120650" cy="138113"/>
            </a:xfrm>
            <a:custGeom>
              <a:avLst/>
              <a:gdLst>
                <a:gd name="T0" fmla="*/ 0 w 76"/>
                <a:gd name="T1" fmla="*/ 0 h 87"/>
                <a:gd name="T2" fmla="*/ 0 w 76"/>
                <a:gd name="T3" fmla="*/ 87 h 87"/>
                <a:gd name="T4" fmla="*/ 76 w 76"/>
                <a:gd name="T5" fmla="*/ 56 h 87"/>
                <a:gd name="T6" fmla="*/ 76 w 76"/>
                <a:gd name="T7" fmla="*/ 11 h 87"/>
                <a:gd name="T8" fmla="*/ 32 w 76"/>
                <a:gd name="T9" fmla="*/ 28 h 87"/>
                <a:gd name="T10" fmla="*/ 0 w 76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7">
                  <a:moveTo>
                    <a:pt x="0" y="0"/>
                  </a:moveTo>
                  <a:lnTo>
                    <a:pt x="0" y="87"/>
                  </a:lnTo>
                  <a:lnTo>
                    <a:pt x="76" y="56"/>
                  </a:lnTo>
                  <a:lnTo>
                    <a:pt x="76" y="11"/>
                  </a:lnTo>
                  <a:lnTo>
                    <a:pt x="32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4" name="Freeform 314"/>
            <p:cNvSpPr>
              <a:spLocks/>
            </p:cNvSpPr>
            <p:nvPr/>
          </p:nvSpPr>
          <p:spPr bwMode="auto">
            <a:xfrm>
              <a:off x="6940301" y="4896074"/>
              <a:ext cx="120650" cy="128588"/>
            </a:xfrm>
            <a:custGeom>
              <a:avLst/>
              <a:gdLst>
                <a:gd name="T0" fmla="*/ 0 w 76"/>
                <a:gd name="T1" fmla="*/ 8 h 81"/>
                <a:gd name="T2" fmla="*/ 0 w 76"/>
                <a:gd name="T3" fmla="*/ 50 h 81"/>
                <a:gd name="T4" fmla="*/ 76 w 76"/>
                <a:gd name="T5" fmla="*/ 81 h 81"/>
                <a:gd name="T6" fmla="*/ 76 w 76"/>
                <a:gd name="T7" fmla="*/ 0 h 81"/>
                <a:gd name="T8" fmla="*/ 49 w 76"/>
                <a:gd name="T9" fmla="*/ 28 h 81"/>
                <a:gd name="T10" fmla="*/ 0 w 76"/>
                <a:gd name="T11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1">
                  <a:moveTo>
                    <a:pt x="0" y="8"/>
                  </a:moveTo>
                  <a:lnTo>
                    <a:pt x="0" y="50"/>
                  </a:lnTo>
                  <a:lnTo>
                    <a:pt x="76" y="81"/>
                  </a:lnTo>
                  <a:lnTo>
                    <a:pt x="76" y="0"/>
                  </a:lnTo>
                  <a:lnTo>
                    <a:pt x="49" y="2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5" name="Freeform 315"/>
            <p:cNvSpPr>
              <a:spLocks/>
            </p:cNvSpPr>
            <p:nvPr/>
          </p:nvSpPr>
          <p:spPr bwMode="auto">
            <a:xfrm>
              <a:off x="6892676" y="4832574"/>
              <a:ext cx="161925" cy="88900"/>
            </a:xfrm>
            <a:custGeom>
              <a:avLst/>
              <a:gdLst>
                <a:gd name="T0" fmla="*/ 102 w 102"/>
                <a:gd name="T1" fmla="*/ 30 h 56"/>
                <a:gd name="T2" fmla="*/ 26 w 102"/>
                <a:gd name="T3" fmla="*/ 0 h 56"/>
                <a:gd name="T4" fmla="*/ 0 w 102"/>
                <a:gd name="T5" fmla="*/ 26 h 56"/>
                <a:gd name="T6" fmla="*/ 76 w 102"/>
                <a:gd name="T7" fmla="*/ 56 h 56"/>
                <a:gd name="T8" fmla="*/ 102 w 102"/>
                <a:gd name="T9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6">
                  <a:moveTo>
                    <a:pt x="102" y="30"/>
                  </a:moveTo>
                  <a:lnTo>
                    <a:pt x="26" y="0"/>
                  </a:lnTo>
                  <a:lnTo>
                    <a:pt x="0" y="26"/>
                  </a:lnTo>
                  <a:lnTo>
                    <a:pt x="76" y="56"/>
                  </a:lnTo>
                  <a:lnTo>
                    <a:pt x="102" y="30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16" name="组合 696"/>
          <p:cNvGrpSpPr/>
          <p:nvPr/>
        </p:nvGrpSpPr>
        <p:grpSpPr>
          <a:xfrm>
            <a:off x="7038064" y="2233044"/>
            <a:ext cx="419146" cy="470924"/>
            <a:chOff x="2033588" y="4343400"/>
            <a:chExt cx="563563" cy="646113"/>
          </a:xfrm>
        </p:grpSpPr>
        <p:sp>
          <p:nvSpPr>
            <p:cNvPr id="517" name="Oval 316"/>
            <p:cNvSpPr>
              <a:spLocks noChangeArrowheads="1"/>
            </p:cNvSpPr>
            <p:nvPr/>
          </p:nvSpPr>
          <p:spPr bwMode="auto">
            <a:xfrm>
              <a:off x="2166938" y="4343400"/>
              <a:ext cx="101600" cy="123825"/>
            </a:xfrm>
            <a:prstGeom prst="ellipse">
              <a:avLst/>
            </a:prstGeom>
            <a:solidFill>
              <a:srgbClr val="4249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8" name="Freeform 317"/>
            <p:cNvSpPr>
              <a:spLocks noEditPoints="1"/>
            </p:cNvSpPr>
            <p:nvPr/>
          </p:nvSpPr>
          <p:spPr bwMode="auto">
            <a:xfrm>
              <a:off x="2033588" y="4479925"/>
              <a:ext cx="361950" cy="509588"/>
            </a:xfrm>
            <a:custGeom>
              <a:avLst/>
              <a:gdLst>
                <a:gd name="T0" fmla="*/ 206 w 207"/>
                <a:gd name="T1" fmla="*/ 44 h 292"/>
                <a:gd name="T2" fmla="*/ 205 w 207"/>
                <a:gd name="T3" fmla="*/ 44 h 292"/>
                <a:gd name="T4" fmla="*/ 195 w 207"/>
                <a:gd name="T5" fmla="*/ 36 h 292"/>
                <a:gd name="T6" fmla="*/ 154 w 207"/>
                <a:gd name="T7" fmla="*/ 5 h 292"/>
                <a:gd name="T8" fmla="*/ 144 w 207"/>
                <a:gd name="T9" fmla="*/ 2 h 292"/>
                <a:gd name="T10" fmla="*/ 129 w 207"/>
                <a:gd name="T11" fmla="*/ 1 h 292"/>
                <a:gd name="T12" fmla="*/ 127 w 207"/>
                <a:gd name="T13" fmla="*/ 19 h 292"/>
                <a:gd name="T14" fmla="*/ 115 w 207"/>
                <a:gd name="T15" fmla="*/ 72 h 292"/>
                <a:gd name="T16" fmla="*/ 115 w 207"/>
                <a:gd name="T17" fmla="*/ 12 h 292"/>
                <a:gd name="T18" fmla="*/ 99 w 207"/>
                <a:gd name="T19" fmla="*/ 0 h 292"/>
                <a:gd name="T20" fmla="*/ 99 w 207"/>
                <a:gd name="T21" fmla="*/ 15 h 292"/>
                <a:gd name="T22" fmla="*/ 77 w 207"/>
                <a:gd name="T23" fmla="*/ 30 h 292"/>
                <a:gd name="T24" fmla="*/ 69 w 207"/>
                <a:gd name="T25" fmla="*/ 11 h 292"/>
                <a:gd name="T26" fmla="*/ 81 w 207"/>
                <a:gd name="T27" fmla="*/ 0 h 292"/>
                <a:gd name="T28" fmla="*/ 66 w 207"/>
                <a:gd name="T29" fmla="*/ 2 h 292"/>
                <a:gd name="T30" fmla="*/ 5 w 207"/>
                <a:gd name="T31" fmla="*/ 60 h 292"/>
                <a:gd name="T32" fmla="*/ 5 w 207"/>
                <a:gd name="T33" fmla="*/ 61 h 292"/>
                <a:gd name="T34" fmla="*/ 2 w 207"/>
                <a:gd name="T35" fmla="*/ 81 h 292"/>
                <a:gd name="T36" fmla="*/ 3 w 207"/>
                <a:gd name="T37" fmla="*/ 82 h 292"/>
                <a:gd name="T38" fmla="*/ 4 w 207"/>
                <a:gd name="T39" fmla="*/ 85 h 292"/>
                <a:gd name="T40" fmla="*/ 10 w 207"/>
                <a:gd name="T41" fmla="*/ 97 h 292"/>
                <a:gd name="T42" fmla="*/ 34 w 207"/>
                <a:gd name="T43" fmla="*/ 144 h 292"/>
                <a:gd name="T44" fmla="*/ 56 w 207"/>
                <a:gd name="T45" fmla="*/ 153 h 292"/>
                <a:gd name="T46" fmla="*/ 60 w 207"/>
                <a:gd name="T47" fmla="*/ 154 h 292"/>
                <a:gd name="T48" fmla="*/ 103 w 207"/>
                <a:gd name="T49" fmla="*/ 292 h 292"/>
                <a:gd name="T50" fmla="*/ 96 w 207"/>
                <a:gd name="T51" fmla="*/ 188 h 292"/>
                <a:gd name="T52" fmla="*/ 153 w 207"/>
                <a:gd name="T53" fmla="*/ 56 h 292"/>
                <a:gd name="T54" fmla="*/ 160 w 207"/>
                <a:gd name="T55" fmla="*/ 53 h 292"/>
                <a:gd name="T56" fmla="*/ 129 w 207"/>
                <a:gd name="T57" fmla="*/ 76 h 292"/>
                <a:gd name="T58" fmla="*/ 153 w 207"/>
                <a:gd name="T59" fmla="*/ 56 h 292"/>
                <a:gd name="T60" fmla="*/ 52 w 207"/>
                <a:gd name="T61" fmla="*/ 94 h 292"/>
                <a:gd name="T62" fmla="*/ 41 w 207"/>
                <a:gd name="T63" fmla="*/ 74 h 292"/>
                <a:gd name="T64" fmla="*/ 57 w 207"/>
                <a:gd name="T65" fmla="*/ 10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292">
                  <a:moveTo>
                    <a:pt x="205" y="71"/>
                  </a:moveTo>
                  <a:cubicBezTo>
                    <a:pt x="206" y="59"/>
                    <a:pt x="207" y="41"/>
                    <a:pt x="206" y="44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1" y="3"/>
                    <a:pt x="147" y="2"/>
                    <a:pt x="144" y="2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39" y="1"/>
                    <a:pt x="134" y="1"/>
                    <a:pt x="129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6" y="1"/>
                    <a:pt x="72" y="1"/>
                    <a:pt x="67" y="2"/>
                  </a:cubicBezTo>
                  <a:cubicBezTo>
                    <a:pt x="67" y="2"/>
                    <a:pt x="66" y="2"/>
                    <a:pt x="66" y="2"/>
                  </a:cubicBezTo>
                  <a:cubicBezTo>
                    <a:pt x="61" y="2"/>
                    <a:pt x="57" y="4"/>
                    <a:pt x="53" y="8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0" y="102"/>
                    <a:pt x="3" y="72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42" y="141"/>
                    <a:pt x="49" y="137"/>
                    <a:pt x="56" y="133"/>
                  </a:cubicBezTo>
                  <a:cubicBezTo>
                    <a:pt x="56" y="140"/>
                    <a:pt x="56" y="146"/>
                    <a:pt x="56" y="153"/>
                  </a:cubicBezTo>
                  <a:cubicBezTo>
                    <a:pt x="56" y="153"/>
                    <a:pt x="56" y="154"/>
                    <a:pt x="56" y="154"/>
                  </a:cubicBezTo>
                  <a:cubicBezTo>
                    <a:pt x="57" y="154"/>
                    <a:pt x="58" y="154"/>
                    <a:pt x="60" y="154"/>
                  </a:cubicBezTo>
                  <a:cubicBezTo>
                    <a:pt x="64" y="292"/>
                    <a:pt x="64" y="292"/>
                    <a:pt x="64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4" y="275"/>
                    <a:pt x="104" y="252"/>
                    <a:pt x="104" y="230"/>
                  </a:cubicBezTo>
                  <a:cubicBezTo>
                    <a:pt x="99" y="217"/>
                    <a:pt x="96" y="202"/>
                    <a:pt x="96" y="188"/>
                  </a:cubicBezTo>
                  <a:cubicBezTo>
                    <a:pt x="96" y="126"/>
                    <a:pt x="144" y="75"/>
                    <a:pt x="205" y="71"/>
                  </a:cubicBezTo>
                  <a:close/>
                  <a:moveTo>
                    <a:pt x="153" y="56"/>
                  </a:moveTo>
                  <a:cubicBezTo>
                    <a:pt x="152" y="53"/>
                    <a:pt x="152" y="50"/>
                    <a:pt x="152" y="47"/>
                  </a:cubicBezTo>
                  <a:cubicBezTo>
                    <a:pt x="160" y="53"/>
                    <a:pt x="160" y="53"/>
                    <a:pt x="160" y="53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29" y="76"/>
                    <a:pt x="129" y="76"/>
                    <a:pt x="129" y="76"/>
                  </a:cubicBezTo>
                  <a:cubicBezTo>
                    <a:pt x="126" y="72"/>
                    <a:pt x="126" y="72"/>
                    <a:pt x="126" y="72"/>
                  </a:cubicBezTo>
                  <a:lnTo>
                    <a:pt x="153" y="56"/>
                  </a:lnTo>
                  <a:close/>
                  <a:moveTo>
                    <a:pt x="57" y="102"/>
                  </a:moveTo>
                  <a:cubicBezTo>
                    <a:pt x="52" y="94"/>
                    <a:pt x="52" y="94"/>
                    <a:pt x="52" y="94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8" y="70"/>
                    <a:pt x="57" y="86"/>
                    <a:pt x="57" y="102"/>
                  </a:cubicBezTo>
                  <a:close/>
                </a:path>
              </a:pathLst>
            </a:custGeom>
            <a:solidFill>
              <a:srgbClr val="4249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9" name="Freeform 318"/>
            <p:cNvSpPr>
              <a:spLocks/>
            </p:cNvSpPr>
            <p:nvPr/>
          </p:nvSpPr>
          <p:spPr bwMode="auto">
            <a:xfrm>
              <a:off x="2227263" y="4903788"/>
              <a:ext cx="71438" cy="85725"/>
            </a:xfrm>
            <a:custGeom>
              <a:avLst/>
              <a:gdLst>
                <a:gd name="T0" fmla="*/ 0 w 41"/>
                <a:gd name="T1" fmla="*/ 0 h 49"/>
                <a:gd name="T2" fmla="*/ 1 w 41"/>
                <a:gd name="T3" fmla="*/ 49 h 49"/>
                <a:gd name="T4" fmla="*/ 41 w 41"/>
                <a:gd name="T5" fmla="*/ 49 h 49"/>
                <a:gd name="T6" fmla="*/ 41 w 41"/>
                <a:gd name="T7" fmla="*/ 44 h 49"/>
                <a:gd name="T8" fmla="*/ 0 w 41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9">
                  <a:moveTo>
                    <a:pt x="0" y="0"/>
                  </a:moveTo>
                  <a:cubicBezTo>
                    <a:pt x="1" y="49"/>
                    <a:pt x="1" y="49"/>
                    <a:pt x="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7"/>
                    <a:pt x="41" y="45"/>
                    <a:pt x="41" y="44"/>
                  </a:cubicBezTo>
                  <a:cubicBezTo>
                    <a:pt x="24" y="33"/>
                    <a:pt x="10" y="18"/>
                    <a:pt x="0" y="0"/>
                  </a:cubicBezTo>
                  <a:close/>
                </a:path>
              </a:pathLst>
            </a:custGeom>
            <a:solidFill>
              <a:srgbClr val="4249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0" name="Freeform 319"/>
            <p:cNvSpPr>
              <a:spLocks/>
            </p:cNvSpPr>
            <p:nvPr/>
          </p:nvSpPr>
          <p:spPr bwMode="auto">
            <a:xfrm>
              <a:off x="2387600" y="4616450"/>
              <a:ext cx="61913" cy="47625"/>
            </a:xfrm>
            <a:custGeom>
              <a:avLst/>
              <a:gdLst>
                <a:gd name="T0" fmla="*/ 34 w 39"/>
                <a:gd name="T1" fmla="*/ 0 h 30"/>
                <a:gd name="T2" fmla="*/ 28 w 39"/>
                <a:gd name="T3" fmla="*/ 0 h 30"/>
                <a:gd name="T4" fmla="*/ 12 w 39"/>
                <a:gd name="T5" fmla="*/ 0 h 30"/>
                <a:gd name="T6" fmla="*/ 5 w 39"/>
                <a:gd name="T7" fmla="*/ 0 h 30"/>
                <a:gd name="T8" fmla="*/ 0 w 39"/>
                <a:gd name="T9" fmla="*/ 30 h 30"/>
                <a:gd name="T10" fmla="*/ 12 w 39"/>
                <a:gd name="T11" fmla="*/ 30 h 30"/>
                <a:gd name="T12" fmla="*/ 28 w 39"/>
                <a:gd name="T13" fmla="*/ 30 h 30"/>
                <a:gd name="T14" fmla="*/ 39 w 39"/>
                <a:gd name="T15" fmla="*/ 30 h 30"/>
                <a:gd name="T16" fmla="*/ 34 w 39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0">
                  <a:moveTo>
                    <a:pt x="34" y="0"/>
                  </a:moveTo>
                  <a:lnTo>
                    <a:pt x="28" y="0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30"/>
                  </a:lnTo>
                  <a:lnTo>
                    <a:pt x="12" y="30"/>
                  </a:lnTo>
                  <a:lnTo>
                    <a:pt x="28" y="30"/>
                  </a:lnTo>
                  <a:lnTo>
                    <a:pt x="39" y="3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1" name="Freeform 320"/>
            <p:cNvSpPr>
              <a:spLocks/>
            </p:cNvSpPr>
            <p:nvPr/>
          </p:nvSpPr>
          <p:spPr bwMode="auto">
            <a:xfrm>
              <a:off x="2305050" y="4625975"/>
              <a:ext cx="69850" cy="69850"/>
            </a:xfrm>
            <a:custGeom>
              <a:avLst/>
              <a:gdLst>
                <a:gd name="T0" fmla="*/ 24 w 44"/>
                <a:gd name="T1" fmla="*/ 0 h 44"/>
                <a:gd name="T2" fmla="*/ 19 w 44"/>
                <a:gd name="T3" fmla="*/ 4 h 44"/>
                <a:gd name="T4" fmla="*/ 6 w 44"/>
                <a:gd name="T5" fmla="*/ 11 h 44"/>
                <a:gd name="T6" fmla="*/ 0 w 44"/>
                <a:gd name="T7" fmla="*/ 15 h 44"/>
                <a:gd name="T8" fmla="*/ 11 w 44"/>
                <a:gd name="T9" fmla="*/ 44 h 44"/>
                <a:gd name="T10" fmla="*/ 21 w 44"/>
                <a:gd name="T11" fmla="*/ 38 h 44"/>
                <a:gd name="T12" fmla="*/ 34 w 44"/>
                <a:gd name="T13" fmla="*/ 30 h 44"/>
                <a:gd name="T14" fmla="*/ 44 w 44"/>
                <a:gd name="T15" fmla="*/ 24 h 44"/>
                <a:gd name="T16" fmla="*/ 24 w 44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24" y="0"/>
                  </a:moveTo>
                  <a:lnTo>
                    <a:pt x="19" y="4"/>
                  </a:lnTo>
                  <a:lnTo>
                    <a:pt x="6" y="11"/>
                  </a:lnTo>
                  <a:lnTo>
                    <a:pt x="0" y="15"/>
                  </a:lnTo>
                  <a:lnTo>
                    <a:pt x="11" y="44"/>
                  </a:lnTo>
                  <a:lnTo>
                    <a:pt x="21" y="38"/>
                  </a:lnTo>
                  <a:lnTo>
                    <a:pt x="34" y="30"/>
                  </a:lnTo>
                  <a:lnTo>
                    <a:pt x="44" y="2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2" name="Freeform 321"/>
            <p:cNvSpPr>
              <a:spLocks/>
            </p:cNvSpPr>
            <p:nvPr/>
          </p:nvSpPr>
          <p:spPr bwMode="auto">
            <a:xfrm>
              <a:off x="2243138" y="4684713"/>
              <a:ext cx="68263" cy="69850"/>
            </a:xfrm>
            <a:custGeom>
              <a:avLst/>
              <a:gdLst>
                <a:gd name="T0" fmla="*/ 14 w 43"/>
                <a:gd name="T1" fmla="*/ 0 h 44"/>
                <a:gd name="T2" fmla="*/ 11 w 43"/>
                <a:gd name="T3" fmla="*/ 5 h 44"/>
                <a:gd name="T4" fmla="*/ 3 w 43"/>
                <a:gd name="T5" fmla="*/ 18 h 44"/>
                <a:gd name="T6" fmla="*/ 0 w 43"/>
                <a:gd name="T7" fmla="*/ 25 h 44"/>
                <a:gd name="T8" fmla="*/ 24 w 43"/>
                <a:gd name="T9" fmla="*/ 44 h 44"/>
                <a:gd name="T10" fmla="*/ 29 w 43"/>
                <a:gd name="T11" fmla="*/ 34 h 44"/>
                <a:gd name="T12" fmla="*/ 37 w 43"/>
                <a:gd name="T13" fmla="*/ 21 h 44"/>
                <a:gd name="T14" fmla="*/ 43 w 43"/>
                <a:gd name="T15" fmla="*/ 11 h 44"/>
                <a:gd name="T16" fmla="*/ 14 w 43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4">
                  <a:moveTo>
                    <a:pt x="14" y="0"/>
                  </a:moveTo>
                  <a:lnTo>
                    <a:pt x="11" y="5"/>
                  </a:lnTo>
                  <a:lnTo>
                    <a:pt x="3" y="18"/>
                  </a:lnTo>
                  <a:lnTo>
                    <a:pt x="0" y="25"/>
                  </a:lnTo>
                  <a:lnTo>
                    <a:pt x="24" y="44"/>
                  </a:lnTo>
                  <a:lnTo>
                    <a:pt x="29" y="34"/>
                  </a:lnTo>
                  <a:lnTo>
                    <a:pt x="37" y="21"/>
                  </a:lnTo>
                  <a:lnTo>
                    <a:pt x="43" y="1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3" name="Freeform 322"/>
            <p:cNvSpPr>
              <a:spLocks/>
            </p:cNvSpPr>
            <p:nvPr/>
          </p:nvSpPr>
          <p:spPr bwMode="auto">
            <a:xfrm>
              <a:off x="2225675" y="4764088"/>
              <a:ext cx="47625" cy="61913"/>
            </a:xfrm>
            <a:custGeom>
              <a:avLst/>
              <a:gdLst>
                <a:gd name="T0" fmla="*/ 0 w 30"/>
                <a:gd name="T1" fmla="*/ 6 h 39"/>
                <a:gd name="T2" fmla="*/ 0 w 30"/>
                <a:gd name="T3" fmla="*/ 12 h 39"/>
                <a:gd name="T4" fmla="*/ 0 w 30"/>
                <a:gd name="T5" fmla="*/ 28 h 39"/>
                <a:gd name="T6" fmla="*/ 0 w 30"/>
                <a:gd name="T7" fmla="*/ 34 h 39"/>
                <a:gd name="T8" fmla="*/ 30 w 30"/>
                <a:gd name="T9" fmla="*/ 39 h 39"/>
                <a:gd name="T10" fmla="*/ 30 w 30"/>
                <a:gd name="T11" fmla="*/ 28 h 39"/>
                <a:gd name="T12" fmla="*/ 30 w 30"/>
                <a:gd name="T13" fmla="*/ 12 h 39"/>
                <a:gd name="T14" fmla="*/ 30 w 30"/>
                <a:gd name="T15" fmla="*/ 0 h 39"/>
                <a:gd name="T16" fmla="*/ 0 w 30"/>
                <a:gd name="T17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9">
                  <a:moveTo>
                    <a:pt x="0" y="6"/>
                  </a:moveTo>
                  <a:lnTo>
                    <a:pt x="0" y="12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30" y="39"/>
                  </a:lnTo>
                  <a:lnTo>
                    <a:pt x="30" y="28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4" name="Freeform 323"/>
            <p:cNvSpPr>
              <a:spLocks/>
            </p:cNvSpPr>
            <p:nvPr/>
          </p:nvSpPr>
          <p:spPr bwMode="auto">
            <a:xfrm>
              <a:off x="2235200" y="4840288"/>
              <a:ext cx="68263" cy="69850"/>
            </a:xfrm>
            <a:custGeom>
              <a:avLst/>
              <a:gdLst>
                <a:gd name="T0" fmla="*/ 0 w 43"/>
                <a:gd name="T1" fmla="*/ 18 h 44"/>
                <a:gd name="T2" fmla="*/ 3 w 43"/>
                <a:gd name="T3" fmla="*/ 24 h 44"/>
                <a:gd name="T4" fmla="*/ 11 w 43"/>
                <a:gd name="T5" fmla="*/ 38 h 44"/>
                <a:gd name="T6" fmla="*/ 14 w 43"/>
                <a:gd name="T7" fmla="*/ 44 h 44"/>
                <a:gd name="T8" fmla="*/ 43 w 43"/>
                <a:gd name="T9" fmla="*/ 33 h 44"/>
                <a:gd name="T10" fmla="*/ 38 w 43"/>
                <a:gd name="T11" fmla="*/ 23 h 44"/>
                <a:gd name="T12" fmla="*/ 30 w 43"/>
                <a:gd name="T13" fmla="*/ 10 h 44"/>
                <a:gd name="T14" fmla="*/ 24 w 43"/>
                <a:gd name="T15" fmla="*/ 0 h 44"/>
                <a:gd name="T16" fmla="*/ 0 w 43"/>
                <a:gd name="T17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4">
                  <a:moveTo>
                    <a:pt x="0" y="18"/>
                  </a:moveTo>
                  <a:lnTo>
                    <a:pt x="3" y="24"/>
                  </a:lnTo>
                  <a:lnTo>
                    <a:pt x="11" y="38"/>
                  </a:lnTo>
                  <a:lnTo>
                    <a:pt x="14" y="44"/>
                  </a:lnTo>
                  <a:lnTo>
                    <a:pt x="43" y="33"/>
                  </a:lnTo>
                  <a:lnTo>
                    <a:pt x="38" y="23"/>
                  </a:lnTo>
                  <a:lnTo>
                    <a:pt x="30" y="10"/>
                  </a:lnTo>
                  <a:lnTo>
                    <a:pt x="24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5" name="Freeform 324"/>
            <p:cNvSpPr>
              <a:spLocks/>
            </p:cNvSpPr>
            <p:nvPr/>
          </p:nvSpPr>
          <p:spPr bwMode="auto">
            <a:xfrm>
              <a:off x="2290763" y="4903788"/>
              <a:ext cx="73025" cy="68263"/>
            </a:xfrm>
            <a:custGeom>
              <a:avLst/>
              <a:gdLst>
                <a:gd name="T0" fmla="*/ 0 w 46"/>
                <a:gd name="T1" fmla="*/ 29 h 43"/>
                <a:gd name="T2" fmla="*/ 6 w 46"/>
                <a:gd name="T3" fmla="*/ 32 h 43"/>
                <a:gd name="T4" fmla="*/ 20 w 46"/>
                <a:gd name="T5" fmla="*/ 40 h 43"/>
                <a:gd name="T6" fmla="*/ 26 w 46"/>
                <a:gd name="T7" fmla="*/ 43 h 43"/>
                <a:gd name="T8" fmla="*/ 46 w 46"/>
                <a:gd name="T9" fmla="*/ 19 h 43"/>
                <a:gd name="T10" fmla="*/ 36 w 46"/>
                <a:gd name="T11" fmla="*/ 14 h 43"/>
                <a:gd name="T12" fmla="*/ 21 w 46"/>
                <a:gd name="T13" fmla="*/ 6 h 43"/>
                <a:gd name="T14" fmla="*/ 13 w 46"/>
                <a:gd name="T15" fmla="*/ 0 h 43"/>
                <a:gd name="T16" fmla="*/ 0 w 46"/>
                <a:gd name="T17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3">
                  <a:moveTo>
                    <a:pt x="0" y="29"/>
                  </a:moveTo>
                  <a:lnTo>
                    <a:pt x="6" y="32"/>
                  </a:lnTo>
                  <a:lnTo>
                    <a:pt x="20" y="40"/>
                  </a:lnTo>
                  <a:lnTo>
                    <a:pt x="26" y="43"/>
                  </a:lnTo>
                  <a:lnTo>
                    <a:pt x="46" y="19"/>
                  </a:lnTo>
                  <a:lnTo>
                    <a:pt x="36" y="14"/>
                  </a:lnTo>
                  <a:lnTo>
                    <a:pt x="21" y="6"/>
                  </a:lnTo>
                  <a:lnTo>
                    <a:pt x="13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6" name="Freeform 325"/>
            <p:cNvSpPr>
              <a:spLocks/>
            </p:cNvSpPr>
            <p:nvPr/>
          </p:nvSpPr>
          <p:spPr bwMode="auto">
            <a:xfrm>
              <a:off x="2373313" y="4941888"/>
              <a:ext cx="61913" cy="47625"/>
            </a:xfrm>
            <a:custGeom>
              <a:avLst/>
              <a:gdLst>
                <a:gd name="T0" fmla="*/ 5 w 39"/>
                <a:gd name="T1" fmla="*/ 30 h 30"/>
                <a:gd name="T2" fmla="*/ 11 w 39"/>
                <a:gd name="T3" fmla="*/ 30 h 30"/>
                <a:gd name="T4" fmla="*/ 28 w 39"/>
                <a:gd name="T5" fmla="*/ 30 h 30"/>
                <a:gd name="T6" fmla="*/ 34 w 39"/>
                <a:gd name="T7" fmla="*/ 30 h 30"/>
                <a:gd name="T8" fmla="*/ 39 w 39"/>
                <a:gd name="T9" fmla="*/ 0 h 30"/>
                <a:gd name="T10" fmla="*/ 28 w 39"/>
                <a:gd name="T11" fmla="*/ 0 h 30"/>
                <a:gd name="T12" fmla="*/ 11 w 39"/>
                <a:gd name="T13" fmla="*/ 0 h 30"/>
                <a:gd name="T14" fmla="*/ 0 w 39"/>
                <a:gd name="T15" fmla="*/ 0 h 30"/>
                <a:gd name="T16" fmla="*/ 5 w 39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0">
                  <a:moveTo>
                    <a:pt x="5" y="30"/>
                  </a:moveTo>
                  <a:lnTo>
                    <a:pt x="11" y="30"/>
                  </a:lnTo>
                  <a:lnTo>
                    <a:pt x="28" y="30"/>
                  </a:lnTo>
                  <a:lnTo>
                    <a:pt x="34" y="30"/>
                  </a:lnTo>
                  <a:lnTo>
                    <a:pt x="39" y="0"/>
                  </a:lnTo>
                  <a:lnTo>
                    <a:pt x="28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5" y="30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7" name="Freeform 326"/>
            <p:cNvSpPr>
              <a:spLocks/>
            </p:cNvSpPr>
            <p:nvPr/>
          </p:nvSpPr>
          <p:spPr bwMode="auto">
            <a:xfrm>
              <a:off x="2446338" y="4911725"/>
              <a:ext cx="73025" cy="68263"/>
            </a:xfrm>
            <a:custGeom>
              <a:avLst/>
              <a:gdLst>
                <a:gd name="T0" fmla="*/ 20 w 46"/>
                <a:gd name="T1" fmla="*/ 43 h 43"/>
                <a:gd name="T2" fmla="*/ 26 w 46"/>
                <a:gd name="T3" fmla="*/ 39 h 43"/>
                <a:gd name="T4" fmla="*/ 40 w 46"/>
                <a:gd name="T5" fmla="*/ 32 h 43"/>
                <a:gd name="T6" fmla="*/ 46 w 46"/>
                <a:gd name="T7" fmla="*/ 28 h 43"/>
                <a:gd name="T8" fmla="*/ 35 w 46"/>
                <a:gd name="T9" fmla="*/ 0 h 43"/>
                <a:gd name="T10" fmla="*/ 25 w 46"/>
                <a:gd name="T11" fmla="*/ 5 h 43"/>
                <a:gd name="T12" fmla="*/ 10 w 46"/>
                <a:gd name="T13" fmla="*/ 13 h 43"/>
                <a:gd name="T14" fmla="*/ 0 w 46"/>
                <a:gd name="T15" fmla="*/ 19 h 43"/>
                <a:gd name="T16" fmla="*/ 20 w 46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3">
                  <a:moveTo>
                    <a:pt x="20" y="43"/>
                  </a:moveTo>
                  <a:lnTo>
                    <a:pt x="26" y="39"/>
                  </a:lnTo>
                  <a:lnTo>
                    <a:pt x="40" y="32"/>
                  </a:lnTo>
                  <a:lnTo>
                    <a:pt x="46" y="28"/>
                  </a:lnTo>
                  <a:lnTo>
                    <a:pt x="35" y="0"/>
                  </a:lnTo>
                  <a:lnTo>
                    <a:pt x="25" y="5"/>
                  </a:lnTo>
                  <a:lnTo>
                    <a:pt x="10" y="13"/>
                  </a:lnTo>
                  <a:lnTo>
                    <a:pt x="0" y="19"/>
                  </a:lnTo>
                  <a:lnTo>
                    <a:pt x="20" y="43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8" name="Freeform 327"/>
            <p:cNvSpPr>
              <a:spLocks/>
            </p:cNvSpPr>
            <p:nvPr/>
          </p:nvSpPr>
          <p:spPr bwMode="auto">
            <a:xfrm>
              <a:off x="2511425" y="4851400"/>
              <a:ext cx="69850" cy="73025"/>
            </a:xfrm>
            <a:custGeom>
              <a:avLst/>
              <a:gdLst>
                <a:gd name="T0" fmla="*/ 29 w 44"/>
                <a:gd name="T1" fmla="*/ 46 h 46"/>
                <a:gd name="T2" fmla="*/ 32 w 44"/>
                <a:gd name="T3" fmla="*/ 40 h 46"/>
                <a:gd name="T4" fmla="*/ 41 w 44"/>
                <a:gd name="T5" fmla="*/ 26 h 46"/>
                <a:gd name="T6" fmla="*/ 44 w 44"/>
                <a:gd name="T7" fmla="*/ 20 h 46"/>
                <a:gd name="T8" fmla="*/ 20 w 44"/>
                <a:gd name="T9" fmla="*/ 0 h 46"/>
                <a:gd name="T10" fmla="*/ 13 w 44"/>
                <a:gd name="T11" fmla="*/ 10 h 46"/>
                <a:gd name="T12" fmla="*/ 6 w 44"/>
                <a:gd name="T13" fmla="*/ 25 h 46"/>
                <a:gd name="T14" fmla="*/ 0 w 44"/>
                <a:gd name="T15" fmla="*/ 33 h 46"/>
                <a:gd name="T16" fmla="*/ 29 w 44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6">
                  <a:moveTo>
                    <a:pt x="29" y="46"/>
                  </a:moveTo>
                  <a:lnTo>
                    <a:pt x="32" y="40"/>
                  </a:lnTo>
                  <a:lnTo>
                    <a:pt x="41" y="26"/>
                  </a:lnTo>
                  <a:lnTo>
                    <a:pt x="44" y="20"/>
                  </a:lnTo>
                  <a:lnTo>
                    <a:pt x="20" y="0"/>
                  </a:lnTo>
                  <a:lnTo>
                    <a:pt x="13" y="10"/>
                  </a:lnTo>
                  <a:lnTo>
                    <a:pt x="6" y="25"/>
                  </a:lnTo>
                  <a:lnTo>
                    <a:pt x="0" y="33"/>
                  </a:lnTo>
                  <a:lnTo>
                    <a:pt x="29" y="46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9" name="Freeform 328"/>
            <p:cNvSpPr>
              <a:spLocks/>
            </p:cNvSpPr>
            <p:nvPr/>
          </p:nvSpPr>
          <p:spPr bwMode="auto">
            <a:xfrm>
              <a:off x="2547938" y="4779963"/>
              <a:ext cx="49213" cy="61913"/>
            </a:xfrm>
            <a:custGeom>
              <a:avLst/>
              <a:gdLst>
                <a:gd name="T0" fmla="*/ 31 w 31"/>
                <a:gd name="T1" fmla="*/ 34 h 39"/>
                <a:gd name="T2" fmla="*/ 31 w 31"/>
                <a:gd name="T3" fmla="*/ 28 h 39"/>
                <a:gd name="T4" fmla="*/ 31 w 31"/>
                <a:gd name="T5" fmla="*/ 11 h 39"/>
                <a:gd name="T6" fmla="*/ 31 w 31"/>
                <a:gd name="T7" fmla="*/ 5 h 39"/>
                <a:gd name="T8" fmla="*/ 0 w 31"/>
                <a:gd name="T9" fmla="*/ 0 h 39"/>
                <a:gd name="T10" fmla="*/ 0 w 31"/>
                <a:gd name="T11" fmla="*/ 11 h 39"/>
                <a:gd name="T12" fmla="*/ 0 w 31"/>
                <a:gd name="T13" fmla="*/ 28 h 39"/>
                <a:gd name="T14" fmla="*/ 0 w 31"/>
                <a:gd name="T15" fmla="*/ 39 h 39"/>
                <a:gd name="T16" fmla="*/ 31 w 31"/>
                <a:gd name="T17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9">
                  <a:moveTo>
                    <a:pt x="31" y="34"/>
                  </a:moveTo>
                  <a:lnTo>
                    <a:pt x="31" y="28"/>
                  </a:lnTo>
                  <a:lnTo>
                    <a:pt x="31" y="11"/>
                  </a:lnTo>
                  <a:lnTo>
                    <a:pt x="31" y="5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28"/>
                  </a:lnTo>
                  <a:lnTo>
                    <a:pt x="0" y="39"/>
                  </a:lnTo>
                  <a:lnTo>
                    <a:pt x="31" y="34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0" name="Freeform 329"/>
            <p:cNvSpPr>
              <a:spLocks/>
            </p:cNvSpPr>
            <p:nvPr/>
          </p:nvSpPr>
          <p:spPr bwMode="auto">
            <a:xfrm>
              <a:off x="2519363" y="4695825"/>
              <a:ext cx="69850" cy="71438"/>
            </a:xfrm>
            <a:custGeom>
              <a:avLst/>
              <a:gdLst>
                <a:gd name="T0" fmla="*/ 44 w 44"/>
                <a:gd name="T1" fmla="*/ 26 h 45"/>
                <a:gd name="T2" fmla="*/ 40 w 44"/>
                <a:gd name="T3" fmla="*/ 20 h 45"/>
                <a:gd name="T4" fmla="*/ 33 w 44"/>
                <a:gd name="T5" fmla="*/ 6 h 45"/>
                <a:gd name="T6" fmla="*/ 29 w 44"/>
                <a:gd name="T7" fmla="*/ 0 h 45"/>
                <a:gd name="T8" fmla="*/ 0 w 44"/>
                <a:gd name="T9" fmla="*/ 11 h 45"/>
                <a:gd name="T10" fmla="*/ 5 w 44"/>
                <a:gd name="T11" fmla="*/ 21 h 45"/>
                <a:gd name="T12" fmla="*/ 14 w 44"/>
                <a:gd name="T13" fmla="*/ 36 h 45"/>
                <a:gd name="T14" fmla="*/ 19 w 44"/>
                <a:gd name="T15" fmla="*/ 45 h 45"/>
                <a:gd name="T16" fmla="*/ 44 w 44"/>
                <a:gd name="T17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5">
                  <a:moveTo>
                    <a:pt x="44" y="26"/>
                  </a:moveTo>
                  <a:lnTo>
                    <a:pt x="40" y="20"/>
                  </a:lnTo>
                  <a:lnTo>
                    <a:pt x="33" y="6"/>
                  </a:lnTo>
                  <a:lnTo>
                    <a:pt x="29" y="0"/>
                  </a:lnTo>
                  <a:lnTo>
                    <a:pt x="0" y="11"/>
                  </a:lnTo>
                  <a:lnTo>
                    <a:pt x="5" y="21"/>
                  </a:lnTo>
                  <a:lnTo>
                    <a:pt x="14" y="36"/>
                  </a:lnTo>
                  <a:lnTo>
                    <a:pt x="19" y="45"/>
                  </a:lnTo>
                  <a:lnTo>
                    <a:pt x="44" y="26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1" name="Freeform 330"/>
            <p:cNvSpPr>
              <a:spLocks/>
            </p:cNvSpPr>
            <p:nvPr/>
          </p:nvSpPr>
          <p:spPr bwMode="auto">
            <a:xfrm>
              <a:off x="2460625" y="4633913"/>
              <a:ext cx="69850" cy="69850"/>
            </a:xfrm>
            <a:custGeom>
              <a:avLst/>
              <a:gdLst>
                <a:gd name="T0" fmla="*/ 44 w 44"/>
                <a:gd name="T1" fmla="*/ 14 h 44"/>
                <a:gd name="T2" fmla="*/ 39 w 44"/>
                <a:gd name="T3" fmla="*/ 11 h 44"/>
                <a:gd name="T4" fmla="*/ 24 w 44"/>
                <a:gd name="T5" fmla="*/ 3 h 44"/>
                <a:gd name="T6" fmla="*/ 19 w 44"/>
                <a:gd name="T7" fmla="*/ 0 h 44"/>
                <a:gd name="T8" fmla="*/ 0 w 44"/>
                <a:gd name="T9" fmla="*/ 24 h 44"/>
                <a:gd name="T10" fmla="*/ 9 w 44"/>
                <a:gd name="T11" fmla="*/ 29 h 44"/>
                <a:gd name="T12" fmla="*/ 23 w 44"/>
                <a:gd name="T13" fmla="*/ 38 h 44"/>
                <a:gd name="T14" fmla="*/ 33 w 44"/>
                <a:gd name="T15" fmla="*/ 44 h 44"/>
                <a:gd name="T16" fmla="*/ 44 w 44"/>
                <a:gd name="T17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44" y="14"/>
                  </a:moveTo>
                  <a:lnTo>
                    <a:pt x="39" y="11"/>
                  </a:lnTo>
                  <a:lnTo>
                    <a:pt x="24" y="3"/>
                  </a:lnTo>
                  <a:lnTo>
                    <a:pt x="19" y="0"/>
                  </a:lnTo>
                  <a:lnTo>
                    <a:pt x="0" y="24"/>
                  </a:lnTo>
                  <a:lnTo>
                    <a:pt x="9" y="29"/>
                  </a:lnTo>
                  <a:lnTo>
                    <a:pt x="23" y="38"/>
                  </a:lnTo>
                  <a:lnTo>
                    <a:pt x="33" y="44"/>
                  </a:lnTo>
                  <a:lnTo>
                    <a:pt x="44" y="14"/>
                  </a:ln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2" name="Freeform 331"/>
            <p:cNvSpPr>
              <a:spLocks noEditPoints="1"/>
            </p:cNvSpPr>
            <p:nvPr/>
          </p:nvSpPr>
          <p:spPr bwMode="auto">
            <a:xfrm>
              <a:off x="2255838" y="4646613"/>
              <a:ext cx="309563" cy="312738"/>
            </a:xfrm>
            <a:custGeom>
              <a:avLst/>
              <a:gdLst>
                <a:gd name="T0" fmla="*/ 89 w 177"/>
                <a:gd name="T1" fmla="*/ 178 h 178"/>
                <a:gd name="T2" fmla="*/ 0 w 177"/>
                <a:gd name="T3" fmla="*/ 89 h 178"/>
                <a:gd name="T4" fmla="*/ 89 w 177"/>
                <a:gd name="T5" fmla="*/ 0 h 178"/>
                <a:gd name="T6" fmla="*/ 177 w 177"/>
                <a:gd name="T7" fmla="*/ 89 h 178"/>
                <a:gd name="T8" fmla="*/ 89 w 177"/>
                <a:gd name="T9" fmla="*/ 178 h 178"/>
                <a:gd name="T10" fmla="*/ 89 w 177"/>
                <a:gd name="T11" fmla="*/ 27 h 178"/>
                <a:gd name="T12" fmla="*/ 27 w 177"/>
                <a:gd name="T13" fmla="*/ 89 h 178"/>
                <a:gd name="T14" fmla="*/ 89 w 177"/>
                <a:gd name="T15" fmla="*/ 152 h 178"/>
                <a:gd name="T16" fmla="*/ 150 w 177"/>
                <a:gd name="T17" fmla="*/ 89 h 178"/>
                <a:gd name="T18" fmla="*/ 89 w 177"/>
                <a:gd name="T19" fmla="*/ 2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138"/>
                    <a:pt x="137" y="178"/>
                    <a:pt x="89" y="178"/>
                  </a:cubicBezTo>
                  <a:close/>
                  <a:moveTo>
                    <a:pt x="89" y="27"/>
                  </a:moveTo>
                  <a:cubicBezTo>
                    <a:pt x="55" y="27"/>
                    <a:pt x="27" y="55"/>
                    <a:pt x="27" y="89"/>
                  </a:cubicBezTo>
                  <a:cubicBezTo>
                    <a:pt x="27" y="124"/>
                    <a:pt x="55" y="152"/>
                    <a:pt x="89" y="152"/>
                  </a:cubicBezTo>
                  <a:cubicBezTo>
                    <a:pt x="123" y="152"/>
                    <a:pt x="150" y="124"/>
                    <a:pt x="150" y="89"/>
                  </a:cubicBezTo>
                  <a:cubicBezTo>
                    <a:pt x="150" y="55"/>
                    <a:pt x="123" y="27"/>
                    <a:pt x="89" y="27"/>
                  </a:cubicBezTo>
                  <a:close/>
                </a:path>
              </a:pathLst>
            </a:custGeom>
            <a:solidFill>
              <a:srgbClr val="DA4B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3" name="Oval 332"/>
            <p:cNvSpPr>
              <a:spLocks noChangeArrowheads="1"/>
            </p:cNvSpPr>
            <p:nvPr/>
          </p:nvSpPr>
          <p:spPr bwMode="auto">
            <a:xfrm>
              <a:off x="2346325" y="4738688"/>
              <a:ext cx="130175" cy="130175"/>
            </a:xfrm>
            <a:prstGeom prst="ellipse">
              <a:avLst/>
            </a:prstGeom>
            <a:solidFill>
              <a:srgbClr val="4249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41" name="TextBox 300"/>
          <p:cNvSpPr txBox="1">
            <a:spLocks noChangeArrowheads="1"/>
          </p:cNvSpPr>
          <p:nvPr/>
        </p:nvSpPr>
        <p:spPr bwMode="auto">
          <a:xfrm>
            <a:off x="5671246" y="3716434"/>
            <a:ext cx="233931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marL="228600" indent="-228600" eaLnBrk="1" hangingPunct="1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상품 </a:t>
            </a:r>
            <a:r>
              <a:rPr lang="en-US" altLang="ko-KR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/ </a:t>
            </a: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재고관리</a:t>
            </a:r>
            <a:endParaRPr lang="en-US" altLang="ko-KR" sz="1000" b="1" dirty="0" smtClean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  <a:p>
            <a:pPr marL="228600" indent="-228600" eaLnBrk="1" hangingPunct="1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  <a:p>
            <a:pPr marL="228600" indent="-228600" eaLnBrk="1" hangingPunct="1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주문처리</a:t>
            </a:r>
            <a:r>
              <a:rPr lang="en-US" altLang="ko-KR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 / </a:t>
            </a: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취소 </a:t>
            </a:r>
            <a:r>
              <a:rPr lang="en-US" altLang="ko-KR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/  </a:t>
            </a: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반품 </a:t>
            </a:r>
            <a:endParaRPr lang="en-US" altLang="ko-KR" sz="1000" b="1" dirty="0" smtClean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  <a:p>
            <a:pPr marL="228600" indent="-228600" eaLnBrk="1" hangingPunct="1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  <a:p>
            <a:pPr marL="228600" indent="-228600" eaLnBrk="1" hangingPunct="1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ko-KR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C/S </a:t>
            </a: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대응 및 실적 관리</a:t>
            </a: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2500236" y="3739003"/>
            <a:ext cx="827249" cy="688155"/>
            <a:chOff x="2385935" y="3805678"/>
            <a:chExt cx="838121" cy="797451"/>
          </a:xfrm>
        </p:grpSpPr>
        <p:grpSp>
          <p:nvGrpSpPr>
            <p:cNvPr id="2" name="그룹 1"/>
            <p:cNvGrpSpPr/>
            <p:nvPr/>
          </p:nvGrpSpPr>
          <p:grpSpPr>
            <a:xfrm>
              <a:off x="2385935" y="3805678"/>
              <a:ext cx="838121" cy="797451"/>
              <a:chOff x="4140064" y="4684383"/>
              <a:chExt cx="566738" cy="514756"/>
            </a:xfrm>
          </p:grpSpPr>
          <p:sp>
            <p:nvSpPr>
              <p:cNvPr id="534" name="Freeform 150"/>
              <p:cNvSpPr>
                <a:spLocks noEditPoints="1"/>
              </p:cNvSpPr>
              <p:nvPr/>
            </p:nvSpPr>
            <p:spPr bwMode="auto">
              <a:xfrm>
                <a:off x="4140064" y="4684383"/>
                <a:ext cx="566738" cy="411163"/>
              </a:xfrm>
              <a:custGeom>
                <a:avLst/>
                <a:gdLst>
                  <a:gd name="T0" fmla="*/ 315 w 324"/>
                  <a:gd name="T1" fmla="*/ 0 h 235"/>
                  <a:gd name="T2" fmla="*/ 8 w 324"/>
                  <a:gd name="T3" fmla="*/ 0 h 235"/>
                  <a:gd name="T4" fmla="*/ 0 w 324"/>
                  <a:gd name="T5" fmla="*/ 8 h 235"/>
                  <a:gd name="T6" fmla="*/ 0 w 324"/>
                  <a:gd name="T7" fmla="*/ 227 h 235"/>
                  <a:gd name="T8" fmla="*/ 8 w 324"/>
                  <a:gd name="T9" fmla="*/ 235 h 235"/>
                  <a:gd name="T10" fmla="*/ 315 w 324"/>
                  <a:gd name="T11" fmla="*/ 235 h 235"/>
                  <a:gd name="T12" fmla="*/ 324 w 324"/>
                  <a:gd name="T13" fmla="*/ 227 h 235"/>
                  <a:gd name="T14" fmla="*/ 324 w 324"/>
                  <a:gd name="T15" fmla="*/ 8 h 235"/>
                  <a:gd name="T16" fmla="*/ 315 w 324"/>
                  <a:gd name="T17" fmla="*/ 0 h 235"/>
                  <a:gd name="T18" fmla="*/ 303 w 324"/>
                  <a:gd name="T19" fmla="*/ 184 h 235"/>
                  <a:gd name="T20" fmla="*/ 20 w 324"/>
                  <a:gd name="T21" fmla="*/ 184 h 235"/>
                  <a:gd name="T22" fmla="*/ 20 w 324"/>
                  <a:gd name="T23" fmla="*/ 19 h 235"/>
                  <a:gd name="T24" fmla="*/ 303 w 324"/>
                  <a:gd name="T25" fmla="*/ 19 h 235"/>
                  <a:gd name="T26" fmla="*/ 303 w 324"/>
                  <a:gd name="T27" fmla="*/ 184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4" h="235">
                    <a:moveTo>
                      <a:pt x="315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27"/>
                      <a:pt x="0" y="227"/>
                      <a:pt x="0" y="227"/>
                    </a:cubicBezTo>
                    <a:cubicBezTo>
                      <a:pt x="0" y="231"/>
                      <a:pt x="3" y="235"/>
                      <a:pt x="8" y="235"/>
                    </a:cubicBezTo>
                    <a:cubicBezTo>
                      <a:pt x="315" y="235"/>
                      <a:pt x="315" y="235"/>
                      <a:pt x="315" y="235"/>
                    </a:cubicBezTo>
                    <a:cubicBezTo>
                      <a:pt x="320" y="235"/>
                      <a:pt x="324" y="231"/>
                      <a:pt x="324" y="227"/>
                    </a:cubicBezTo>
                    <a:cubicBezTo>
                      <a:pt x="324" y="8"/>
                      <a:pt x="324" y="8"/>
                      <a:pt x="324" y="8"/>
                    </a:cubicBezTo>
                    <a:cubicBezTo>
                      <a:pt x="324" y="3"/>
                      <a:pt x="320" y="0"/>
                      <a:pt x="315" y="0"/>
                    </a:cubicBezTo>
                    <a:close/>
                    <a:moveTo>
                      <a:pt x="303" y="184"/>
                    </a:moveTo>
                    <a:cubicBezTo>
                      <a:pt x="20" y="184"/>
                      <a:pt x="20" y="184"/>
                      <a:pt x="20" y="184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303" y="19"/>
                      <a:pt x="303" y="19"/>
                      <a:pt x="303" y="19"/>
                    </a:cubicBezTo>
                    <a:lnTo>
                      <a:pt x="303" y="184"/>
                    </a:lnTo>
                    <a:close/>
                  </a:path>
                </a:pathLst>
              </a:custGeom>
              <a:solidFill>
                <a:srgbClr val="4249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5" name="Rectangle 149"/>
              <p:cNvSpPr>
                <a:spLocks noChangeArrowheads="1"/>
              </p:cNvSpPr>
              <p:nvPr/>
            </p:nvSpPr>
            <p:spPr bwMode="auto">
              <a:xfrm>
                <a:off x="4349614" y="5127029"/>
                <a:ext cx="147638" cy="30163"/>
              </a:xfrm>
              <a:prstGeom prst="rect">
                <a:avLst/>
              </a:prstGeom>
              <a:solidFill>
                <a:srgbClr val="4249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6" name="Freeform 151"/>
              <p:cNvSpPr>
                <a:spLocks/>
              </p:cNvSpPr>
              <p:nvPr/>
            </p:nvSpPr>
            <p:spPr bwMode="auto">
              <a:xfrm>
                <a:off x="4307632" y="5184851"/>
                <a:ext cx="242888" cy="14288"/>
              </a:xfrm>
              <a:custGeom>
                <a:avLst/>
                <a:gdLst>
                  <a:gd name="T0" fmla="*/ 133 w 139"/>
                  <a:gd name="T1" fmla="*/ 0 h 8"/>
                  <a:gd name="T2" fmla="*/ 6 w 139"/>
                  <a:gd name="T3" fmla="*/ 0 h 8"/>
                  <a:gd name="T4" fmla="*/ 0 w 139"/>
                  <a:gd name="T5" fmla="*/ 6 h 8"/>
                  <a:gd name="T6" fmla="*/ 0 w 139"/>
                  <a:gd name="T7" fmla="*/ 8 h 8"/>
                  <a:gd name="T8" fmla="*/ 139 w 139"/>
                  <a:gd name="T9" fmla="*/ 8 h 8"/>
                  <a:gd name="T10" fmla="*/ 139 w 139"/>
                  <a:gd name="T11" fmla="*/ 6 h 8"/>
                  <a:gd name="T12" fmla="*/ 133 w 139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8">
                    <a:moveTo>
                      <a:pt x="133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9" y="8"/>
                      <a:pt x="139" y="8"/>
                      <a:pt x="139" y="8"/>
                    </a:cubicBezTo>
                    <a:cubicBezTo>
                      <a:pt x="139" y="6"/>
                      <a:pt x="139" y="6"/>
                      <a:pt x="139" y="6"/>
                    </a:cubicBezTo>
                    <a:cubicBezTo>
                      <a:pt x="139" y="3"/>
                      <a:pt x="136" y="0"/>
                      <a:pt x="133" y="0"/>
                    </a:cubicBezTo>
                    <a:close/>
                  </a:path>
                </a:pathLst>
              </a:custGeom>
              <a:solidFill>
                <a:srgbClr val="4249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42" name="TextBox 300"/>
            <p:cNvSpPr txBox="1">
              <a:spLocks noChangeArrowheads="1"/>
            </p:cNvSpPr>
            <p:nvPr/>
          </p:nvSpPr>
          <p:spPr bwMode="auto">
            <a:xfrm>
              <a:off x="2454318" y="3935796"/>
              <a:ext cx="63408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1100" b="1" dirty="0" smtClean="0">
                  <a:solidFill>
                    <a:srgbClr val="453F35"/>
                  </a:solidFill>
                  <a:latin typeface="Sandoll 고딕Neo1 08 ExtraBold" pitchFamily="34" charset="-127"/>
                  <a:ea typeface="Sandoll 고딕Neo1 08 ExtraBold" pitchFamily="34" charset="-127"/>
                </a:rPr>
                <a:t>SWMS</a:t>
              </a:r>
              <a:endParaRPr lang="en-US" altLang="ko-KR" sz="1100" b="1" dirty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4472758" y="3741419"/>
            <a:ext cx="761921" cy="685739"/>
            <a:chOff x="4472758" y="3789044"/>
            <a:chExt cx="838121" cy="797451"/>
          </a:xfrm>
        </p:grpSpPr>
        <p:grpSp>
          <p:nvGrpSpPr>
            <p:cNvPr id="543" name="그룹 542"/>
            <p:cNvGrpSpPr/>
            <p:nvPr/>
          </p:nvGrpSpPr>
          <p:grpSpPr>
            <a:xfrm>
              <a:off x="4472758" y="3789044"/>
              <a:ext cx="838121" cy="797451"/>
              <a:chOff x="4140064" y="4684383"/>
              <a:chExt cx="566738" cy="514756"/>
            </a:xfrm>
          </p:grpSpPr>
          <p:sp>
            <p:nvSpPr>
              <p:cNvPr id="544" name="Freeform 150"/>
              <p:cNvSpPr>
                <a:spLocks noEditPoints="1"/>
              </p:cNvSpPr>
              <p:nvPr/>
            </p:nvSpPr>
            <p:spPr bwMode="auto">
              <a:xfrm>
                <a:off x="4140064" y="4684383"/>
                <a:ext cx="566738" cy="411163"/>
              </a:xfrm>
              <a:custGeom>
                <a:avLst/>
                <a:gdLst>
                  <a:gd name="T0" fmla="*/ 315 w 324"/>
                  <a:gd name="T1" fmla="*/ 0 h 235"/>
                  <a:gd name="T2" fmla="*/ 8 w 324"/>
                  <a:gd name="T3" fmla="*/ 0 h 235"/>
                  <a:gd name="T4" fmla="*/ 0 w 324"/>
                  <a:gd name="T5" fmla="*/ 8 h 235"/>
                  <a:gd name="T6" fmla="*/ 0 w 324"/>
                  <a:gd name="T7" fmla="*/ 227 h 235"/>
                  <a:gd name="T8" fmla="*/ 8 w 324"/>
                  <a:gd name="T9" fmla="*/ 235 h 235"/>
                  <a:gd name="T10" fmla="*/ 315 w 324"/>
                  <a:gd name="T11" fmla="*/ 235 h 235"/>
                  <a:gd name="T12" fmla="*/ 324 w 324"/>
                  <a:gd name="T13" fmla="*/ 227 h 235"/>
                  <a:gd name="T14" fmla="*/ 324 w 324"/>
                  <a:gd name="T15" fmla="*/ 8 h 235"/>
                  <a:gd name="T16" fmla="*/ 315 w 324"/>
                  <a:gd name="T17" fmla="*/ 0 h 235"/>
                  <a:gd name="T18" fmla="*/ 303 w 324"/>
                  <a:gd name="T19" fmla="*/ 184 h 235"/>
                  <a:gd name="T20" fmla="*/ 20 w 324"/>
                  <a:gd name="T21" fmla="*/ 184 h 235"/>
                  <a:gd name="T22" fmla="*/ 20 w 324"/>
                  <a:gd name="T23" fmla="*/ 19 h 235"/>
                  <a:gd name="T24" fmla="*/ 303 w 324"/>
                  <a:gd name="T25" fmla="*/ 19 h 235"/>
                  <a:gd name="T26" fmla="*/ 303 w 324"/>
                  <a:gd name="T27" fmla="*/ 184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4" h="235">
                    <a:moveTo>
                      <a:pt x="315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27"/>
                      <a:pt x="0" y="227"/>
                      <a:pt x="0" y="227"/>
                    </a:cubicBezTo>
                    <a:cubicBezTo>
                      <a:pt x="0" y="231"/>
                      <a:pt x="3" y="235"/>
                      <a:pt x="8" y="235"/>
                    </a:cubicBezTo>
                    <a:cubicBezTo>
                      <a:pt x="315" y="235"/>
                      <a:pt x="315" y="235"/>
                      <a:pt x="315" y="235"/>
                    </a:cubicBezTo>
                    <a:cubicBezTo>
                      <a:pt x="320" y="235"/>
                      <a:pt x="324" y="231"/>
                      <a:pt x="324" y="227"/>
                    </a:cubicBezTo>
                    <a:cubicBezTo>
                      <a:pt x="324" y="8"/>
                      <a:pt x="324" y="8"/>
                      <a:pt x="324" y="8"/>
                    </a:cubicBezTo>
                    <a:cubicBezTo>
                      <a:pt x="324" y="3"/>
                      <a:pt x="320" y="0"/>
                      <a:pt x="315" y="0"/>
                    </a:cubicBezTo>
                    <a:close/>
                    <a:moveTo>
                      <a:pt x="303" y="184"/>
                    </a:moveTo>
                    <a:cubicBezTo>
                      <a:pt x="20" y="184"/>
                      <a:pt x="20" y="184"/>
                      <a:pt x="20" y="184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303" y="19"/>
                      <a:pt x="303" y="19"/>
                      <a:pt x="303" y="19"/>
                    </a:cubicBezTo>
                    <a:lnTo>
                      <a:pt x="303" y="184"/>
                    </a:lnTo>
                    <a:close/>
                  </a:path>
                </a:pathLst>
              </a:custGeom>
              <a:solidFill>
                <a:srgbClr val="4249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5" name="Rectangle 149"/>
              <p:cNvSpPr>
                <a:spLocks noChangeArrowheads="1"/>
              </p:cNvSpPr>
              <p:nvPr/>
            </p:nvSpPr>
            <p:spPr bwMode="auto">
              <a:xfrm>
                <a:off x="4349614" y="5127029"/>
                <a:ext cx="147638" cy="30163"/>
              </a:xfrm>
              <a:prstGeom prst="rect">
                <a:avLst/>
              </a:prstGeom>
              <a:solidFill>
                <a:srgbClr val="4249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6" name="Freeform 151"/>
              <p:cNvSpPr>
                <a:spLocks/>
              </p:cNvSpPr>
              <p:nvPr/>
            </p:nvSpPr>
            <p:spPr bwMode="auto">
              <a:xfrm>
                <a:off x="4307632" y="5184851"/>
                <a:ext cx="242888" cy="14288"/>
              </a:xfrm>
              <a:custGeom>
                <a:avLst/>
                <a:gdLst>
                  <a:gd name="T0" fmla="*/ 133 w 139"/>
                  <a:gd name="T1" fmla="*/ 0 h 8"/>
                  <a:gd name="T2" fmla="*/ 6 w 139"/>
                  <a:gd name="T3" fmla="*/ 0 h 8"/>
                  <a:gd name="T4" fmla="*/ 0 w 139"/>
                  <a:gd name="T5" fmla="*/ 6 h 8"/>
                  <a:gd name="T6" fmla="*/ 0 w 139"/>
                  <a:gd name="T7" fmla="*/ 8 h 8"/>
                  <a:gd name="T8" fmla="*/ 139 w 139"/>
                  <a:gd name="T9" fmla="*/ 8 h 8"/>
                  <a:gd name="T10" fmla="*/ 139 w 139"/>
                  <a:gd name="T11" fmla="*/ 6 h 8"/>
                  <a:gd name="T12" fmla="*/ 133 w 139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8">
                    <a:moveTo>
                      <a:pt x="133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9" y="8"/>
                      <a:pt x="139" y="8"/>
                      <a:pt x="139" y="8"/>
                    </a:cubicBezTo>
                    <a:cubicBezTo>
                      <a:pt x="139" y="6"/>
                      <a:pt x="139" y="6"/>
                      <a:pt x="139" y="6"/>
                    </a:cubicBezTo>
                    <a:cubicBezTo>
                      <a:pt x="139" y="3"/>
                      <a:pt x="136" y="0"/>
                      <a:pt x="133" y="0"/>
                    </a:cubicBezTo>
                    <a:close/>
                  </a:path>
                </a:pathLst>
              </a:custGeom>
              <a:solidFill>
                <a:srgbClr val="4249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47" name="TextBox 300"/>
            <p:cNvSpPr txBox="1">
              <a:spLocks noChangeArrowheads="1"/>
            </p:cNvSpPr>
            <p:nvPr/>
          </p:nvSpPr>
          <p:spPr bwMode="auto">
            <a:xfrm>
              <a:off x="4598705" y="3912382"/>
              <a:ext cx="63597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1100" b="1" dirty="0" smtClean="0">
                  <a:solidFill>
                    <a:srgbClr val="453F35"/>
                  </a:solidFill>
                  <a:latin typeface="Sandoll 고딕Neo1 08 ExtraBold" pitchFamily="34" charset="-127"/>
                  <a:ea typeface="Sandoll 고딕Neo1 08 ExtraBold" pitchFamily="34" charset="-127"/>
                </a:rPr>
                <a:t>E-Biz</a:t>
              </a:r>
              <a:endParaRPr lang="en-US" altLang="ko-KR" sz="1100" b="1" dirty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endParaRPr>
            </a:p>
          </p:txBody>
        </p:sp>
      </p:grpSp>
      <p:cxnSp>
        <p:nvCxnSpPr>
          <p:cNvPr id="571" name="Straight Arrow Connector 24"/>
          <p:cNvCxnSpPr/>
          <p:nvPr/>
        </p:nvCxnSpPr>
        <p:spPr>
          <a:xfrm flipH="1">
            <a:off x="3602318" y="4040276"/>
            <a:ext cx="624840" cy="0"/>
          </a:xfrm>
          <a:prstGeom prst="straightConnector1">
            <a:avLst/>
          </a:prstGeom>
          <a:ln w="12700">
            <a:solidFill>
              <a:schemeClr val="accent1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2" name="Straight Arrow Connector 23"/>
          <p:cNvCxnSpPr/>
          <p:nvPr/>
        </p:nvCxnSpPr>
        <p:spPr>
          <a:xfrm>
            <a:off x="3586260" y="4227088"/>
            <a:ext cx="624840" cy="0"/>
          </a:xfrm>
          <a:prstGeom prst="straightConnector1">
            <a:avLst/>
          </a:prstGeom>
          <a:ln w="12700">
            <a:solidFill>
              <a:schemeClr val="accent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665366" y="3418847"/>
            <a:ext cx="201795" cy="255535"/>
            <a:chOff x="3182957" y="3773583"/>
            <a:chExt cx="308923" cy="336440"/>
          </a:xfrm>
        </p:grpSpPr>
        <p:sp>
          <p:nvSpPr>
            <p:cNvPr id="575" name="Freeform 51"/>
            <p:cNvSpPr>
              <a:spLocks/>
            </p:cNvSpPr>
            <p:nvPr/>
          </p:nvSpPr>
          <p:spPr bwMode="auto">
            <a:xfrm rot="10800000">
              <a:off x="3182957" y="3773583"/>
              <a:ext cx="302322" cy="161810"/>
            </a:xfrm>
            <a:custGeom>
              <a:avLst/>
              <a:gdLst>
                <a:gd name="T0" fmla="*/ 257 w 257"/>
                <a:gd name="T1" fmla="*/ 123 h 155"/>
                <a:gd name="T2" fmla="*/ 230 w 257"/>
                <a:gd name="T3" fmla="*/ 151 h 155"/>
                <a:gd name="T4" fmla="*/ 130 w 257"/>
                <a:gd name="T5" fmla="*/ 53 h 155"/>
                <a:gd name="T6" fmla="*/ 27 w 257"/>
                <a:gd name="T7" fmla="*/ 155 h 155"/>
                <a:gd name="T8" fmla="*/ 0 w 257"/>
                <a:gd name="T9" fmla="*/ 129 h 155"/>
                <a:gd name="T10" fmla="*/ 130 w 257"/>
                <a:gd name="T11" fmla="*/ 0 h 155"/>
                <a:gd name="T12" fmla="*/ 257 w 257"/>
                <a:gd name="T13" fmla="*/ 12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155">
                  <a:moveTo>
                    <a:pt x="257" y="123"/>
                  </a:moveTo>
                  <a:lnTo>
                    <a:pt x="230" y="151"/>
                  </a:lnTo>
                  <a:lnTo>
                    <a:pt x="130" y="53"/>
                  </a:lnTo>
                  <a:lnTo>
                    <a:pt x="27" y="155"/>
                  </a:lnTo>
                  <a:lnTo>
                    <a:pt x="0" y="129"/>
                  </a:lnTo>
                  <a:lnTo>
                    <a:pt x="130" y="0"/>
                  </a:lnTo>
                  <a:lnTo>
                    <a:pt x="257" y="1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6" name="Freeform 51"/>
            <p:cNvSpPr>
              <a:spLocks/>
            </p:cNvSpPr>
            <p:nvPr/>
          </p:nvSpPr>
          <p:spPr bwMode="auto">
            <a:xfrm rot="10800000">
              <a:off x="3184148" y="3863837"/>
              <a:ext cx="302322" cy="161810"/>
            </a:xfrm>
            <a:custGeom>
              <a:avLst/>
              <a:gdLst>
                <a:gd name="T0" fmla="*/ 257 w 257"/>
                <a:gd name="T1" fmla="*/ 123 h 155"/>
                <a:gd name="T2" fmla="*/ 230 w 257"/>
                <a:gd name="T3" fmla="*/ 151 h 155"/>
                <a:gd name="T4" fmla="*/ 130 w 257"/>
                <a:gd name="T5" fmla="*/ 53 h 155"/>
                <a:gd name="T6" fmla="*/ 27 w 257"/>
                <a:gd name="T7" fmla="*/ 155 h 155"/>
                <a:gd name="T8" fmla="*/ 0 w 257"/>
                <a:gd name="T9" fmla="*/ 129 h 155"/>
                <a:gd name="T10" fmla="*/ 130 w 257"/>
                <a:gd name="T11" fmla="*/ 0 h 155"/>
                <a:gd name="T12" fmla="*/ 257 w 257"/>
                <a:gd name="T13" fmla="*/ 12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155">
                  <a:moveTo>
                    <a:pt x="257" y="123"/>
                  </a:moveTo>
                  <a:lnTo>
                    <a:pt x="230" y="151"/>
                  </a:lnTo>
                  <a:lnTo>
                    <a:pt x="130" y="53"/>
                  </a:lnTo>
                  <a:lnTo>
                    <a:pt x="27" y="155"/>
                  </a:lnTo>
                  <a:lnTo>
                    <a:pt x="0" y="129"/>
                  </a:lnTo>
                  <a:lnTo>
                    <a:pt x="130" y="0"/>
                  </a:lnTo>
                  <a:lnTo>
                    <a:pt x="257" y="1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" name="Freeform 51"/>
            <p:cNvSpPr>
              <a:spLocks/>
            </p:cNvSpPr>
            <p:nvPr/>
          </p:nvSpPr>
          <p:spPr bwMode="auto">
            <a:xfrm rot="10800000">
              <a:off x="3189558" y="3948213"/>
              <a:ext cx="302322" cy="161810"/>
            </a:xfrm>
            <a:custGeom>
              <a:avLst/>
              <a:gdLst>
                <a:gd name="T0" fmla="*/ 257 w 257"/>
                <a:gd name="T1" fmla="*/ 123 h 155"/>
                <a:gd name="T2" fmla="*/ 230 w 257"/>
                <a:gd name="T3" fmla="*/ 151 h 155"/>
                <a:gd name="T4" fmla="*/ 130 w 257"/>
                <a:gd name="T5" fmla="*/ 53 h 155"/>
                <a:gd name="T6" fmla="*/ 27 w 257"/>
                <a:gd name="T7" fmla="*/ 155 h 155"/>
                <a:gd name="T8" fmla="*/ 0 w 257"/>
                <a:gd name="T9" fmla="*/ 129 h 155"/>
                <a:gd name="T10" fmla="*/ 130 w 257"/>
                <a:gd name="T11" fmla="*/ 0 h 155"/>
                <a:gd name="T12" fmla="*/ 257 w 257"/>
                <a:gd name="T13" fmla="*/ 12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155">
                  <a:moveTo>
                    <a:pt x="257" y="123"/>
                  </a:moveTo>
                  <a:lnTo>
                    <a:pt x="230" y="151"/>
                  </a:lnTo>
                  <a:lnTo>
                    <a:pt x="130" y="53"/>
                  </a:lnTo>
                  <a:lnTo>
                    <a:pt x="27" y="155"/>
                  </a:lnTo>
                  <a:lnTo>
                    <a:pt x="0" y="129"/>
                  </a:lnTo>
                  <a:lnTo>
                    <a:pt x="130" y="0"/>
                  </a:lnTo>
                  <a:lnTo>
                    <a:pt x="257" y="1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8" name="그룹 577"/>
          <p:cNvGrpSpPr/>
          <p:nvPr/>
        </p:nvGrpSpPr>
        <p:grpSpPr>
          <a:xfrm rot="10800000">
            <a:off x="3936779" y="3405987"/>
            <a:ext cx="201795" cy="255535"/>
            <a:chOff x="3182957" y="3773583"/>
            <a:chExt cx="308923" cy="336440"/>
          </a:xfrm>
        </p:grpSpPr>
        <p:sp>
          <p:nvSpPr>
            <p:cNvPr id="579" name="Freeform 51"/>
            <p:cNvSpPr>
              <a:spLocks/>
            </p:cNvSpPr>
            <p:nvPr/>
          </p:nvSpPr>
          <p:spPr bwMode="auto">
            <a:xfrm rot="10800000">
              <a:off x="3182957" y="3773583"/>
              <a:ext cx="302322" cy="161810"/>
            </a:xfrm>
            <a:custGeom>
              <a:avLst/>
              <a:gdLst>
                <a:gd name="T0" fmla="*/ 257 w 257"/>
                <a:gd name="T1" fmla="*/ 123 h 155"/>
                <a:gd name="T2" fmla="*/ 230 w 257"/>
                <a:gd name="T3" fmla="*/ 151 h 155"/>
                <a:gd name="T4" fmla="*/ 130 w 257"/>
                <a:gd name="T5" fmla="*/ 53 h 155"/>
                <a:gd name="T6" fmla="*/ 27 w 257"/>
                <a:gd name="T7" fmla="*/ 155 h 155"/>
                <a:gd name="T8" fmla="*/ 0 w 257"/>
                <a:gd name="T9" fmla="*/ 129 h 155"/>
                <a:gd name="T10" fmla="*/ 130 w 257"/>
                <a:gd name="T11" fmla="*/ 0 h 155"/>
                <a:gd name="T12" fmla="*/ 257 w 257"/>
                <a:gd name="T13" fmla="*/ 12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155">
                  <a:moveTo>
                    <a:pt x="257" y="123"/>
                  </a:moveTo>
                  <a:lnTo>
                    <a:pt x="230" y="151"/>
                  </a:lnTo>
                  <a:lnTo>
                    <a:pt x="130" y="53"/>
                  </a:lnTo>
                  <a:lnTo>
                    <a:pt x="27" y="155"/>
                  </a:lnTo>
                  <a:lnTo>
                    <a:pt x="0" y="129"/>
                  </a:lnTo>
                  <a:lnTo>
                    <a:pt x="130" y="0"/>
                  </a:lnTo>
                  <a:lnTo>
                    <a:pt x="257" y="1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" name="Freeform 51"/>
            <p:cNvSpPr>
              <a:spLocks/>
            </p:cNvSpPr>
            <p:nvPr/>
          </p:nvSpPr>
          <p:spPr bwMode="auto">
            <a:xfrm rot="10800000">
              <a:off x="3184148" y="3863837"/>
              <a:ext cx="302322" cy="161810"/>
            </a:xfrm>
            <a:custGeom>
              <a:avLst/>
              <a:gdLst>
                <a:gd name="T0" fmla="*/ 257 w 257"/>
                <a:gd name="T1" fmla="*/ 123 h 155"/>
                <a:gd name="T2" fmla="*/ 230 w 257"/>
                <a:gd name="T3" fmla="*/ 151 h 155"/>
                <a:gd name="T4" fmla="*/ 130 w 257"/>
                <a:gd name="T5" fmla="*/ 53 h 155"/>
                <a:gd name="T6" fmla="*/ 27 w 257"/>
                <a:gd name="T7" fmla="*/ 155 h 155"/>
                <a:gd name="T8" fmla="*/ 0 w 257"/>
                <a:gd name="T9" fmla="*/ 129 h 155"/>
                <a:gd name="T10" fmla="*/ 130 w 257"/>
                <a:gd name="T11" fmla="*/ 0 h 155"/>
                <a:gd name="T12" fmla="*/ 257 w 257"/>
                <a:gd name="T13" fmla="*/ 12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155">
                  <a:moveTo>
                    <a:pt x="257" y="123"/>
                  </a:moveTo>
                  <a:lnTo>
                    <a:pt x="230" y="151"/>
                  </a:lnTo>
                  <a:lnTo>
                    <a:pt x="130" y="53"/>
                  </a:lnTo>
                  <a:lnTo>
                    <a:pt x="27" y="155"/>
                  </a:lnTo>
                  <a:lnTo>
                    <a:pt x="0" y="129"/>
                  </a:lnTo>
                  <a:lnTo>
                    <a:pt x="130" y="0"/>
                  </a:lnTo>
                  <a:lnTo>
                    <a:pt x="257" y="1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1" name="Freeform 51"/>
            <p:cNvSpPr>
              <a:spLocks/>
            </p:cNvSpPr>
            <p:nvPr/>
          </p:nvSpPr>
          <p:spPr bwMode="auto">
            <a:xfrm rot="10800000">
              <a:off x="3189558" y="3948213"/>
              <a:ext cx="302322" cy="161810"/>
            </a:xfrm>
            <a:custGeom>
              <a:avLst/>
              <a:gdLst>
                <a:gd name="T0" fmla="*/ 257 w 257"/>
                <a:gd name="T1" fmla="*/ 123 h 155"/>
                <a:gd name="T2" fmla="*/ 230 w 257"/>
                <a:gd name="T3" fmla="*/ 151 h 155"/>
                <a:gd name="T4" fmla="*/ 130 w 257"/>
                <a:gd name="T5" fmla="*/ 53 h 155"/>
                <a:gd name="T6" fmla="*/ 27 w 257"/>
                <a:gd name="T7" fmla="*/ 155 h 155"/>
                <a:gd name="T8" fmla="*/ 0 w 257"/>
                <a:gd name="T9" fmla="*/ 129 h 155"/>
                <a:gd name="T10" fmla="*/ 130 w 257"/>
                <a:gd name="T11" fmla="*/ 0 h 155"/>
                <a:gd name="T12" fmla="*/ 257 w 257"/>
                <a:gd name="T13" fmla="*/ 12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155">
                  <a:moveTo>
                    <a:pt x="257" y="123"/>
                  </a:moveTo>
                  <a:lnTo>
                    <a:pt x="230" y="151"/>
                  </a:lnTo>
                  <a:lnTo>
                    <a:pt x="130" y="53"/>
                  </a:lnTo>
                  <a:lnTo>
                    <a:pt x="27" y="155"/>
                  </a:lnTo>
                  <a:lnTo>
                    <a:pt x="0" y="129"/>
                  </a:lnTo>
                  <a:lnTo>
                    <a:pt x="130" y="0"/>
                  </a:lnTo>
                  <a:lnTo>
                    <a:pt x="257" y="1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923440" y="5154541"/>
            <a:ext cx="2470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업무 </a:t>
            </a:r>
            <a:r>
              <a:rPr lang="en-US" altLang="ko-KR" sz="1400" b="1" dirty="0" smtClean="0"/>
              <a:t>PROCESS </a:t>
            </a:r>
            <a:r>
              <a:rPr lang="ko-KR" altLang="en-US" sz="1400" b="1" dirty="0" smtClean="0"/>
              <a:t>및 주요 내용</a:t>
            </a:r>
            <a:endParaRPr lang="ko-KR" altLang="en-US" sz="1400" b="1" dirty="0"/>
          </a:p>
        </p:txBody>
      </p:sp>
      <p:sp>
        <p:nvSpPr>
          <p:cNvPr id="583" name="TextBox 582"/>
          <p:cNvSpPr txBox="1"/>
          <p:nvPr/>
        </p:nvSpPr>
        <p:spPr>
          <a:xfrm>
            <a:off x="916529" y="1900705"/>
            <a:ext cx="1566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물류 서비스 영역</a:t>
            </a:r>
            <a:endParaRPr lang="ko-KR" altLang="en-US" sz="1400" b="1" dirty="0"/>
          </a:p>
        </p:txBody>
      </p:sp>
      <p:pic>
        <p:nvPicPr>
          <p:cNvPr id="100" name="Picture 3" descr="IN0048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067" y="5648858"/>
            <a:ext cx="431254" cy="38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그룹 7"/>
          <p:cNvGrpSpPr/>
          <p:nvPr/>
        </p:nvGrpSpPr>
        <p:grpSpPr>
          <a:xfrm>
            <a:off x="3061553" y="5602120"/>
            <a:ext cx="541988" cy="413933"/>
            <a:chOff x="2059964" y="5506769"/>
            <a:chExt cx="724246" cy="566275"/>
          </a:xfrm>
        </p:grpSpPr>
        <p:grpSp>
          <p:nvGrpSpPr>
            <p:cNvPr id="5" name="그룹 4"/>
            <p:cNvGrpSpPr/>
            <p:nvPr/>
          </p:nvGrpSpPr>
          <p:grpSpPr>
            <a:xfrm>
              <a:off x="2059964" y="5506769"/>
              <a:ext cx="523686" cy="446119"/>
              <a:chOff x="7097690" y="3575575"/>
              <a:chExt cx="397092" cy="326183"/>
            </a:xfrm>
          </p:grpSpPr>
          <p:sp>
            <p:nvSpPr>
              <p:cNvPr id="104" name="Freeform 296"/>
              <p:cNvSpPr>
                <a:spLocks/>
              </p:cNvSpPr>
              <p:nvPr/>
            </p:nvSpPr>
            <p:spPr bwMode="auto">
              <a:xfrm>
                <a:off x="7097690" y="3581652"/>
                <a:ext cx="180313" cy="93196"/>
              </a:xfrm>
              <a:custGeom>
                <a:avLst/>
                <a:gdLst>
                  <a:gd name="T0" fmla="*/ 89 w 89"/>
                  <a:gd name="T1" fmla="*/ 21 h 46"/>
                  <a:gd name="T2" fmla="*/ 67 w 89"/>
                  <a:gd name="T3" fmla="*/ 0 h 46"/>
                  <a:gd name="T4" fmla="*/ 0 w 89"/>
                  <a:gd name="T5" fmla="*/ 27 h 46"/>
                  <a:gd name="T6" fmla="*/ 24 w 89"/>
                  <a:gd name="T7" fmla="*/ 46 h 46"/>
                  <a:gd name="T8" fmla="*/ 89 w 89"/>
                  <a:gd name="T9" fmla="*/ 2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46">
                    <a:moveTo>
                      <a:pt x="89" y="21"/>
                    </a:moveTo>
                    <a:lnTo>
                      <a:pt x="67" y="0"/>
                    </a:lnTo>
                    <a:lnTo>
                      <a:pt x="0" y="27"/>
                    </a:lnTo>
                    <a:lnTo>
                      <a:pt x="24" y="46"/>
                    </a:lnTo>
                    <a:lnTo>
                      <a:pt x="89" y="21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Freeform 297"/>
              <p:cNvSpPr>
                <a:spLocks/>
              </p:cNvSpPr>
              <p:nvPr/>
            </p:nvSpPr>
            <p:spPr bwMode="auto">
              <a:xfrm>
                <a:off x="7300289" y="3575575"/>
                <a:ext cx="178286" cy="95222"/>
              </a:xfrm>
              <a:custGeom>
                <a:avLst/>
                <a:gdLst>
                  <a:gd name="T0" fmla="*/ 88 w 88"/>
                  <a:gd name="T1" fmla="*/ 26 h 47"/>
                  <a:gd name="T2" fmla="*/ 23 w 88"/>
                  <a:gd name="T3" fmla="*/ 0 h 47"/>
                  <a:gd name="T4" fmla="*/ 0 w 88"/>
                  <a:gd name="T5" fmla="*/ 21 h 47"/>
                  <a:gd name="T6" fmla="*/ 66 w 88"/>
                  <a:gd name="T7" fmla="*/ 47 h 47"/>
                  <a:gd name="T8" fmla="*/ 88 w 88"/>
                  <a:gd name="T9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47">
                    <a:moveTo>
                      <a:pt x="88" y="26"/>
                    </a:moveTo>
                    <a:lnTo>
                      <a:pt x="23" y="0"/>
                    </a:lnTo>
                    <a:lnTo>
                      <a:pt x="0" y="21"/>
                    </a:lnTo>
                    <a:lnTo>
                      <a:pt x="66" y="47"/>
                    </a:lnTo>
                    <a:lnTo>
                      <a:pt x="88" y="26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Freeform 298"/>
              <p:cNvSpPr>
                <a:spLocks/>
              </p:cNvSpPr>
              <p:nvPr/>
            </p:nvSpPr>
            <p:spPr bwMode="auto">
              <a:xfrm>
                <a:off x="7300289" y="3749809"/>
                <a:ext cx="133715" cy="151949"/>
              </a:xfrm>
              <a:custGeom>
                <a:avLst/>
                <a:gdLst>
                  <a:gd name="T0" fmla="*/ 0 w 66"/>
                  <a:gd name="T1" fmla="*/ 0 h 75"/>
                  <a:gd name="T2" fmla="*/ 0 w 66"/>
                  <a:gd name="T3" fmla="*/ 75 h 75"/>
                  <a:gd name="T4" fmla="*/ 66 w 66"/>
                  <a:gd name="T5" fmla="*/ 49 h 75"/>
                  <a:gd name="T6" fmla="*/ 66 w 66"/>
                  <a:gd name="T7" fmla="*/ 10 h 75"/>
                  <a:gd name="T8" fmla="*/ 29 w 66"/>
                  <a:gd name="T9" fmla="*/ 24 h 75"/>
                  <a:gd name="T10" fmla="*/ 0 w 66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75">
                    <a:moveTo>
                      <a:pt x="0" y="0"/>
                    </a:moveTo>
                    <a:lnTo>
                      <a:pt x="0" y="75"/>
                    </a:lnTo>
                    <a:lnTo>
                      <a:pt x="66" y="49"/>
                    </a:lnTo>
                    <a:lnTo>
                      <a:pt x="66" y="10"/>
                    </a:lnTo>
                    <a:lnTo>
                      <a:pt x="29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Freeform 299"/>
              <p:cNvSpPr>
                <a:spLocks/>
              </p:cNvSpPr>
              <p:nvPr/>
            </p:nvSpPr>
            <p:spPr bwMode="auto">
              <a:xfrm>
                <a:off x="7316496" y="3687003"/>
                <a:ext cx="178286" cy="93196"/>
              </a:xfrm>
              <a:custGeom>
                <a:avLst/>
                <a:gdLst>
                  <a:gd name="T0" fmla="*/ 0 w 88"/>
                  <a:gd name="T1" fmla="*/ 26 h 46"/>
                  <a:gd name="T2" fmla="*/ 23 w 88"/>
                  <a:gd name="T3" fmla="*/ 46 h 46"/>
                  <a:gd name="T4" fmla="*/ 88 w 88"/>
                  <a:gd name="T5" fmla="*/ 20 h 46"/>
                  <a:gd name="T6" fmla="*/ 65 w 88"/>
                  <a:gd name="T7" fmla="*/ 0 h 46"/>
                  <a:gd name="T8" fmla="*/ 0 w 88"/>
                  <a:gd name="T9" fmla="*/ 2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46">
                    <a:moveTo>
                      <a:pt x="0" y="26"/>
                    </a:moveTo>
                    <a:lnTo>
                      <a:pt x="23" y="46"/>
                    </a:lnTo>
                    <a:lnTo>
                      <a:pt x="88" y="20"/>
                    </a:lnTo>
                    <a:lnTo>
                      <a:pt x="65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Freeform 300"/>
              <p:cNvSpPr>
                <a:spLocks/>
              </p:cNvSpPr>
              <p:nvPr/>
            </p:nvSpPr>
            <p:spPr bwMode="auto">
              <a:xfrm>
                <a:off x="7150365" y="3759938"/>
                <a:ext cx="133715" cy="141819"/>
              </a:xfrm>
              <a:custGeom>
                <a:avLst/>
                <a:gdLst>
                  <a:gd name="T0" fmla="*/ 0 w 66"/>
                  <a:gd name="T1" fmla="*/ 8 h 70"/>
                  <a:gd name="T2" fmla="*/ 0 w 66"/>
                  <a:gd name="T3" fmla="*/ 44 h 70"/>
                  <a:gd name="T4" fmla="*/ 66 w 66"/>
                  <a:gd name="T5" fmla="*/ 70 h 70"/>
                  <a:gd name="T6" fmla="*/ 66 w 66"/>
                  <a:gd name="T7" fmla="*/ 0 h 70"/>
                  <a:gd name="T8" fmla="*/ 41 w 66"/>
                  <a:gd name="T9" fmla="*/ 24 h 70"/>
                  <a:gd name="T10" fmla="*/ 0 w 66"/>
                  <a:gd name="T11" fmla="*/ 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70">
                    <a:moveTo>
                      <a:pt x="0" y="8"/>
                    </a:moveTo>
                    <a:lnTo>
                      <a:pt x="0" y="44"/>
                    </a:lnTo>
                    <a:lnTo>
                      <a:pt x="66" y="70"/>
                    </a:lnTo>
                    <a:lnTo>
                      <a:pt x="66" y="0"/>
                    </a:lnTo>
                    <a:lnTo>
                      <a:pt x="41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" name="Freeform 301"/>
              <p:cNvSpPr>
                <a:spLocks/>
              </p:cNvSpPr>
              <p:nvPr/>
            </p:nvSpPr>
            <p:spPr bwMode="auto">
              <a:xfrm>
                <a:off x="7097690" y="3691055"/>
                <a:ext cx="178286" cy="97247"/>
              </a:xfrm>
              <a:custGeom>
                <a:avLst/>
                <a:gdLst>
                  <a:gd name="T0" fmla="*/ 88 w 88"/>
                  <a:gd name="T1" fmla="*/ 27 h 48"/>
                  <a:gd name="T2" fmla="*/ 23 w 88"/>
                  <a:gd name="T3" fmla="*/ 0 h 48"/>
                  <a:gd name="T4" fmla="*/ 0 w 88"/>
                  <a:gd name="T5" fmla="*/ 22 h 48"/>
                  <a:gd name="T6" fmla="*/ 65 w 88"/>
                  <a:gd name="T7" fmla="*/ 48 h 48"/>
                  <a:gd name="T8" fmla="*/ 88 w 88"/>
                  <a:gd name="T9" fmla="*/ 2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48">
                    <a:moveTo>
                      <a:pt x="88" y="27"/>
                    </a:moveTo>
                    <a:lnTo>
                      <a:pt x="23" y="0"/>
                    </a:lnTo>
                    <a:lnTo>
                      <a:pt x="0" y="22"/>
                    </a:lnTo>
                    <a:lnTo>
                      <a:pt x="65" y="48"/>
                    </a:lnTo>
                    <a:lnTo>
                      <a:pt x="88" y="27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03" name="Freeform 42"/>
            <p:cNvSpPr>
              <a:spLocks noEditPoints="1"/>
            </p:cNvSpPr>
            <p:nvPr/>
          </p:nvSpPr>
          <p:spPr bwMode="auto">
            <a:xfrm>
              <a:off x="2200450" y="5610281"/>
              <a:ext cx="583760" cy="462763"/>
            </a:xfrm>
            <a:custGeom>
              <a:avLst/>
              <a:gdLst>
                <a:gd name="T0" fmla="*/ 200 w 209"/>
                <a:gd name="T1" fmla="*/ 141 h 169"/>
                <a:gd name="T2" fmla="*/ 160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8 w 209"/>
                <a:gd name="T9" fmla="*/ 110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2 h 169"/>
                <a:gd name="T20" fmla="*/ 136 w 209"/>
                <a:gd name="T21" fmla="*/ 126 h 169"/>
                <a:gd name="T22" fmla="*/ 143 w 209"/>
                <a:gd name="T23" fmla="*/ 140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1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2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1"/>
                  </a:moveTo>
                  <a:cubicBezTo>
                    <a:pt x="160" y="114"/>
                    <a:pt x="160" y="114"/>
                    <a:pt x="160" y="114"/>
                  </a:cubicBezTo>
                  <a:cubicBezTo>
                    <a:pt x="156" y="112"/>
                    <a:pt x="152" y="112"/>
                    <a:pt x="148" y="112"/>
                  </a:cubicBezTo>
                  <a:cubicBezTo>
                    <a:pt x="147" y="113"/>
                    <a:pt x="145" y="113"/>
                    <a:pt x="144" y="114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46" y="95"/>
                    <a:pt x="148" y="78"/>
                    <a:pt x="144" y="60"/>
                  </a:cubicBezTo>
                  <a:cubicBezTo>
                    <a:pt x="135" y="23"/>
                    <a:pt x="98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2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7"/>
                    <a:pt x="143" y="140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1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5" y="60"/>
                    <a:pt x="33" y="29"/>
                    <a:pt x="63" y="22"/>
                  </a:cubicBezTo>
                  <a:cubicBezTo>
                    <a:pt x="94" y="14"/>
                    <a:pt x="124" y="33"/>
                    <a:pt x="132" y="63"/>
                  </a:cubicBezTo>
                  <a:cubicBezTo>
                    <a:pt x="139" y="94"/>
                    <a:pt x="120" y="124"/>
                    <a:pt x="90" y="13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12" name="Picture 7" descr="BL0056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450" y="5524728"/>
            <a:ext cx="912387" cy="477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16" descr="IN00307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078" y="5552436"/>
            <a:ext cx="551250" cy="50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" name="TextBox 300"/>
          <p:cNvSpPr txBox="1">
            <a:spLocks noChangeArrowheads="1"/>
          </p:cNvSpPr>
          <p:nvPr/>
        </p:nvSpPr>
        <p:spPr bwMode="auto">
          <a:xfrm>
            <a:off x="1279001" y="6080122"/>
            <a:ext cx="7863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상품입</a:t>
            </a:r>
            <a:r>
              <a:rPr lang="ko-KR" altLang="en-US" sz="1000" b="1" dirty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고</a:t>
            </a: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</p:txBody>
      </p:sp>
      <p:sp>
        <p:nvSpPr>
          <p:cNvPr id="125" name="TextBox 300"/>
          <p:cNvSpPr txBox="1">
            <a:spLocks noChangeArrowheads="1"/>
          </p:cNvSpPr>
          <p:nvPr/>
        </p:nvSpPr>
        <p:spPr bwMode="auto">
          <a:xfrm>
            <a:off x="3003504" y="6064282"/>
            <a:ext cx="7863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입고검수</a:t>
            </a: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</p:txBody>
      </p:sp>
      <p:sp>
        <p:nvSpPr>
          <p:cNvPr id="126" name="TextBox 300"/>
          <p:cNvSpPr txBox="1">
            <a:spLocks noChangeArrowheads="1"/>
          </p:cNvSpPr>
          <p:nvPr/>
        </p:nvSpPr>
        <p:spPr bwMode="auto">
          <a:xfrm>
            <a:off x="4612150" y="6061060"/>
            <a:ext cx="159217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스마트 </a:t>
            </a:r>
            <a:r>
              <a:rPr lang="ko-KR" altLang="en-US" sz="1000" b="1" dirty="0" err="1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풀필먼트</a:t>
            </a: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 센터</a:t>
            </a: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</p:txBody>
      </p:sp>
      <p:sp>
        <p:nvSpPr>
          <p:cNvPr id="127" name="TextBox 300"/>
          <p:cNvSpPr txBox="1">
            <a:spLocks noChangeArrowheads="1"/>
          </p:cNvSpPr>
          <p:nvPr/>
        </p:nvSpPr>
        <p:spPr bwMode="auto">
          <a:xfrm>
            <a:off x="7163672" y="6039077"/>
            <a:ext cx="5285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000" b="1" dirty="0" smtClean="0">
                <a:solidFill>
                  <a:srgbClr val="453F35"/>
                </a:solidFill>
                <a:latin typeface="Sandoll 고딕Neo1 08 ExtraBold" pitchFamily="34" charset="-127"/>
                <a:ea typeface="Sandoll 고딕Neo1 08 ExtraBold" pitchFamily="34" charset="-127"/>
              </a:rPr>
              <a:t>배송</a:t>
            </a:r>
            <a:endParaRPr lang="en-US" altLang="ko-KR" sz="1000" b="1" dirty="0">
              <a:solidFill>
                <a:srgbClr val="453F35"/>
              </a:solidFill>
              <a:latin typeface="Sandoll 고딕Neo1 08 ExtraBold" pitchFamily="34" charset="-127"/>
              <a:ea typeface="Sandoll 고딕Neo1 08 ExtraBold" pitchFamily="34" charset="-127"/>
            </a:endParaRPr>
          </a:p>
        </p:txBody>
      </p:sp>
      <p:sp>
        <p:nvSpPr>
          <p:cNvPr id="128" name="Freeform 142"/>
          <p:cNvSpPr>
            <a:spLocks/>
          </p:cNvSpPr>
          <p:nvPr/>
        </p:nvSpPr>
        <p:spPr bwMode="auto">
          <a:xfrm rot="2466457">
            <a:off x="2449891" y="5841387"/>
            <a:ext cx="171811" cy="171510"/>
          </a:xfrm>
          <a:custGeom>
            <a:avLst/>
            <a:gdLst>
              <a:gd name="T0" fmla="*/ 150 w 176"/>
              <a:gd name="T1" fmla="*/ 157 h 174"/>
              <a:gd name="T2" fmla="*/ 105 w 176"/>
              <a:gd name="T3" fmla="*/ 113 h 174"/>
              <a:gd name="T4" fmla="*/ 44 w 176"/>
              <a:gd name="T5" fmla="*/ 174 h 174"/>
              <a:gd name="T6" fmla="*/ 0 w 176"/>
              <a:gd name="T7" fmla="*/ 129 h 174"/>
              <a:gd name="T8" fmla="*/ 60 w 176"/>
              <a:gd name="T9" fmla="*/ 69 h 174"/>
              <a:gd name="T10" fmla="*/ 15 w 176"/>
              <a:gd name="T11" fmla="*/ 23 h 174"/>
              <a:gd name="T12" fmla="*/ 176 w 176"/>
              <a:gd name="T13" fmla="*/ 0 h 174"/>
              <a:gd name="T14" fmla="*/ 150 w 176"/>
              <a:gd name="T15" fmla="*/ 15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174">
                <a:moveTo>
                  <a:pt x="150" y="157"/>
                </a:moveTo>
                <a:lnTo>
                  <a:pt x="105" y="113"/>
                </a:lnTo>
                <a:lnTo>
                  <a:pt x="44" y="174"/>
                </a:lnTo>
                <a:lnTo>
                  <a:pt x="0" y="129"/>
                </a:lnTo>
                <a:lnTo>
                  <a:pt x="60" y="69"/>
                </a:lnTo>
                <a:lnTo>
                  <a:pt x="15" y="23"/>
                </a:lnTo>
                <a:lnTo>
                  <a:pt x="176" y="0"/>
                </a:lnTo>
                <a:lnTo>
                  <a:pt x="150" y="1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9" name="Freeform 142"/>
          <p:cNvSpPr>
            <a:spLocks/>
          </p:cNvSpPr>
          <p:nvPr/>
        </p:nvSpPr>
        <p:spPr bwMode="auto">
          <a:xfrm rot="2466457">
            <a:off x="4139202" y="5807310"/>
            <a:ext cx="171811" cy="171510"/>
          </a:xfrm>
          <a:custGeom>
            <a:avLst/>
            <a:gdLst>
              <a:gd name="T0" fmla="*/ 150 w 176"/>
              <a:gd name="T1" fmla="*/ 157 h 174"/>
              <a:gd name="T2" fmla="*/ 105 w 176"/>
              <a:gd name="T3" fmla="*/ 113 h 174"/>
              <a:gd name="T4" fmla="*/ 44 w 176"/>
              <a:gd name="T5" fmla="*/ 174 h 174"/>
              <a:gd name="T6" fmla="*/ 0 w 176"/>
              <a:gd name="T7" fmla="*/ 129 h 174"/>
              <a:gd name="T8" fmla="*/ 60 w 176"/>
              <a:gd name="T9" fmla="*/ 69 h 174"/>
              <a:gd name="T10" fmla="*/ 15 w 176"/>
              <a:gd name="T11" fmla="*/ 23 h 174"/>
              <a:gd name="T12" fmla="*/ 176 w 176"/>
              <a:gd name="T13" fmla="*/ 0 h 174"/>
              <a:gd name="T14" fmla="*/ 150 w 176"/>
              <a:gd name="T15" fmla="*/ 15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174">
                <a:moveTo>
                  <a:pt x="150" y="157"/>
                </a:moveTo>
                <a:lnTo>
                  <a:pt x="105" y="113"/>
                </a:lnTo>
                <a:lnTo>
                  <a:pt x="44" y="174"/>
                </a:lnTo>
                <a:lnTo>
                  <a:pt x="0" y="129"/>
                </a:lnTo>
                <a:lnTo>
                  <a:pt x="60" y="69"/>
                </a:lnTo>
                <a:lnTo>
                  <a:pt x="15" y="23"/>
                </a:lnTo>
                <a:lnTo>
                  <a:pt x="176" y="0"/>
                </a:lnTo>
                <a:lnTo>
                  <a:pt x="150" y="1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0" name="Freeform 142"/>
          <p:cNvSpPr>
            <a:spLocks/>
          </p:cNvSpPr>
          <p:nvPr/>
        </p:nvSpPr>
        <p:spPr bwMode="auto">
          <a:xfrm rot="2466457">
            <a:off x="6386239" y="5759582"/>
            <a:ext cx="171811" cy="171510"/>
          </a:xfrm>
          <a:custGeom>
            <a:avLst/>
            <a:gdLst>
              <a:gd name="T0" fmla="*/ 150 w 176"/>
              <a:gd name="T1" fmla="*/ 157 h 174"/>
              <a:gd name="T2" fmla="*/ 105 w 176"/>
              <a:gd name="T3" fmla="*/ 113 h 174"/>
              <a:gd name="T4" fmla="*/ 44 w 176"/>
              <a:gd name="T5" fmla="*/ 174 h 174"/>
              <a:gd name="T6" fmla="*/ 0 w 176"/>
              <a:gd name="T7" fmla="*/ 129 h 174"/>
              <a:gd name="T8" fmla="*/ 60 w 176"/>
              <a:gd name="T9" fmla="*/ 69 h 174"/>
              <a:gd name="T10" fmla="*/ 15 w 176"/>
              <a:gd name="T11" fmla="*/ 23 h 174"/>
              <a:gd name="T12" fmla="*/ 176 w 176"/>
              <a:gd name="T13" fmla="*/ 0 h 174"/>
              <a:gd name="T14" fmla="*/ 150 w 176"/>
              <a:gd name="T15" fmla="*/ 15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174">
                <a:moveTo>
                  <a:pt x="150" y="157"/>
                </a:moveTo>
                <a:lnTo>
                  <a:pt x="105" y="113"/>
                </a:lnTo>
                <a:lnTo>
                  <a:pt x="44" y="174"/>
                </a:lnTo>
                <a:lnTo>
                  <a:pt x="0" y="129"/>
                </a:lnTo>
                <a:lnTo>
                  <a:pt x="60" y="69"/>
                </a:lnTo>
                <a:lnTo>
                  <a:pt x="15" y="23"/>
                </a:lnTo>
                <a:lnTo>
                  <a:pt x="176" y="0"/>
                </a:lnTo>
                <a:lnTo>
                  <a:pt x="150" y="1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아래쪽 화살표 10"/>
          <p:cNvSpPr/>
          <p:nvPr/>
        </p:nvSpPr>
        <p:spPr>
          <a:xfrm>
            <a:off x="4000128" y="4732343"/>
            <a:ext cx="936104" cy="203079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227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702579" y="5024107"/>
            <a:ext cx="2288638" cy="4181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6133016" y="5000367"/>
            <a:ext cx="2288638" cy="4181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3435490" y="5024107"/>
            <a:ext cx="2288638" cy="4181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292324" y="620688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dirty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 </a:t>
            </a:r>
            <a:r>
              <a:rPr lang="ko-KR" altLang="en-US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주문처리</a:t>
            </a:r>
            <a:endParaRPr lang="ko-KR" altLang="en-US" sz="2800" dirty="0">
              <a:gradFill>
                <a:gsLst>
                  <a:gs pos="100000">
                    <a:srgbClr val="FFB83D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19804" y="4905598"/>
            <a:ext cx="60783" cy="16368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188055" y="4905598"/>
            <a:ext cx="62955" cy="16368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909523" y="4905598"/>
            <a:ext cx="62955" cy="16368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532321" y="4905598"/>
            <a:ext cx="60783" cy="16368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436622" y="5551659"/>
            <a:ext cx="244169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b="1" dirty="0" smtClean="0">
                <a:latin typeface="+mn-lt"/>
                <a:ea typeface="+mn-ea"/>
              </a:rPr>
              <a:t>● </a:t>
            </a:r>
            <a:r>
              <a:rPr lang="ko-KR" altLang="en-US" sz="1000" b="1" dirty="0" smtClean="0">
                <a:latin typeface="+mn-lt"/>
                <a:ea typeface="+mn-ea"/>
              </a:rPr>
              <a:t>단순 반복 작업 장비로 대체</a:t>
            </a:r>
            <a:endParaRPr lang="en-US" altLang="ko-KR" sz="1000" b="1" dirty="0" smtClean="0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00" b="1" dirty="0" smtClean="0">
                <a:latin typeface="+mn-lt"/>
                <a:ea typeface="+mn-ea"/>
              </a:rPr>
              <a:t> (</a:t>
            </a:r>
            <a:r>
              <a:rPr lang="ko-KR" altLang="en-US" sz="1000" dirty="0" smtClean="0">
                <a:latin typeface="+mn-lt"/>
              </a:rPr>
              <a:t>박스 제함</a:t>
            </a:r>
            <a:r>
              <a:rPr lang="en-US" altLang="ko-KR" sz="1000" dirty="0">
                <a:latin typeface="+mn-lt"/>
              </a:rPr>
              <a:t>, Tapping</a:t>
            </a:r>
            <a:r>
              <a:rPr lang="en-US" altLang="ko-KR" sz="1000" dirty="0" smtClean="0">
                <a:latin typeface="+mn-lt"/>
              </a:rPr>
              <a:t>, </a:t>
            </a:r>
            <a:r>
              <a:rPr lang="ko-KR" altLang="en-US" sz="1000" dirty="0" smtClean="0">
                <a:latin typeface="+mn-lt"/>
              </a:rPr>
              <a:t>운송장 부착 등</a:t>
            </a:r>
            <a:r>
              <a:rPr lang="en-US" altLang="ko-KR" sz="1000" dirty="0" smtClean="0">
                <a:latin typeface="+mn-lt"/>
              </a:rPr>
              <a:t>)</a:t>
            </a:r>
            <a:endParaRPr lang="en-US" altLang="ko-KR" sz="1000" b="1" dirty="0" smtClean="0">
              <a:latin typeface="+mn-lt"/>
              <a:ea typeface="+mn-ea"/>
            </a:endParaRPr>
          </a:p>
        </p:txBody>
      </p:sp>
      <p:sp>
        <p:nvSpPr>
          <p:cNvPr id="15" name="TextBox 329"/>
          <p:cNvSpPr txBox="1">
            <a:spLocks noChangeArrowheads="1"/>
          </p:cNvSpPr>
          <p:nvPr/>
        </p:nvSpPr>
        <p:spPr bwMode="auto">
          <a:xfrm>
            <a:off x="1122480" y="5094699"/>
            <a:ext cx="1290954" cy="276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algn="ctr" eaLnBrk="1" hangingPunct="1"/>
            <a:r>
              <a:rPr lang="ko-KR" altLang="en-US" sz="1200" b="1" dirty="0" smtClean="0">
                <a:solidFill>
                  <a:schemeClr val="bg1"/>
                </a:solidFill>
                <a:latin typeface="Sandoll 고딕Neo3 06 Bold" pitchFamily="34" charset="-127"/>
                <a:ea typeface="Sandoll 고딕Neo3 06 Bold" pitchFamily="34" charset="-127"/>
              </a:rPr>
              <a:t>운영전략 </a:t>
            </a:r>
            <a:endParaRPr lang="en-US" altLang="ko-KR" sz="1200" b="1" dirty="0">
              <a:solidFill>
                <a:schemeClr val="bg1"/>
              </a:solidFill>
              <a:latin typeface="Sandoll 고딕Neo3 06 Bold" pitchFamily="34" charset="-127"/>
              <a:ea typeface="Sandoll 고딕Neo3 06 Bold" pitchFamily="34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808772" y="5570709"/>
            <a:ext cx="222689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ko-KR" sz="1000" b="1" dirty="0" smtClean="0">
                <a:latin typeface="+mn-lt"/>
                <a:ea typeface="+mn-ea"/>
              </a:rPr>
              <a:t>● GTP(</a:t>
            </a:r>
            <a:r>
              <a:rPr lang="en-US" altLang="ko-KR" sz="1000" b="1" dirty="0" smtClean="0">
                <a:latin typeface="+mn-lt"/>
              </a:rPr>
              <a:t>Goods To Person) </a:t>
            </a:r>
            <a:r>
              <a:rPr lang="ko-KR" altLang="en-US" sz="1000" b="1" dirty="0" smtClean="0">
                <a:latin typeface="+mn-lt"/>
              </a:rPr>
              <a:t>방식의</a:t>
            </a:r>
            <a:r>
              <a:rPr lang="en-US" altLang="ko-KR" sz="1000" b="1" dirty="0" smtClean="0">
                <a:latin typeface="+mn-lt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b="1" dirty="0">
                <a:latin typeface="+mn-lt"/>
              </a:rPr>
              <a:t> </a:t>
            </a:r>
            <a:r>
              <a:rPr lang="en-US" altLang="ko-KR" sz="1000" b="1" dirty="0" smtClean="0">
                <a:latin typeface="+mn-lt"/>
              </a:rPr>
              <a:t>   AGV </a:t>
            </a:r>
            <a:r>
              <a:rPr lang="ko-KR" altLang="en-US" sz="1000" b="1" dirty="0" smtClean="0">
                <a:latin typeface="+mn-lt"/>
              </a:rPr>
              <a:t>기반</a:t>
            </a:r>
            <a:r>
              <a:rPr lang="en-US" altLang="ko-KR" sz="1000" b="1" dirty="0" smtClean="0">
                <a:latin typeface="+mn-lt"/>
              </a:rPr>
              <a:t> Fulfillment </a:t>
            </a:r>
            <a:r>
              <a:rPr lang="ko-KR" altLang="en-US" sz="1000" b="1" dirty="0" smtClean="0">
                <a:latin typeface="+mn-lt"/>
              </a:rPr>
              <a:t>센터</a:t>
            </a:r>
            <a:endParaRPr lang="en-US" altLang="ko-KR" sz="1000" b="1" dirty="0" smtClean="0">
              <a:latin typeface="+mn-lt"/>
            </a:endParaRPr>
          </a:p>
        </p:txBody>
      </p:sp>
      <p:sp>
        <p:nvSpPr>
          <p:cNvPr id="17" name="TextBox 329"/>
          <p:cNvSpPr txBox="1">
            <a:spLocks noChangeArrowheads="1"/>
          </p:cNvSpPr>
          <p:nvPr/>
        </p:nvSpPr>
        <p:spPr bwMode="auto">
          <a:xfrm>
            <a:off x="6673949" y="5069512"/>
            <a:ext cx="1224136" cy="276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algn="ctr" eaLnBrk="1" hangingPunct="1"/>
            <a:r>
              <a:rPr lang="ko-KR" altLang="en-US" sz="1200" b="1" dirty="0" smtClean="0">
                <a:solidFill>
                  <a:schemeClr val="bg1"/>
                </a:solidFill>
                <a:latin typeface="Sandoll 고딕Neo3 06 Bold" pitchFamily="34" charset="-127"/>
                <a:ea typeface="Sandoll 고딕Neo3 06 Bold" pitchFamily="34" charset="-127"/>
              </a:rPr>
              <a:t>기대효과</a:t>
            </a:r>
            <a:endParaRPr lang="en-US" altLang="ko-KR" sz="1200" b="1" dirty="0">
              <a:solidFill>
                <a:schemeClr val="bg1"/>
              </a:solidFill>
              <a:latin typeface="Sandoll 고딕Neo3 06 Bold" pitchFamily="34" charset="-127"/>
              <a:ea typeface="Sandoll 고딕Neo3 06 Bold" pitchFamily="34" charset="-127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257623" y="5540718"/>
            <a:ext cx="208262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b="1" dirty="0" smtClean="0">
                <a:latin typeface="+mn-lt"/>
                <a:ea typeface="+mn-ea"/>
              </a:rPr>
              <a:t>● </a:t>
            </a:r>
            <a:r>
              <a:rPr lang="ko-KR" altLang="en-US" sz="1000" b="1" dirty="0" smtClean="0">
                <a:latin typeface="+mn-lt"/>
                <a:ea typeface="+mn-ea"/>
              </a:rPr>
              <a:t>서비스의 안정성으로</a:t>
            </a:r>
            <a:endParaRPr lang="en-US" altLang="ko-KR" sz="1000" b="1" dirty="0" smtClean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b="1" dirty="0">
                <a:latin typeface="+mn-lt"/>
                <a:ea typeface="+mn-ea"/>
              </a:rPr>
              <a:t> </a:t>
            </a:r>
            <a:r>
              <a:rPr lang="en-US" altLang="ko-KR" sz="1000" b="1" dirty="0" smtClean="0">
                <a:latin typeface="+mn-lt"/>
                <a:ea typeface="+mn-ea"/>
              </a:rPr>
              <a:t>   </a:t>
            </a:r>
            <a:r>
              <a:rPr lang="ko-KR" altLang="en-US" sz="1000" b="1" dirty="0" smtClean="0">
                <a:latin typeface="+mn-lt"/>
                <a:ea typeface="+mn-ea"/>
              </a:rPr>
              <a:t>가성 비 높은 물류서비스 제공</a:t>
            </a:r>
            <a:endParaRPr lang="en-US" altLang="ko-KR" sz="1000" b="1" dirty="0" smtClean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000" b="1" dirty="0" smtClean="0">
              <a:latin typeface="+mn-lt"/>
              <a:ea typeface="+mn-ea"/>
            </a:endParaRPr>
          </a:p>
          <a:p>
            <a:pPr>
              <a:defRPr/>
            </a:pPr>
            <a:r>
              <a:rPr lang="en-US" altLang="ko-KR" sz="1000" b="1" dirty="0">
                <a:latin typeface="+mn-lt"/>
              </a:rPr>
              <a:t>● </a:t>
            </a:r>
            <a:r>
              <a:rPr lang="ko-KR" altLang="en-US" sz="1000" b="1" dirty="0">
                <a:latin typeface="+mn-lt"/>
              </a:rPr>
              <a:t>인력 의존도 </a:t>
            </a:r>
            <a:r>
              <a:rPr lang="ko-KR" altLang="en-US" sz="1000" b="1" dirty="0" smtClean="0">
                <a:latin typeface="+mn-lt"/>
              </a:rPr>
              <a:t>낮춤</a:t>
            </a:r>
            <a:endParaRPr lang="en-US" altLang="ko-KR" sz="1000" b="1" dirty="0">
              <a:latin typeface="+mn-lt"/>
            </a:endParaRPr>
          </a:p>
        </p:txBody>
      </p:sp>
      <p:sp>
        <p:nvSpPr>
          <p:cNvPr id="19" name="TextBox 329"/>
          <p:cNvSpPr txBox="1">
            <a:spLocks noChangeArrowheads="1"/>
          </p:cNvSpPr>
          <p:nvPr/>
        </p:nvSpPr>
        <p:spPr bwMode="auto">
          <a:xfrm>
            <a:off x="3926427" y="5077861"/>
            <a:ext cx="1368704" cy="276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algn="ctr" eaLnBrk="1" hangingPunct="1"/>
            <a:r>
              <a:rPr lang="ko-KR" altLang="en-US" sz="1200" b="1" dirty="0" smtClean="0">
                <a:solidFill>
                  <a:schemeClr val="bg1"/>
                </a:solidFill>
                <a:latin typeface="Sandoll 고딕Neo3 06 Bold" pitchFamily="34" charset="-127"/>
                <a:ea typeface="Sandoll 고딕Neo3 06 Bold" pitchFamily="34" charset="-127"/>
              </a:rPr>
              <a:t>운영지원 </a:t>
            </a:r>
            <a:endParaRPr lang="en-US" altLang="ko-KR" sz="1200" b="1" dirty="0">
              <a:solidFill>
                <a:schemeClr val="bg1"/>
              </a:solidFill>
              <a:latin typeface="Sandoll 고딕Neo3 06 Bold" pitchFamily="34" charset="-127"/>
              <a:ea typeface="Sandoll 고딕Neo3 06 Bold" pitchFamily="34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6225" y="1268427"/>
            <a:ext cx="47243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latin typeface="+mj-ea"/>
                <a:ea typeface="KoPub돋움체 Medium"/>
              </a:rPr>
              <a:t>최신 </a:t>
            </a:r>
            <a:r>
              <a:rPr lang="ko-KR" altLang="en-US" sz="1400" b="1" dirty="0" smtClean="0">
                <a:latin typeface="+mj-ea"/>
                <a:ea typeface="KoPub돋움체 Medium"/>
              </a:rPr>
              <a:t>물류설비를 통해 </a:t>
            </a:r>
            <a:r>
              <a:rPr lang="ko-KR" altLang="en-US" sz="1400" b="1" dirty="0">
                <a:latin typeface="+mj-ea"/>
                <a:ea typeface="KoPub돋움체 Medium"/>
              </a:rPr>
              <a:t>체계적 효율적 운영을 지원 합니다</a:t>
            </a:r>
            <a:r>
              <a:rPr lang="en-US" altLang="ko-KR" sz="1400" b="1" dirty="0">
                <a:latin typeface="+mj-ea"/>
                <a:ea typeface="KoPub돋움체 Medium"/>
              </a:rPr>
              <a:t>.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1767957" y="1844824"/>
            <a:ext cx="6644289" cy="2923728"/>
            <a:chOff x="1085382" y="1844824"/>
            <a:chExt cx="6879189" cy="2952328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5382" y="1844824"/>
              <a:ext cx="6879189" cy="2885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직사각형 23"/>
            <p:cNvSpPr/>
            <p:nvPr/>
          </p:nvSpPr>
          <p:spPr>
            <a:xfrm>
              <a:off x="2762267" y="4509120"/>
              <a:ext cx="513589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3019061" y="2996952"/>
              <a:ext cx="832859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07092" y="2750731"/>
              <a:ext cx="7425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latin typeface="+mj-ea"/>
                  <a:ea typeface="+mj-ea"/>
                </a:rPr>
                <a:t>입고 검수</a:t>
              </a:r>
              <a:endParaRPr lang="ko-KR" altLang="en-US" sz="1000" b="1" dirty="0">
                <a:latin typeface="+mj-ea"/>
                <a:ea typeface="+mj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76150" y="4368442"/>
              <a:ext cx="1948824" cy="404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b="1" dirty="0" smtClean="0"/>
                <a:t>자동 포장기 </a:t>
              </a:r>
              <a:endParaRPr lang="en-US" altLang="ko-KR" sz="1000" b="1" dirty="0" smtClean="0"/>
            </a:p>
            <a:p>
              <a:r>
                <a:rPr lang="en-US" altLang="ko-KR" sz="1000" b="1" dirty="0"/>
                <a:t>(</a:t>
              </a:r>
              <a:r>
                <a:rPr lang="en-US" altLang="ko-KR" sz="1000" b="1" dirty="0" smtClean="0"/>
                <a:t>tapping / </a:t>
              </a:r>
              <a:r>
                <a:rPr lang="ko-KR" altLang="en-US" sz="1000" b="1" dirty="0" smtClean="0"/>
                <a:t>송장 자동부착</a:t>
              </a:r>
              <a:r>
                <a:rPr lang="en-US" altLang="ko-KR" sz="1000" b="1" dirty="0" smtClean="0"/>
                <a:t>)</a:t>
              </a:r>
              <a:endParaRPr lang="ko-KR" altLang="en-US" sz="1000" b="1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552031" y="4509120"/>
              <a:ext cx="571697" cy="2724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548882" y="4458359"/>
              <a:ext cx="5512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b="1" dirty="0" smtClean="0"/>
                <a:t>배송</a:t>
              </a:r>
              <a:endParaRPr lang="ko-KR" altLang="en-US" sz="1000" b="1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1067" y="286387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판매자</a:t>
            </a:r>
            <a:endParaRPr lang="ko-KR" altLang="en-US" sz="10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857093" y="447190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소비자</a:t>
            </a:r>
            <a:endParaRPr lang="ko-KR" altLang="en-US" sz="1000" b="1" dirty="0"/>
          </a:p>
        </p:txBody>
      </p:sp>
      <p:grpSp>
        <p:nvGrpSpPr>
          <p:cNvPr id="72" name="그룹 71"/>
          <p:cNvGrpSpPr/>
          <p:nvPr/>
        </p:nvGrpSpPr>
        <p:grpSpPr>
          <a:xfrm>
            <a:off x="740706" y="3575974"/>
            <a:ext cx="830478" cy="825561"/>
            <a:chOff x="4976168" y="4227592"/>
            <a:chExt cx="1862932" cy="1871585"/>
          </a:xfrm>
        </p:grpSpPr>
        <p:grpSp>
          <p:nvGrpSpPr>
            <p:cNvPr id="73" name="house"/>
            <p:cNvGrpSpPr/>
            <p:nvPr/>
          </p:nvGrpSpPr>
          <p:grpSpPr>
            <a:xfrm>
              <a:off x="4976168" y="4227592"/>
              <a:ext cx="1862932" cy="1871585"/>
              <a:chOff x="112713" y="4083051"/>
              <a:chExt cx="1366838" cy="1373187"/>
            </a:xfrm>
          </p:grpSpPr>
          <p:sp>
            <p:nvSpPr>
              <p:cNvPr id="80" name="house piece"/>
              <p:cNvSpPr>
                <a:spLocks noChangeArrowheads="1"/>
              </p:cNvSpPr>
              <p:nvPr/>
            </p:nvSpPr>
            <p:spPr bwMode="auto">
              <a:xfrm>
                <a:off x="1077913" y="4154488"/>
                <a:ext cx="173038" cy="420688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house piece"/>
              <p:cNvSpPr>
                <a:spLocks noChangeArrowheads="1"/>
              </p:cNvSpPr>
              <p:nvPr/>
            </p:nvSpPr>
            <p:spPr bwMode="auto">
              <a:xfrm>
                <a:off x="1052513" y="4154488"/>
                <a:ext cx="228600" cy="6032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house piece"/>
              <p:cNvSpPr>
                <a:spLocks/>
              </p:cNvSpPr>
              <p:nvPr/>
            </p:nvSpPr>
            <p:spPr bwMode="auto">
              <a:xfrm>
                <a:off x="244475" y="4187826"/>
                <a:ext cx="1104900" cy="1109663"/>
              </a:xfrm>
              <a:custGeom>
                <a:avLst/>
                <a:gdLst>
                  <a:gd name="T0" fmla="*/ 348 w 696"/>
                  <a:gd name="T1" fmla="*/ 0 h 699"/>
                  <a:gd name="T2" fmla="*/ 0 w 696"/>
                  <a:gd name="T3" fmla="*/ 334 h 699"/>
                  <a:gd name="T4" fmla="*/ 0 w 696"/>
                  <a:gd name="T5" fmla="*/ 699 h 699"/>
                  <a:gd name="T6" fmla="*/ 696 w 696"/>
                  <a:gd name="T7" fmla="*/ 699 h 699"/>
                  <a:gd name="T8" fmla="*/ 696 w 696"/>
                  <a:gd name="T9" fmla="*/ 334 h 699"/>
                  <a:gd name="T10" fmla="*/ 348 w 696"/>
                  <a:gd name="T11" fmla="*/ 0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6" h="699">
                    <a:moveTo>
                      <a:pt x="348" y="0"/>
                    </a:moveTo>
                    <a:lnTo>
                      <a:pt x="0" y="334"/>
                    </a:lnTo>
                    <a:lnTo>
                      <a:pt x="0" y="699"/>
                    </a:lnTo>
                    <a:lnTo>
                      <a:pt x="696" y="699"/>
                    </a:lnTo>
                    <a:lnTo>
                      <a:pt x="696" y="334"/>
                    </a:lnTo>
                    <a:lnTo>
                      <a:pt x="34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house piece"/>
              <p:cNvSpPr>
                <a:spLocks noChangeArrowheads="1"/>
              </p:cNvSpPr>
              <p:nvPr/>
            </p:nvSpPr>
            <p:spPr bwMode="auto">
              <a:xfrm>
                <a:off x="906463" y="4824413"/>
                <a:ext cx="250825" cy="33496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house piece"/>
              <p:cNvSpPr>
                <a:spLocks noEditPoints="1"/>
              </p:cNvSpPr>
              <p:nvPr/>
            </p:nvSpPr>
            <p:spPr bwMode="auto">
              <a:xfrm>
                <a:off x="893763" y="4816476"/>
                <a:ext cx="274638" cy="349250"/>
              </a:xfrm>
              <a:custGeom>
                <a:avLst/>
                <a:gdLst>
                  <a:gd name="T0" fmla="*/ 161 w 173"/>
                  <a:gd name="T1" fmla="*/ 9 h 220"/>
                  <a:gd name="T2" fmla="*/ 161 w 173"/>
                  <a:gd name="T3" fmla="*/ 208 h 220"/>
                  <a:gd name="T4" fmla="*/ 12 w 173"/>
                  <a:gd name="T5" fmla="*/ 208 h 220"/>
                  <a:gd name="T6" fmla="*/ 12 w 173"/>
                  <a:gd name="T7" fmla="*/ 9 h 220"/>
                  <a:gd name="T8" fmla="*/ 161 w 173"/>
                  <a:gd name="T9" fmla="*/ 9 h 220"/>
                  <a:gd name="T10" fmla="*/ 173 w 173"/>
                  <a:gd name="T11" fmla="*/ 0 h 220"/>
                  <a:gd name="T12" fmla="*/ 161 w 173"/>
                  <a:gd name="T13" fmla="*/ 0 h 220"/>
                  <a:gd name="T14" fmla="*/ 12 w 173"/>
                  <a:gd name="T15" fmla="*/ 0 h 220"/>
                  <a:gd name="T16" fmla="*/ 0 w 173"/>
                  <a:gd name="T17" fmla="*/ 0 h 220"/>
                  <a:gd name="T18" fmla="*/ 0 w 173"/>
                  <a:gd name="T19" fmla="*/ 9 h 220"/>
                  <a:gd name="T20" fmla="*/ 0 w 173"/>
                  <a:gd name="T21" fmla="*/ 208 h 220"/>
                  <a:gd name="T22" fmla="*/ 0 w 173"/>
                  <a:gd name="T23" fmla="*/ 220 h 220"/>
                  <a:gd name="T24" fmla="*/ 12 w 173"/>
                  <a:gd name="T25" fmla="*/ 220 h 220"/>
                  <a:gd name="T26" fmla="*/ 161 w 173"/>
                  <a:gd name="T27" fmla="*/ 220 h 220"/>
                  <a:gd name="T28" fmla="*/ 173 w 173"/>
                  <a:gd name="T29" fmla="*/ 220 h 220"/>
                  <a:gd name="T30" fmla="*/ 173 w 173"/>
                  <a:gd name="T31" fmla="*/ 208 h 220"/>
                  <a:gd name="T32" fmla="*/ 173 w 173"/>
                  <a:gd name="T33" fmla="*/ 9 h 220"/>
                  <a:gd name="T34" fmla="*/ 173 w 173"/>
                  <a:gd name="T35" fmla="*/ 0 h 220"/>
                  <a:gd name="T36" fmla="*/ 173 w 173"/>
                  <a:gd name="T3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3" h="220">
                    <a:moveTo>
                      <a:pt x="161" y="9"/>
                    </a:moveTo>
                    <a:lnTo>
                      <a:pt x="161" y="208"/>
                    </a:lnTo>
                    <a:lnTo>
                      <a:pt x="12" y="208"/>
                    </a:lnTo>
                    <a:lnTo>
                      <a:pt x="12" y="9"/>
                    </a:lnTo>
                    <a:lnTo>
                      <a:pt x="161" y="9"/>
                    </a:lnTo>
                    <a:close/>
                    <a:moveTo>
                      <a:pt x="173" y="0"/>
                    </a:moveTo>
                    <a:lnTo>
                      <a:pt x="161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208"/>
                    </a:lnTo>
                    <a:lnTo>
                      <a:pt x="0" y="220"/>
                    </a:lnTo>
                    <a:lnTo>
                      <a:pt x="12" y="220"/>
                    </a:lnTo>
                    <a:lnTo>
                      <a:pt x="161" y="220"/>
                    </a:lnTo>
                    <a:lnTo>
                      <a:pt x="173" y="220"/>
                    </a:lnTo>
                    <a:lnTo>
                      <a:pt x="173" y="208"/>
                    </a:lnTo>
                    <a:lnTo>
                      <a:pt x="173" y="9"/>
                    </a:lnTo>
                    <a:lnTo>
                      <a:pt x="173" y="0"/>
                    </a:lnTo>
                    <a:lnTo>
                      <a:pt x="173" y="0"/>
                    </a:ln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house piece"/>
              <p:cNvSpPr>
                <a:spLocks noEditPoints="1"/>
              </p:cNvSpPr>
              <p:nvPr/>
            </p:nvSpPr>
            <p:spPr bwMode="auto">
              <a:xfrm>
                <a:off x="893763" y="4816476"/>
                <a:ext cx="274638" cy="349250"/>
              </a:xfrm>
              <a:custGeom>
                <a:avLst/>
                <a:gdLst>
                  <a:gd name="T0" fmla="*/ 161 w 173"/>
                  <a:gd name="T1" fmla="*/ 9 h 220"/>
                  <a:gd name="T2" fmla="*/ 161 w 173"/>
                  <a:gd name="T3" fmla="*/ 208 h 220"/>
                  <a:gd name="T4" fmla="*/ 12 w 173"/>
                  <a:gd name="T5" fmla="*/ 208 h 220"/>
                  <a:gd name="T6" fmla="*/ 12 w 173"/>
                  <a:gd name="T7" fmla="*/ 9 h 220"/>
                  <a:gd name="T8" fmla="*/ 161 w 173"/>
                  <a:gd name="T9" fmla="*/ 9 h 220"/>
                  <a:gd name="T10" fmla="*/ 173 w 173"/>
                  <a:gd name="T11" fmla="*/ 0 h 220"/>
                  <a:gd name="T12" fmla="*/ 161 w 173"/>
                  <a:gd name="T13" fmla="*/ 0 h 220"/>
                  <a:gd name="T14" fmla="*/ 12 w 173"/>
                  <a:gd name="T15" fmla="*/ 0 h 220"/>
                  <a:gd name="T16" fmla="*/ 0 w 173"/>
                  <a:gd name="T17" fmla="*/ 0 h 220"/>
                  <a:gd name="T18" fmla="*/ 0 w 173"/>
                  <a:gd name="T19" fmla="*/ 9 h 220"/>
                  <a:gd name="T20" fmla="*/ 0 w 173"/>
                  <a:gd name="T21" fmla="*/ 208 h 220"/>
                  <a:gd name="T22" fmla="*/ 0 w 173"/>
                  <a:gd name="T23" fmla="*/ 220 h 220"/>
                  <a:gd name="T24" fmla="*/ 12 w 173"/>
                  <a:gd name="T25" fmla="*/ 220 h 220"/>
                  <a:gd name="T26" fmla="*/ 161 w 173"/>
                  <a:gd name="T27" fmla="*/ 220 h 220"/>
                  <a:gd name="T28" fmla="*/ 173 w 173"/>
                  <a:gd name="T29" fmla="*/ 220 h 220"/>
                  <a:gd name="T30" fmla="*/ 173 w 173"/>
                  <a:gd name="T31" fmla="*/ 208 h 220"/>
                  <a:gd name="T32" fmla="*/ 173 w 173"/>
                  <a:gd name="T33" fmla="*/ 9 h 220"/>
                  <a:gd name="T34" fmla="*/ 173 w 173"/>
                  <a:gd name="T35" fmla="*/ 0 h 220"/>
                  <a:gd name="T36" fmla="*/ 173 w 173"/>
                  <a:gd name="T3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3" h="220">
                    <a:moveTo>
                      <a:pt x="161" y="9"/>
                    </a:moveTo>
                    <a:lnTo>
                      <a:pt x="161" y="208"/>
                    </a:lnTo>
                    <a:lnTo>
                      <a:pt x="12" y="208"/>
                    </a:lnTo>
                    <a:lnTo>
                      <a:pt x="12" y="9"/>
                    </a:lnTo>
                    <a:lnTo>
                      <a:pt x="161" y="9"/>
                    </a:lnTo>
                    <a:moveTo>
                      <a:pt x="173" y="0"/>
                    </a:moveTo>
                    <a:lnTo>
                      <a:pt x="161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208"/>
                    </a:lnTo>
                    <a:lnTo>
                      <a:pt x="0" y="220"/>
                    </a:lnTo>
                    <a:lnTo>
                      <a:pt x="12" y="220"/>
                    </a:lnTo>
                    <a:lnTo>
                      <a:pt x="161" y="220"/>
                    </a:lnTo>
                    <a:lnTo>
                      <a:pt x="173" y="220"/>
                    </a:lnTo>
                    <a:lnTo>
                      <a:pt x="173" y="208"/>
                    </a:lnTo>
                    <a:lnTo>
                      <a:pt x="173" y="9"/>
                    </a:lnTo>
                    <a:lnTo>
                      <a:pt x="173" y="0"/>
                    </a:lnTo>
                    <a:lnTo>
                      <a:pt x="17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house piece"/>
              <p:cNvSpPr>
                <a:spLocks noChangeArrowheads="1"/>
              </p:cNvSpPr>
              <p:nvPr/>
            </p:nvSpPr>
            <p:spPr bwMode="auto">
              <a:xfrm>
                <a:off x="395288" y="4824413"/>
                <a:ext cx="333375" cy="492125"/>
              </a:xfrm>
              <a:prstGeom prst="rect">
                <a:avLst/>
              </a:prstGeom>
              <a:solidFill>
                <a:srgbClr val="00AE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house piece"/>
              <p:cNvSpPr>
                <a:spLocks noEditPoints="1"/>
              </p:cNvSpPr>
              <p:nvPr/>
            </p:nvSpPr>
            <p:spPr bwMode="auto">
              <a:xfrm>
                <a:off x="387350" y="4816476"/>
                <a:ext cx="349250" cy="508000"/>
              </a:xfrm>
              <a:custGeom>
                <a:avLst/>
                <a:gdLst>
                  <a:gd name="T0" fmla="*/ 211 w 220"/>
                  <a:gd name="T1" fmla="*/ 9 h 320"/>
                  <a:gd name="T2" fmla="*/ 211 w 220"/>
                  <a:gd name="T3" fmla="*/ 308 h 320"/>
                  <a:gd name="T4" fmla="*/ 12 w 220"/>
                  <a:gd name="T5" fmla="*/ 308 h 320"/>
                  <a:gd name="T6" fmla="*/ 12 w 220"/>
                  <a:gd name="T7" fmla="*/ 9 h 320"/>
                  <a:gd name="T8" fmla="*/ 211 w 220"/>
                  <a:gd name="T9" fmla="*/ 9 h 320"/>
                  <a:gd name="T10" fmla="*/ 220 w 220"/>
                  <a:gd name="T11" fmla="*/ 0 h 320"/>
                  <a:gd name="T12" fmla="*/ 211 w 220"/>
                  <a:gd name="T13" fmla="*/ 0 h 320"/>
                  <a:gd name="T14" fmla="*/ 12 w 220"/>
                  <a:gd name="T15" fmla="*/ 0 h 320"/>
                  <a:gd name="T16" fmla="*/ 0 w 220"/>
                  <a:gd name="T17" fmla="*/ 0 h 320"/>
                  <a:gd name="T18" fmla="*/ 0 w 220"/>
                  <a:gd name="T19" fmla="*/ 9 h 320"/>
                  <a:gd name="T20" fmla="*/ 0 w 220"/>
                  <a:gd name="T21" fmla="*/ 308 h 320"/>
                  <a:gd name="T22" fmla="*/ 0 w 220"/>
                  <a:gd name="T23" fmla="*/ 320 h 320"/>
                  <a:gd name="T24" fmla="*/ 12 w 220"/>
                  <a:gd name="T25" fmla="*/ 320 h 320"/>
                  <a:gd name="T26" fmla="*/ 211 w 220"/>
                  <a:gd name="T27" fmla="*/ 320 h 320"/>
                  <a:gd name="T28" fmla="*/ 220 w 220"/>
                  <a:gd name="T29" fmla="*/ 320 h 320"/>
                  <a:gd name="T30" fmla="*/ 220 w 220"/>
                  <a:gd name="T31" fmla="*/ 308 h 320"/>
                  <a:gd name="T32" fmla="*/ 220 w 220"/>
                  <a:gd name="T33" fmla="*/ 9 h 320"/>
                  <a:gd name="T34" fmla="*/ 220 w 220"/>
                  <a:gd name="T35" fmla="*/ 0 h 320"/>
                  <a:gd name="T36" fmla="*/ 220 w 220"/>
                  <a:gd name="T37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0" h="320">
                    <a:moveTo>
                      <a:pt x="211" y="9"/>
                    </a:moveTo>
                    <a:lnTo>
                      <a:pt x="211" y="308"/>
                    </a:lnTo>
                    <a:lnTo>
                      <a:pt x="12" y="308"/>
                    </a:lnTo>
                    <a:lnTo>
                      <a:pt x="12" y="9"/>
                    </a:lnTo>
                    <a:lnTo>
                      <a:pt x="211" y="9"/>
                    </a:lnTo>
                    <a:close/>
                    <a:moveTo>
                      <a:pt x="220" y="0"/>
                    </a:moveTo>
                    <a:lnTo>
                      <a:pt x="211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308"/>
                    </a:lnTo>
                    <a:lnTo>
                      <a:pt x="0" y="320"/>
                    </a:lnTo>
                    <a:lnTo>
                      <a:pt x="12" y="320"/>
                    </a:lnTo>
                    <a:lnTo>
                      <a:pt x="211" y="320"/>
                    </a:lnTo>
                    <a:lnTo>
                      <a:pt x="220" y="320"/>
                    </a:lnTo>
                    <a:lnTo>
                      <a:pt x="220" y="308"/>
                    </a:lnTo>
                    <a:lnTo>
                      <a:pt x="220" y="9"/>
                    </a:lnTo>
                    <a:lnTo>
                      <a:pt x="220" y="0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house piece"/>
              <p:cNvSpPr>
                <a:spLocks noEditPoints="1"/>
              </p:cNvSpPr>
              <p:nvPr/>
            </p:nvSpPr>
            <p:spPr bwMode="auto">
              <a:xfrm>
                <a:off x="387350" y="4816476"/>
                <a:ext cx="349250" cy="508000"/>
              </a:xfrm>
              <a:custGeom>
                <a:avLst/>
                <a:gdLst>
                  <a:gd name="T0" fmla="*/ 211 w 220"/>
                  <a:gd name="T1" fmla="*/ 9 h 320"/>
                  <a:gd name="T2" fmla="*/ 211 w 220"/>
                  <a:gd name="T3" fmla="*/ 308 h 320"/>
                  <a:gd name="T4" fmla="*/ 12 w 220"/>
                  <a:gd name="T5" fmla="*/ 308 h 320"/>
                  <a:gd name="T6" fmla="*/ 12 w 220"/>
                  <a:gd name="T7" fmla="*/ 9 h 320"/>
                  <a:gd name="T8" fmla="*/ 211 w 220"/>
                  <a:gd name="T9" fmla="*/ 9 h 320"/>
                  <a:gd name="T10" fmla="*/ 220 w 220"/>
                  <a:gd name="T11" fmla="*/ 0 h 320"/>
                  <a:gd name="T12" fmla="*/ 211 w 220"/>
                  <a:gd name="T13" fmla="*/ 0 h 320"/>
                  <a:gd name="T14" fmla="*/ 12 w 220"/>
                  <a:gd name="T15" fmla="*/ 0 h 320"/>
                  <a:gd name="T16" fmla="*/ 0 w 220"/>
                  <a:gd name="T17" fmla="*/ 0 h 320"/>
                  <a:gd name="T18" fmla="*/ 0 w 220"/>
                  <a:gd name="T19" fmla="*/ 9 h 320"/>
                  <a:gd name="T20" fmla="*/ 0 w 220"/>
                  <a:gd name="T21" fmla="*/ 308 h 320"/>
                  <a:gd name="T22" fmla="*/ 0 w 220"/>
                  <a:gd name="T23" fmla="*/ 320 h 320"/>
                  <a:gd name="T24" fmla="*/ 12 w 220"/>
                  <a:gd name="T25" fmla="*/ 320 h 320"/>
                  <a:gd name="T26" fmla="*/ 211 w 220"/>
                  <a:gd name="T27" fmla="*/ 320 h 320"/>
                  <a:gd name="T28" fmla="*/ 220 w 220"/>
                  <a:gd name="T29" fmla="*/ 320 h 320"/>
                  <a:gd name="T30" fmla="*/ 220 w 220"/>
                  <a:gd name="T31" fmla="*/ 308 h 320"/>
                  <a:gd name="T32" fmla="*/ 220 w 220"/>
                  <a:gd name="T33" fmla="*/ 9 h 320"/>
                  <a:gd name="T34" fmla="*/ 220 w 220"/>
                  <a:gd name="T35" fmla="*/ 0 h 320"/>
                  <a:gd name="T36" fmla="*/ 220 w 220"/>
                  <a:gd name="T37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0" h="320">
                    <a:moveTo>
                      <a:pt x="211" y="9"/>
                    </a:moveTo>
                    <a:lnTo>
                      <a:pt x="211" y="308"/>
                    </a:lnTo>
                    <a:lnTo>
                      <a:pt x="12" y="308"/>
                    </a:lnTo>
                    <a:lnTo>
                      <a:pt x="12" y="9"/>
                    </a:lnTo>
                    <a:lnTo>
                      <a:pt x="211" y="9"/>
                    </a:lnTo>
                    <a:moveTo>
                      <a:pt x="220" y="0"/>
                    </a:moveTo>
                    <a:lnTo>
                      <a:pt x="211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308"/>
                    </a:lnTo>
                    <a:lnTo>
                      <a:pt x="0" y="320"/>
                    </a:lnTo>
                    <a:lnTo>
                      <a:pt x="12" y="320"/>
                    </a:lnTo>
                    <a:lnTo>
                      <a:pt x="211" y="320"/>
                    </a:lnTo>
                    <a:lnTo>
                      <a:pt x="220" y="320"/>
                    </a:lnTo>
                    <a:lnTo>
                      <a:pt x="220" y="308"/>
                    </a:lnTo>
                    <a:lnTo>
                      <a:pt x="220" y="9"/>
                    </a:lnTo>
                    <a:lnTo>
                      <a:pt x="220" y="0"/>
                    </a:lnTo>
                    <a:lnTo>
                      <a:pt x="2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house piece"/>
              <p:cNvSpPr>
                <a:spLocks noChangeArrowheads="1"/>
              </p:cNvSpPr>
              <p:nvPr/>
            </p:nvSpPr>
            <p:spPr bwMode="auto">
              <a:xfrm>
                <a:off x="406400" y="4835526"/>
                <a:ext cx="311150" cy="4699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house piece"/>
              <p:cNvSpPr>
                <a:spLocks noEditPoints="1"/>
              </p:cNvSpPr>
              <p:nvPr/>
            </p:nvSpPr>
            <p:spPr bwMode="auto">
              <a:xfrm>
                <a:off x="406400" y="4830763"/>
                <a:ext cx="315913" cy="474663"/>
              </a:xfrm>
              <a:custGeom>
                <a:avLst/>
                <a:gdLst>
                  <a:gd name="T0" fmla="*/ 194 w 199"/>
                  <a:gd name="T1" fmla="*/ 5 h 299"/>
                  <a:gd name="T2" fmla="*/ 194 w 199"/>
                  <a:gd name="T3" fmla="*/ 297 h 299"/>
                  <a:gd name="T4" fmla="*/ 2 w 199"/>
                  <a:gd name="T5" fmla="*/ 297 h 299"/>
                  <a:gd name="T6" fmla="*/ 2 w 199"/>
                  <a:gd name="T7" fmla="*/ 5 h 299"/>
                  <a:gd name="T8" fmla="*/ 194 w 199"/>
                  <a:gd name="T9" fmla="*/ 5 h 299"/>
                  <a:gd name="T10" fmla="*/ 199 w 199"/>
                  <a:gd name="T11" fmla="*/ 0 h 299"/>
                  <a:gd name="T12" fmla="*/ 0 w 199"/>
                  <a:gd name="T13" fmla="*/ 0 h 299"/>
                  <a:gd name="T14" fmla="*/ 0 w 199"/>
                  <a:gd name="T15" fmla="*/ 299 h 299"/>
                  <a:gd name="T16" fmla="*/ 199 w 199"/>
                  <a:gd name="T17" fmla="*/ 299 h 299"/>
                  <a:gd name="T18" fmla="*/ 199 w 199"/>
                  <a:gd name="T19" fmla="*/ 0 h 299"/>
                  <a:gd name="T20" fmla="*/ 199 w 199"/>
                  <a:gd name="T21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9" h="299">
                    <a:moveTo>
                      <a:pt x="194" y="5"/>
                    </a:moveTo>
                    <a:lnTo>
                      <a:pt x="194" y="297"/>
                    </a:lnTo>
                    <a:lnTo>
                      <a:pt x="2" y="297"/>
                    </a:lnTo>
                    <a:lnTo>
                      <a:pt x="2" y="5"/>
                    </a:lnTo>
                    <a:lnTo>
                      <a:pt x="194" y="5"/>
                    </a:lnTo>
                    <a:close/>
                    <a:moveTo>
                      <a:pt x="199" y="0"/>
                    </a:moveTo>
                    <a:lnTo>
                      <a:pt x="0" y="0"/>
                    </a:lnTo>
                    <a:lnTo>
                      <a:pt x="0" y="299"/>
                    </a:lnTo>
                    <a:lnTo>
                      <a:pt x="199" y="299"/>
                    </a:lnTo>
                    <a:lnTo>
                      <a:pt x="199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house piece"/>
              <p:cNvSpPr>
                <a:spLocks noEditPoints="1"/>
              </p:cNvSpPr>
              <p:nvPr/>
            </p:nvSpPr>
            <p:spPr bwMode="auto">
              <a:xfrm>
                <a:off x="406400" y="4830763"/>
                <a:ext cx="315913" cy="474663"/>
              </a:xfrm>
              <a:custGeom>
                <a:avLst/>
                <a:gdLst>
                  <a:gd name="T0" fmla="*/ 194 w 199"/>
                  <a:gd name="T1" fmla="*/ 5 h 299"/>
                  <a:gd name="T2" fmla="*/ 194 w 199"/>
                  <a:gd name="T3" fmla="*/ 297 h 299"/>
                  <a:gd name="T4" fmla="*/ 2 w 199"/>
                  <a:gd name="T5" fmla="*/ 297 h 299"/>
                  <a:gd name="T6" fmla="*/ 2 w 199"/>
                  <a:gd name="T7" fmla="*/ 5 h 299"/>
                  <a:gd name="T8" fmla="*/ 194 w 199"/>
                  <a:gd name="T9" fmla="*/ 5 h 299"/>
                  <a:gd name="T10" fmla="*/ 199 w 199"/>
                  <a:gd name="T11" fmla="*/ 0 h 299"/>
                  <a:gd name="T12" fmla="*/ 0 w 199"/>
                  <a:gd name="T13" fmla="*/ 0 h 299"/>
                  <a:gd name="T14" fmla="*/ 0 w 199"/>
                  <a:gd name="T15" fmla="*/ 299 h 299"/>
                  <a:gd name="T16" fmla="*/ 199 w 199"/>
                  <a:gd name="T17" fmla="*/ 299 h 299"/>
                  <a:gd name="T18" fmla="*/ 199 w 199"/>
                  <a:gd name="T19" fmla="*/ 0 h 299"/>
                  <a:gd name="T20" fmla="*/ 199 w 199"/>
                  <a:gd name="T21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9" h="299">
                    <a:moveTo>
                      <a:pt x="194" y="5"/>
                    </a:moveTo>
                    <a:lnTo>
                      <a:pt x="194" y="297"/>
                    </a:lnTo>
                    <a:lnTo>
                      <a:pt x="2" y="297"/>
                    </a:lnTo>
                    <a:lnTo>
                      <a:pt x="2" y="5"/>
                    </a:lnTo>
                    <a:lnTo>
                      <a:pt x="194" y="5"/>
                    </a:lnTo>
                    <a:moveTo>
                      <a:pt x="199" y="0"/>
                    </a:moveTo>
                    <a:lnTo>
                      <a:pt x="0" y="0"/>
                    </a:lnTo>
                    <a:lnTo>
                      <a:pt x="0" y="299"/>
                    </a:lnTo>
                    <a:lnTo>
                      <a:pt x="199" y="299"/>
                    </a:lnTo>
                    <a:lnTo>
                      <a:pt x="199" y="0"/>
                    </a:lnTo>
                    <a:lnTo>
                      <a:pt x="1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house piece"/>
              <p:cNvSpPr>
                <a:spLocks noChangeArrowheads="1"/>
              </p:cNvSpPr>
              <p:nvPr/>
            </p:nvSpPr>
            <p:spPr bwMode="auto">
              <a:xfrm>
                <a:off x="207963" y="5297488"/>
                <a:ext cx="1177925" cy="1587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house piece"/>
              <p:cNvSpPr>
                <a:spLocks noChangeArrowheads="1"/>
              </p:cNvSpPr>
              <p:nvPr/>
            </p:nvSpPr>
            <p:spPr bwMode="auto">
              <a:xfrm>
                <a:off x="406400" y="5297488"/>
                <a:ext cx="315913" cy="15875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house piece"/>
              <p:cNvSpPr>
                <a:spLocks noChangeArrowheads="1"/>
              </p:cNvSpPr>
              <p:nvPr/>
            </p:nvSpPr>
            <p:spPr bwMode="auto">
              <a:xfrm>
                <a:off x="406400" y="5376863"/>
                <a:ext cx="315913" cy="79375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house piece"/>
              <p:cNvSpPr>
                <a:spLocks noChangeArrowheads="1"/>
              </p:cNvSpPr>
              <p:nvPr/>
            </p:nvSpPr>
            <p:spPr bwMode="auto">
              <a:xfrm>
                <a:off x="1022350" y="4830763"/>
                <a:ext cx="19050" cy="315913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house piece"/>
              <p:cNvSpPr>
                <a:spLocks noChangeArrowheads="1"/>
              </p:cNvSpPr>
              <p:nvPr/>
            </p:nvSpPr>
            <p:spPr bwMode="auto">
              <a:xfrm>
                <a:off x="912813" y="4981576"/>
                <a:ext cx="236538" cy="1905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house piece"/>
              <p:cNvSpPr>
                <a:spLocks noChangeArrowheads="1"/>
              </p:cNvSpPr>
              <p:nvPr/>
            </p:nvSpPr>
            <p:spPr bwMode="auto">
              <a:xfrm>
                <a:off x="447675" y="4879976"/>
                <a:ext cx="93663" cy="15875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house piece"/>
              <p:cNvSpPr>
                <a:spLocks noChangeArrowheads="1"/>
              </p:cNvSpPr>
              <p:nvPr/>
            </p:nvSpPr>
            <p:spPr bwMode="auto">
              <a:xfrm>
                <a:off x="582613" y="4879976"/>
                <a:ext cx="93663" cy="15875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house piece"/>
              <p:cNvSpPr>
                <a:spLocks noChangeArrowheads="1"/>
              </p:cNvSpPr>
              <p:nvPr/>
            </p:nvSpPr>
            <p:spPr bwMode="auto">
              <a:xfrm>
                <a:off x="447675" y="5099051"/>
                <a:ext cx="93663" cy="15716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house piece"/>
              <p:cNvSpPr>
                <a:spLocks noChangeArrowheads="1"/>
              </p:cNvSpPr>
              <p:nvPr/>
            </p:nvSpPr>
            <p:spPr bwMode="auto">
              <a:xfrm>
                <a:off x="582613" y="5099051"/>
                <a:ext cx="93663" cy="15716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house piece"/>
              <p:cNvSpPr>
                <a:spLocks noChangeArrowheads="1"/>
              </p:cNvSpPr>
              <p:nvPr/>
            </p:nvSpPr>
            <p:spPr bwMode="auto">
              <a:xfrm>
                <a:off x="676275" y="5053013"/>
                <a:ext cx="30163" cy="349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house piece"/>
              <p:cNvSpPr>
                <a:spLocks/>
              </p:cNvSpPr>
              <p:nvPr/>
            </p:nvSpPr>
            <p:spPr bwMode="auto">
              <a:xfrm>
                <a:off x="155575" y="4121151"/>
                <a:ext cx="1282700" cy="673100"/>
              </a:xfrm>
              <a:custGeom>
                <a:avLst/>
                <a:gdLst>
                  <a:gd name="T0" fmla="*/ 778 w 808"/>
                  <a:gd name="T1" fmla="*/ 424 h 424"/>
                  <a:gd name="T2" fmla="*/ 404 w 808"/>
                  <a:gd name="T3" fmla="*/ 64 h 424"/>
                  <a:gd name="T4" fmla="*/ 30 w 808"/>
                  <a:gd name="T5" fmla="*/ 424 h 424"/>
                  <a:gd name="T6" fmla="*/ 0 w 808"/>
                  <a:gd name="T7" fmla="*/ 391 h 424"/>
                  <a:gd name="T8" fmla="*/ 404 w 808"/>
                  <a:gd name="T9" fmla="*/ 0 h 424"/>
                  <a:gd name="T10" fmla="*/ 808 w 808"/>
                  <a:gd name="T11" fmla="*/ 391 h 424"/>
                  <a:gd name="T12" fmla="*/ 778 w 808"/>
                  <a:gd name="T13" fmla="*/ 424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8" h="424">
                    <a:moveTo>
                      <a:pt x="778" y="424"/>
                    </a:moveTo>
                    <a:lnTo>
                      <a:pt x="404" y="64"/>
                    </a:lnTo>
                    <a:lnTo>
                      <a:pt x="30" y="424"/>
                    </a:lnTo>
                    <a:lnTo>
                      <a:pt x="0" y="391"/>
                    </a:lnTo>
                    <a:lnTo>
                      <a:pt x="404" y="0"/>
                    </a:lnTo>
                    <a:lnTo>
                      <a:pt x="808" y="391"/>
                    </a:lnTo>
                    <a:lnTo>
                      <a:pt x="778" y="42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house piece"/>
              <p:cNvSpPr>
                <a:spLocks/>
              </p:cNvSpPr>
              <p:nvPr/>
            </p:nvSpPr>
            <p:spPr bwMode="auto">
              <a:xfrm>
                <a:off x="112713" y="4083051"/>
                <a:ext cx="1366838" cy="681038"/>
              </a:xfrm>
              <a:custGeom>
                <a:avLst/>
                <a:gdLst>
                  <a:gd name="T0" fmla="*/ 850 w 861"/>
                  <a:gd name="T1" fmla="*/ 429 h 429"/>
                  <a:gd name="T2" fmla="*/ 431 w 861"/>
                  <a:gd name="T3" fmla="*/ 26 h 429"/>
                  <a:gd name="T4" fmla="*/ 12 w 861"/>
                  <a:gd name="T5" fmla="*/ 429 h 429"/>
                  <a:gd name="T6" fmla="*/ 0 w 861"/>
                  <a:gd name="T7" fmla="*/ 415 h 429"/>
                  <a:gd name="T8" fmla="*/ 431 w 861"/>
                  <a:gd name="T9" fmla="*/ 0 h 429"/>
                  <a:gd name="T10" fmla="*/ 861 w 861"/>
                  <a:gd name="T11" fmla="*/ 415 h 429"/>
                  <a:gd name="T12" fmla="*/ 850 w 861"/>
                  <a:gd name="T13" fmla="*/ 429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1" h="429">
                    <a:moveTo>
                      <a:pt x="850" y="429"/>
                    </a:moveTo>
                    <a:lnTo>
                      <a:pt x="431" y="26"/>
                    </a:lnTo>
                    <a:lnTo>
                      <a:pt x="12" y="429"/>
                    </a:lnTo>
                    <a:lnTo>
                      <a:pt x="0" y="415"/>
                    </a:lnTo>
                    <a:lnTo>
                      <a:pt x="431" y="0"/>
                    </a:lnTo>
                    <a:lnTo>
                      <a:pt x="861" y="415"/>
                    </a:lnTo>
                    <a:lnTo>
                      <a:pt x="850" y="42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house piece"/>
              <p:cNvSpPr>
                <a:spLocks noChangeArrowheads="1"/>
              </p:cNvSpPr>
              <p:nvPr/>
            </p:nvSpPr>
            <p:spPr bwMode="auto">
              <a:xfrm>
                <a:off x="678656" y="4442619"/>
                <a:ext cx="241300" cy="241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house piece"/>
              <p:cNvSpPr>
                <a:spLocks noEditPoints="1"/>
              </p:cNvSpPr>
              <p:nvPr/>
            </p:nvSpPr>
            <p:spPr bwMode="auto">
              <a:xfrm>
                <a:off x="669925" y="4432301"/>
                <a:ext cx="254000" cy="255588"/>
              </a:xfrm>
              <a:custGeom>
                <a:avLst/>
                <a:gdLst>
                  <a:gd name="T0" fmla="*/ 34 w 68"/>
                  <a:gd name="T1" fmla="*/ 68 h 68"/>
                  <a:gd name="T2" fmla="*/ 0 w 68"/>
                  <a:gd name="T3" fmla="*/ 34 h 68"/>
                  <a:gd name="T4" fmla="*/ 34 w 68"/>
                  <a:gd name="T5" fmla="*/ 0 h 68"/>
                  <a:gd name="T6" fmla="*/ 68 w 68"/>
                  <a:gd name="T7" fmla="*/ 34 h 68"/>
                  <a:gd name="T8" fmla="*/ 34 w 68"/>
                  <a:gd name="T9" fmla="*/ 68 h 68"/>
                  <a:gd name="T10" fmla="*/ 34 w 68"/>
                  <a:gd name="T11" fmla="*/ 4 h 68"/>
                  <a:gd name="T12" fmla="*/ 4 w 68"/>
                  <a:gd name="T13" fmla="*/ 34 h 68"/>
                  <a:gd name="T14" fmla="*/ 34 w 68"/>
                  <a:gd name="T15" fmla="*/ 63 h 68"/>
                  <a:gd name="T16" fmla="*/ 63 w 68"/>
                  <a:gd name="T17" fmla="*/ 34 h 68"/>
                  <a:gd name="T18" fmla="*/ 34 w 68"/>
                  <a:gd name="T19" fmla="*/ 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68">
                    <a:moveTo>
                      <a:pt x="34" y="68"/>
                    </a:moveTo>
                    <a:cubicBezTo>
                      <a:pt x="15" y="68"/>
                      <a:pt x="0" y="53"/>
                      <a:pt x="0" y="34"/>
                    </a:cubicBezTo>
                    <a:cubicBezTo>
                      <a:pt x="0" y="15"/>
                      <a:pt x="15" y="0"/>
                      <a:pt x="34" y="0"/>
                    </a:cubicBezTo>
                    <a:cubicBezTo>
                      <a:pt x="53" y="0"/>
                      <a:pt x="68" y="15"/>
                      <a:pt x="68" y="34"/>
                    </a:cubicBezTo>
                    <a:cubicBezTo>
                      <a:pt x="68" y="53"/>
                      <a:pt x="53" y="68"/>
                      <a:pt x="34" y="68"/>
                    </a:cubicBezTo>
                    <a:close/>
                    <a:moveTo>
                      <a:pt x="34" y="4"/>
                    </a:moveTo>
                    <a:cubicBezTo>
                      <a:pt x="18" y="4"/>
                      <a:pt x="4" y="18"/>
                      <a:pt x="4" y="34"/>
                    </a:cubicBezTo>
                    <a:cubicBezTo>
                      <a:pt x="4" y="50"/>
                      <a:pt x="18" y="63"/>
                      <a:pt x="34" y="63"/>
                    </a:cubicBezTo>
                    <a:cubicBezTo>
                      <a:pt x="50" y="63"/>
                      <a:pt x="63" y="50"/>
                      <a:pt x="63" y="34"/>
                    </a:cubicBezTo>
                    <a:cubicBezTo>
                      <a:pt x="63" y="18"/>
                      <a:pt x="50" y="4"/>
                      <a:pt x="34" y="4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house piece"/>
              <p:cNvSpPr>
                <a:spLocks/>
              </p:cNvSpPr>
              <p:nvPr/>
            </p:nvSpPr>
            <p:spPr bwMode="auto">
              <a:xfrm>
                <a:off x="728663" y="4511676"/>
                <a:ext cx="134938" cy="7938"/>
              </a:xfrm>
              <a:custGeom>
                <a:avLst/>
                <a:gdLst>
                  <a:gd name="T0" fmla="*/ 35 w 36"/>
                  <a:gd name="T1" fmla="*/ 2 h 2"/>
                  <a:gd name="T2" fmla="*/ 1 w 36"/>
                  <a:gd name="T3" fmla="*/ 2 h 2"/>
                  <a:gd name="T4" fmla="*/ 0 w 36"/>
                  <a:gd name="T5" fmla="*/ 1 h 2"/>
                  <a:gd name="T6" fmla="*/ 1 w 36"/>
                  <a:gd name="T7" fmla="*/ 0 h 2"/>
                  <a:gd name="T8" fmla="*/ 35 w 36"/>
                  <a:gd name="T9" fmla="*/ 0 h 2"/>
                  <a:gd name="T10" fmla="*/ 36 w 36"/>
                  <a:gd name="T11" fmla="*/ 1 h 2"/>
                  <a:gd name="T12" fmla="*/ 35 w 3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">
                    <a:moveTo>
                      <a:pt x="35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6" y="1"/>
                      <a:pt x="36" y="1"/>
                    </a:cubicBezTo>
                    <a:cubicBezTo>
                      <a:pt x="36" y="2"/>
                      <a:pt x="35" y="2"/>
                      <a:pt x="35" y="2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house piece"/>
              <p:cNvSpPr>
                <a:spLocks/>
              </p:cNvSpPr>
              <p:nvPr/>
            </p:nvSpPr>
            <p:spPr bwMode="auto">
              <a:xfrm>
                <a:off x="758825" y="4481513"/>
                <a:ext cx="71438" cy="11113"/>
              </a:xfrm>
              <a:custGeom>
                <a:avLst/>
                <a:gdLst>
                  <a:gd name="T0" fmla="*/ 18 w 19"/>
                  <a:gd name="T1" fmla="*/ 3 h 3"/>
                  <a:gd name="T2" fmla="*/ 1 w 19"/>
                  <a:gd name="T3" fmla="*/ 3 h 3"/>
                  <a:gd name="T4" fmla="*/ 0 w 19"/>
                  <a:gd name="T5" fmla="*/ 2 h 3"/>
                  <a:gd name="T6" fmla="*/ 1 w 19"/>
                  <a:gd name="T7" fmla="*/ 0 h 3"/>
                  <a:gd name="T8" fmla="*/ 18 w 19"/>
                  <a:gd name="T9" fmla="*/ 0 h 3"/>
                  <a:gd name="T10" fmla="*/ 19 w 19"/>
                  <a:gd name="T11" fmla="*/ 2 h 3"/>
                  <a:gd name="T12" fmla="*/ 18 w 19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3">
                    <a:moveTo>
                      <a:pt x="18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19" y="1"/>
                      <a:pt x="19" y="2"/>
                    </a:cubicBezTo>
                    <a:cubicBezTo>
                      <a:pt x="19" y="2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house piece"/>
              <p:cNvSpPr>
                <a:spLocks/>
              </p:cNvSpPr>
              <p:nvPr/>
            </p:nvSpPr>
            <p:spPr bwMode="auto">
              <a:xfrm>
                <a:off x="714375" y="4541838"/>
                <a:ext cx="165100" cy="7938"/>
              </a:xfrm>
              <a:custGeom>
                <a:avLst/>
                <a:gdLst>
                  <a:gd name="T0" fmla="*/ 43 w 44"/>
                  <a:gd name="T1" fmla="*/ 2 h 2"/>
                  <a:gd name="T2" fmla="*/ 1 w 44"/>
                  <a:gd name="T3" fmla="*/ 2 h 2"/>
                  <a:gd name="T4" fmla="*/ 0 w 44"/>
                  <a:gd name="T5" fmla="*/ 1 h 2"/>
                  <a:gd name="T6" fmla="*/ 1 w 44"/>
                  <a:gd name="T7" fmla="*/ 0 h 2"/>
                  <a:gd name="T8" fmla="*/ 43 w 44"/>
                  <a:gd name="T9" fmla="*/ 0 h 2"/>
                  <a:gd name="T10" fmla="*/ 44 w 44"/>
                  <a:gd name="T11" fmla="*/ 1 h 2"/>
                  <a:gd name="T12" fmla="*/ 43 w 4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2">
                    <a:moveTo>
                      <a:pt x="43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4" y="0"/>
                      <a:pt x="44" y="1"/>
                    </a:cubicBezTo>
                    <a:cubicBezTo>
                      <a:pt x="44" y="2"/>
                      <a:pt x="43" y="2"/>
                      <a:pt x="43" y="2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house piece"/>
              <p:cNvSpPr>
                <a:spLocks/>
              </p:cNvSpPr>
              <p:nvPr/>
            </p:nvSpPr>
            <p:spPr bwMode="auto">
              <a:xfrm>
                <a:off x="714375" y="4572001"/>
                <a:ext cx="165100" cy="7938"/>
              </a:xfrm>
              <a:custGeom>
                <a:avLst/>
                <a:gdLst>
                  <a:gd name="T0" fmla="*/ 43 w 44"/>
                  <a:gd name="T1" fmla="*/ 2 h 2"/>
                  <a:gd name="T2" fmla="*/ 1 w 44"/>
                  <a:gd name="T3" fmla="*/ 2 h 2"/>
                  <a:gd name="T4" fmla="*/ 0 w 44"/>
                  <a:gd name="T5" fmla="*/ 1 h 2"/>
                  <a:gd name="T6" fmla="*/ 1 w 44"/>
                  <a:gd name="T7" fmla="*/ 0 h 2"/>
                  <a:gd name="T8" fmla="*/ 43 w 44"/>
                  <a:gd name="T9" fmla="*/ 0 h 2"/>
                  <a:gd name="T10" fmla="*/ 44 w 44"/>
                  <a:gd name="T11" fmla="*/ 1 h 2"/>
                  <a:gd name="T12" fmla="*/ 43 w 4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2">
                    <a:moveTo>
                      <a:pt x="43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4" y="0"/>
                      <a:pt x="44" y="1"/>
                    </a:cubicBezTo>
                    <a:cubicBezTo>
                      <a:pt x="44" y="1"/>
                      <a:pt x="43" y="2"/>
                      <a:pt x="43" y="2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house piece"/>
              <p:cNvSpPr>
                <a:spLocks/>
              </p:cNvSpPr>
              <p:nvPr/>
            </p:nvSpPr>
            <p:spPr bwMode="auto">
              <a:xfrm>
                <a:off x="728663" y="4598988"/>
                <a:ext cx="134938" cy="11113"/>
              </a:xfrm>
              <a:custGeom>
                <a:avLst/>
                <a:gdLst>
                  <a:gd name="T0" fmla="*/ 35 w 36"/>
                  <a:gd name="T1" fmla="*/ 3 h 3"/>
                  <a:gd name="T2" fmla="*/ 1 w 36"/>
                  <a:gd name="T3" fmla="*/ 3 h 3"/>
                  <a:gd name="T4" fmla="*/ 0 w 36"/>
                  <a:gd name="T5" fmla="*/ 1 h 3"/>
                  <a:gd name="T6" fmla="*/ 1 w 36"/>
                  <a:gd name="T7" fmla="*/ 0 h 3"/>
                  <a:gd name="T8" fmla="*/ 35 w 36"/>
                  <a:gd name="T9" fmla="*/ 0 h 3"/>
                  <a:gd name="T10" fmla="*/ 36 w 36"/>
                  <a:gd name="T11" fmla="*/ 1 h 3"/>
                  <a:gd name="T12" fmla="*/ 35 w 36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">
                    <a:moveTo>
                      <a:pt x="35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6" y="1"/>
                      <a:pt x="36" y="1"/>
                    </a:cubicBezTo>
                    <a:cubicBezTo>
                      <a:pt x="36" y="2"/>
                      <a:pt x="35" y="3"/>
                      <a:pt x="35" y="3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house piece"/>
              <p:cNvSpPr>
                <a:spLocks/>
              </p:cNvSpPr>
              <p:nvPr/>
            </p:nvSpPr>
            <p:spPr bwMode="auto">
              <a:xfrm>
                <a:off x="758825" y="4629151"/>
                <a:ext cx="71438" cy="6350"/>
              </a:xfrm>
              <a:custGeom>
                <a:avLst/>
                <a:gdLst>
                  <a:gd name="T0" fmla="*/ 18 w 19"/>
                  <a:gd name="T1" fmla="*/ 2 h 2"/>
                  <a:gd name="T2" fmla="*/ 1 w 19"/>
                  <a:gd name="T3" fmla="*/ 2 h 2"/>
                  <a:gd name="T4" fmla="*/ 0 w 19"/>
                  <a:gd name="T5" fmla="*/ 1 h 2"/>
                  <a:gd name="T6" fmla="*/ 1 w 19"/>
                  <a:gd name="T7" fmla="*/ 0 h 2"/>
                  <a:gd name="T8" fmla="*/ 18 w 19"/>
                  <a:gd name="T9" fmla="*/ 0 h 2"/>
                  <a:gd name="T10" fmla="*/ 19 w 19"/>
                  <a:gd name="T11" fmla="*/ 1 h 2"/>
                  <a:gd name="T12" fmla="*/ 18 w 1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2">
                    <a:moveTo>
                      <a:pt x="1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19" y="0"/>
                      <a:pt x="19" y="1"/>
                    </a:cubicBezTo>
                    <a:cubicBezTo>
                      <a:pt x="19" y="2"/>
                      <a:pt x="19" y="2"/>
                      <a:pt x="18" y="2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4" name="package"/>
            <p:cNvGrpSpPr/>
            <p:nvPr/>
          </p:nvGrpSpPr>
          <p:grpSpPr>
            <a:xfrm>
              <a:off x="5203355" y="5514982"/>
              <a:ext cx="300753" cy="367826"/>
              <a:chOff x="279400" y="5027613"/>
              <a:chExt cx="220663" cy="269875"/>
            </a:xfrm>
          </p:grpSpPr>
          <p:sp>
            <p:nvSpPr>
              <p:cNvPr id="78" name="package piece"/>
              <p:cNvSpPr>
                <a:spLocks noChangeArrowheads="1"/>
              </p:cNvSpPr>
              <p:nvPr/>
            </p:nvSpPr>
            <p:spPr bwMode="auto">
              <a:xfrm>
                <a:off x="279400" y="5027613"/>
                <a:ext cx="220663" cy="269875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package piece"/>
              <p:cNvSpPr>
                <a:spLocks noChangeArrowheads="1"/>
              </p:cNvSpPr>
              <p:nvPr/>
            </p:nvSpPr>
            <p:spPr bwMode="auto">
              <a:xfrm>
                <a:off x="301625" y="5049838"/>
                <a:ext cx="74613" cy="49213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5" name="package"/>
            <p:cNvGrpSpPr/>
            <p:nvPr/>
          </p:nvGrpSpPr>
          <p:grpSpPr>
            <a:xfrm>
              <a:off x="5331013" y="5750825"/>
              <a:ext cx="214205" cy="131985"/>
              <a:chOff x="373063" y="5200651"/>
              <a:chExt cx="157163" cy="96838"/>
            </a:xfrm>
          </p:grpSpPr>
          <p:sp>
            <p:nvSpPr>
              <p:cNvPr id="76" name="package piece"/>
              <p:cNvSpPr>
                <a:spLocks noChangeArrowheads="1"/>
              </p:cNvSpPr>
              <p:nvPr/>
            </p:nvSpPr>
            <p:spPr bwMode="auto">
              <a:xfrm>
                <a:off x="373063" y="5200651"/>
                <a:ext cx="157163" cy="96838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package piece"/>
              <p:cNvSpPr>
                <a:spLocks noChangeArrowheads="1"/>
              </p:cNvSpPr>
              <p:nvPr/>
            </p:nvSpPr>
            <p:spPr bwMode="auto">
              <a:xfrm>
                <a:off x="433388" y="5237163"/>
                <a:ext cx="36513" cy="22225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9" name="factory building"/>
          <p:cNvGrpSpPr/>
          <p:nvPr/>
        </p:nvGrpSpPr>
        <p:grpSpPr>
          <a:xfrm>
            <a:off x="624362" y="2021255"/>
            <a:ext cx="1023456" cy="766052"/>
            <a:chOff x="1900238" y="4020405"/>
            <a:chExt cx="1752600" cy="1427896"/>
          </a:xfrm>
        </p:grpSpPr>
        <p:sp>
          <p:nvSpPr>
            <p:cNvPr id="130" name="factory building piece"/>
            <p:cNvSpPr>
              <a:spLocks/>
            </p:cNvSpPr>
            <p:nvPr/>
          </p:nvSpPr>
          <p:spPr bwMode="auto">
            <a:xfrm>
              <a:off x="1900238" y="4020405"/>
              <a:ext cx="1752600" cy="1406525"/>
            </a:xfrm>
            <a:custGeom>
              <a:avLst/>
              <a:gdLst>
                <a:gd name="T0" fmla="*/ 662 w 1104"/>
                <a:gd name="T1" fmla="*/ 0 h 886"/>
                <a:gd name="T2" fmla="*/ 662 w 1104"/>
                <a:gd name="T3" fmla="*/ 443 h 886"/>
                <a:gd name="T4" fmla="*/ 662 w 1104"/>
                <a:gd name="T5" fmla="*/ 443 h 886"/>
                <a:gd name="T6" fmla="*/ 355 w 1104"/>
                <a:gd name="T7" fmla="*/ 443 h 886"/>
                <a:gd name="T8" fmla="*/ 355 w 1104"/>
                <a:gd name="T9" fmla="*/ 351 h 886"/>
                <a:gd name="T10" fmla="*/ 305 w 1104"/>
                <a:gd name="T11" fmla="*/ 351 h 886"/>
                <a:gd name="T12" fmla="*/ 305 w 1104"/>
                <a:gd name="T13" fmla="*/ 443 h 886"/>
                <a:gd name="T14" fmla="*/ 80 w 1104"/>
                <a:gd name="T15" fmla="*/ 443 h 886"/>
                <a:gd name="T16" fmla="*/ 80 w 1104"/>
                <a:gd name="T17" fmla="*/ 223 h 886"/>
                <a:gd name="T18" fmla="*/ 31 w 1104"/>
                <a:gd name="T19" fmla="*/ 223 h 886"/>
                <a:gd name="T20" fmla="*/ 31 w 1104"/>
                <a:gd name="T21" fmla="*/ 443 h 886"/>
                <a:gd name="T22" fmla="*/ 0 w 1104"/>
                <a:gd name="T23" fmla="*/ 443 h 886"/>
                <a:gd name="T24" fmla="*/ 0 w 1104"/>
                <a:gd name="T25" fmla="*/ 666 h 886"/>
                <a:gd name="T26" fmla="*/ 0 w 1104"/>
                <a:gd name="T27" fmla="*/ 886 h 886"/>
                <a:gd name="T28" fmla="*/ 220 w 1104"/>
                <a:gd name="T29" fmla="*/ 886 h 886"/>
                <a:gd name="T30" fmla="*/ 220 w 1104"/>
                <a:gd name="T31" fmla="*/ 886 h 886"/>
                <a:gd name="T32" fmla="*/ 416 w 1104"/>
                <a:gd name="T33" fmla="*/ 886 h 886"/>
                <a:gd name="T34" fmla="*/ 442 w 1104"/>
                <a:gd name="T35" fmla="*/ 886 h 886"/>
                <a:gd name="T36" fmla="*/ 442 w 1104"/>
                <a:gd name="T37" fmla="*/ 886 h 886"/>
                <a:gd name="T38" fmla="*/ 475 w 1104"/>
                <a:gd name="T39" fmla="*/ 886 h 886"/>
                <a:gd name="T40" fmla="*/ 662 w 1104"/>
                <a:gd name="T41" fmla="*/ 886 h 886"/>
                <a:gd name="T42" fmla="*/ 885 w 1104"/>
                <a:gd name="T43" fmla="*/ 886 h 886"/>
                <a:gd name="T44" fmla="*/ 885 w 1104"/>
                <a:gd name="T45" fmla="*/ 886 h 886"/>
                <a:gd name="T46" fmla="*/ 1104 w 1104"/>
                <a:gd name="T47" fmla="*/ 886 h 886"/>
                <a:gd name="T48" fmla="*/ 1104 w 1104"/>
                <a:gd name="T49" fmla="*/ 0 h 886"/>
                <a:gd name="T50" fmla="*/ 662 w 1104"/>
                <a:gd name="T51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04" h="886">
                  <a:moveTo>
                    <a:pt x="662" y="0"/>
                  </a:moveTo>
                  <a:lnTo>
                    <a:pt x="662" y="443"/>
                  </a:lnTo>
                  <a:lnTo>
                    <a:pt x="662" y="443"/>
                  </a:lnTo>
                  <a:lnTo>
                    <a:pt x="355" y="443"/>
                  </a:lnTo>
                  <a:lnTo>
                    <a:pt x="355" y="351"/>
                  </a:lnTo>
                  <a:lnTo>
                    <a:pt x="305" y="351"/>
                  </a:lnTo>
                  <a:lnTo>
                    <a:pt x="305" y="443"/>
                  </a:lnTo>
                  <a:lnTo>
                    <a:pt x="80" y="443"/>
                  </a:lnTo>
                  <a:lnTo>
                    <a:pt x="80" y="223"/>
                  </a:lnTo>
                  <a:lnTo>
                    <a:pt x="31" y="223"/>
                  </a:lnTo>
                  <a:lnTo>
                    <a:pt x="31" y="443"/>
                  </a:lnTo>
                  <a:lnTo>
                    <a:pt x="0" y="443"/>
                  </a:lnTo>
                  <a:lnTo>
                    <a:pt x="0" y="666"/>
                  </a:lnTo>
                  <a:lnTo>
                    <a:pt x="0" y="886"/>
                  </a:lnTo>
                  <a:lnTo>
                    <a:pt x="220" y="886"/>
                  </a:lnTo>
                  <a:lnTo>
                    <a:pt x="220" y="886"/>
                  </a:lnTo>
                  <a:lnTo>
                    <a:pt x="416" y="886"/>
                  </a:lnTo>
                  <a:lnTo>
                    <a:pt x="442" y="886"/>
                  </a:lnTo>
                  <a:lnTo>
                    <a:pt x="442" y="886"/>
                  </a:lnTo>
                  <a:lnTo>
                    <a:pt x="475" y="886"/>
                  </a:lnTo>
                  <a:lnTo>
                    <a:pt x="662" y="886"/>
                  </a:lnTo>
                  <a:lnTo>
                    <a:pt x="885" y="886"/>
                  </a:lnTo>
                  <a:lnTo>
                    <a:pt x="885" y="886"/>
                  </a:lnTo>
                  <a:lnTo>
                    <a:pt x="1104" y="886"/>
                  </a:lnTo>
                  <a:lnTo>
                    <a:pt x="1104" y="0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actory building piece"/>
            <p:cNvSpPr>
              <a:spLocks noChangeArrowheads="1"/>
            </p:cNvSpPr>
            <p:nvPr/>
          </p:nvSpPr>
          <p:spPr bwMode="auto">
            <a:xfrm>
              <a:off x="2951163" y="4478338"/>
              <a:ext cx="49213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actory building piece"/>
            <p:cNvSpPr>
              <a:spLocks noChangeArrowheads="1"/>
            </p:cNvSpPr>
            <p:nvPr/>
          </p:nvSpPr>
          <p:spPr bwMode="auto">
            <a:xfrm>
              <a:off x="3038475" y="4478338"/>
              <a:ext cx="49213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actory building piece"/>
            <p:cNvSpPr>
              <a:spLocks noChangeArrowheads="1"/>
            </p:cNvSpPr>
            <p:nvPr/>
          </p:nvSpPr>
          <p:spPr bwMode="auto">
            <a:xfrm>
              <a:off x="3124200" y="4478338"/>
              <a:ext cx="49213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actory building piece"/>
            <p:cNvSpPr>
              <a:spLocks noChangeArrowheads="1"/>
            </p:cNvSpPr>
            <p:nvPr/>
          </p:nvSpPr>
          <p:spPr bwMode="auto">
            <a:xfrm>
              <a:off x="2955925" y="4598988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actory building piece"/>
            <p:cNvSpPr>
              <a:spLocks noChangeArrowheads="1"/>
            </p:cNvSpPr>
            <p:nvPr/>
          </p:nvSpPr>
          <p:spPr bwMode="auto">
            <a:xfrm>
              <a:off x="3041650" y="4598988"/>
              <a:ext cx="46038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actory building piece"/>
            <p:cNvSpPr>
              <a:spLocks noChangeArrowheads="1"/>
            </p:cNvSpPr>
            <p:nvPr/>
          </p:nvSpPr>
          <p:spPr bwMode="auto">
            <a:xfrm>
              <a:off x="3128963" y="4598988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actory building piece"/>
            <p:cNvSpPr>
              <a:spLocks noChangeArrowheads="1"/>
            </p:cNvSpPr>
            <p:nvPr/>
          </p:nvSpPr>
          <p:spPr bwMode="auto">
            <a:xfrm>
              <a:off x="2951163" y="4827588"/>
              <a:ext cx="49213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actory building piece"/>
            <p:cNvSpPr>
              <a:spLocks noChangeArrowheads="1"/>
            </p:cNvSpPr>
            <p:nvPr/>
          </p:nvSpPr>
          <p:spPr bwMode="auto">
            <a:xfrm>
              <a:off x="3038475" y="4827588"/>
              <a:ext cx="49213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actory building piece"/>
            <p:cNvSpPr>
              <a:spLocks noChangeArrowheads="1"/>
            </p:cNvSpPr>
            <p:nvPr/>
          </p:nvSpPr>
          <p:spPr bwMode="auto">
            <a:xfrm>
              <a:off x="3124200" y="4827588"/>
              <a:ext cx="49213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actory building piece"/>
            <p:cNvSpPr>
              <a:spLocks noChangeArrowheads="1"/>
            </p:cNvSpPr>
            <p:nvPr/>
          </p:nvSpPr>
          <p:spPr bwMode="auto">
            <a:xfrm>
              <a:off x="2955925" y="4948238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actory building piece"/>
            <p:cNvSpPr>
              <a:spLocks noChangeArrowheads="1"/>
            </p:cNvSpPr>
            <p:nvPr/>
          </p:nvSpPr>
          <p:spPr bwMode="auto">
            <a:xfrm>
              <a:off x="3041650" y="4948238"/>
              <a:ext cx="46038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actory building piece"/>
            <p:cNvSpPr>
              <a:spLocks noChangeArrowheads="1"/>
            </p:cNvSpPr>
            <p:nvPr/>
          </p:nvSpPr>
          <p:spPr bwMode="auto">
            <a:xfrm>
              <a:off x="3128963" y="4948238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actory building piece"/>
            <p:cNvSpPr>
              <a:spLocks noChangeArrowheads="1"/>
            </p:cNvSpPr>
            <p:nvPr/>
          </p:nvSpPr>
          <p:spPr bwMode="auto">
            <a:xfrm>
              <a:off x="2951163" y="5181601"/>
              <a:ext cx="49213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actory building piece"/>
            <p:cNvSpPr>
              <a:spLocks noChangeArrowheads="1"/>
            </p:cNvSpPr>
            <p:nvPr/>
          </p:nvSpPr>
          <p:spPr bwMode="auto">
            <a:xfrm>
              <a:off x="3038475" y="5181601"/>
              <a:ext cx="49213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actory building piece"/>
            <p:cNvSpPr>
              <a:spLocks noChangeArrowheads="1"/>
            </p:cNvSpPr>
            <p:nvPr/>
          </p:nvSpPr>
          <p:spPr bwMode="auto">
            <a:xfrm>
              <a:off x="3124200" y="5181601"/>
              <a:ext cx="49213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actory building piece"/>
            <p:cNvSpPr>
              <a:spLocks noChangeArrowheads="1"/>
            </p:cNvSpPr>
            <p:nvPr/>
          </p:nvSpPr>
          <p:spPr bwMode="auto">
            <a:xfrm>
              <a:off x="2955925" y="5297488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actory building piece"/>
            <p:cNvSpPr>
              <a:spLocks noChangeArrowheads="1"/>
            </p:cNvSpPr>
            <p:nvPr/>
          </p:nvSpPr>
          <p:spPr bwMode="auto">
            <a:xfrm>
              <a:off x="3041650" y="5297488"/>
              <a:ext cx="46038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actory building piece"/>
            <p:cNvSpPr>
              <a:spLocks noChangeArrowheads="1"/>
            </p:cNvSpPr>
            <p:nvPr/>
          </p:nvSpPr>
          <p:spPr bwMode="auto">
            <a:xfrm>
              <a:off x="3128963" y="5297488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actory building piece"/>
            <p:cNvSpPr>
              <a:spLocks noChangeArrowheads="1"/>
            </p:cNvSpPr>
            <p:nvPr/>
          </p:nvSpPr>
          <p:spPr bwMode="auto">
            <a:xfrm>
              <a:off x="3478213" y="4478338"/>
              <a:ext cx="47625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actory building piece"/>
            <p:cNvSpPr>
              <a:spLocks noChangeArrowheads="1"/>
            </p:cNvSpPr>
            <p:nvPr/>
          </p:nvSpPr>
          <p:spPr bwMode="auto">
            <a:xfrm>
              <a:off x="3395663" y="4478338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actory building piece"/>
            <p:cNvSpPr>
              <a:spLocks noChangeArrowheads="1"/>
            </p:cNvSpPr>
            <p:nvPr/>
          </p:nvSpPr>
          <p:spPr bwMode="auto">
            <a:xfrm>
              <a:off x="3308350" y="4478338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actory building piece"/>
            <p:cNvSpPr>
              <a:spLocks noChangeArrowheads="1"/>
            </p:cNvSpPr>
            <p:nvPr/>
          </p:nvSpPr>
          <p:spPr bwMode="auto">
            <a:xfrm>
              <a:off x="3478213" y="4598988"/>
              <a:ext cx="47625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actory building piece"/>
            <p:cNvSpPr>
              <a:spLocks noChangeArrowheads="1"/>
            </p:cNvSpPr>
            <p:nvPr/>
          </p:nvSpPr>
          <p:spPr bwMode="auto">
            <a:xfrm>
              <a:off x="3390900" y="4598988"/>
              <a:ext cx="46038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actory building piece"/>
            <p:cNvSpPr>
              <a:spLocks noChangeArrowheads="1"/>
            </p:cNvSpPr>
            <p:nvPr/>
          </p:nvSpPr>
          <p:spPr bwMode="auto">
            <a:xfrm>
              <a:off x="3305175" y="4598988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actory building piece"/>
            <p:cNvSpPr>
              <a:spLocks noChangeArrowheads="1"/>
            </p:cNvSpPr>
            <p:nvPr/>
          </p:nvSpPr>
          <p:spPr bwMode="auto">
            <a:xfrm>
              <a:off x="2951163" y="4113213"/>
              <a:ext cx="49213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actory building piece"/>
            <p:cNvSpPr>
              <a:spLocks noChangeArrowheads="1"/>
            </p:cNvSpPr>
            <p:nvPr/>
          </p:nvSpPr>
          <p:spPr bwMode="auto">
            <a:xfrm>
              <a:off x="3038475" y="4113213"/>
              <a:ext cx="49213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actory building piece"/>
            <p:cNvSpPr>
              <a:spLocks noChangeArrowheads="1"/>
            </p:cNvSpPr>
            <p:nvPr/>
          </p:nvSpPr>
          <p:spPr bwMode="auto">
            <a:xfrm>
              <a:off x="3124200" y="4113213"/>
              <a:ext cx="49213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actory building piece"/>
            <p:cNvSpPr>
              <a:spLocks noChangeArrowheads="1"/>
            </p:cNvSpPr>
            <p:nvPr/>
          </p:nvSpPr>
          <p:spPr bwMode="auto">
            <a:xfrm>
              <a:off x="2955925" y="4233863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actory building piece"/>
            <p:cNvSpPr>
              <a:spLocks noChangeArrowheads="1"/>
            </p:cNvSpPr>
            <p:nvPr/>
          </p:nvSpPr>
          <p:spPr bwMode="auto">
            <a:xfrm>
              <a:off x="3041650" y="4233863"/>
              <a:ext cx="46038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actory building piece"/>
            <p:cNvSpPr>
              <a:spLocks noChangeArrowheads="1"/>
            </p:cNvSpPr>
            <p:nvPr/>
          </p:nvSpPr>
          <p:spPr bwMode="auto">
            <a:xfrm>
              <a:off x="3128963" y="4233863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actory building piece"/>
            <p:cNvSpPr>
              <a:spLocks noChangeArrowheads="1"/>
            </p:cNvSpPr>
            <p:nvPr/>
          </p:nvSpPr>
          <p:spPr bwMode="auto">
            <a:xfrm>
              <a:off x="3478213" y="4113213"/>
              <a:ext cx="47625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actory building piece"/>
            <p:cNvSpPr>
              <a:spLocks noChangeArrowheads="1"/>
            </p:cNvSpPr>
            <p:nvPr/>
          </p:nvSpPr>
          <p:spPr bwMode="auto">
            <a:xfrm>
              <a:off x="3395663" y="4113213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actory building piece"/>
            <p:cNvSpPr>
              <a:spLocks noChangeArrowheads="1"/>
            </p:cNvSpPr>
            <p:nvPr/>
          </p:nvSpPr>
          <p:spPr bwMode="auto">
            <a:xfrm>
              <a:off x="3308350" y="4113213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actory building piece"/>
            <p:cNvSpPr>
              <a:spLocks noChangeArrowheads="1"/>
            </p:cNvSpPr>
            <p:nvPr/>
          </p:nvSpPr>
          <p:spPr bwMode="auto">
            <a:xfrm>
              <a:off x="3478213" y="4233863"/>
              <a:ext cx="47625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actory building piece"/>
            <p:cNvSpPr>
              <a:spLocks noChangeArrowheads="1"/>
            </p:cNvSpPr>
            <p:nvPr/>
          </p:nvSpPr>
          <p:spPr bwMode="auto">
            <a:xfrm>
              <a:off x="3390900" y="4233863"/>
              <a:ext cx="46038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actory building piece"/>
            <p:cNvSpPr>
              <a:spLocks noChangeArrowheads="1"/>
            </p:cNvSpPr>
            <p:nvPr/>
          </p:nvSpPr>
          <p:spPr bwMode="auto">
            <a:xfrm>
              <a:off x="3305175" y="4233863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actory building piece"/>
            <p:cNvSpPr>
              <a:spLocks noChangeArrowheads="1"/>
            </p:cNvSpPr>
            <p:nvPr/>
          </p:nvSpPr>
          <p:spPr bwMode="auto">
            <a:xfrm>
              <a:off x="3478213" y="4827588"/>
              <a:ext cx="47625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actory building piece"/>
            <p:cNvSpPr>
              <a:spLocks noChangeArrowheads="1"/>
            </p:cNvSpPr>
            <p:nvPr/>
          </p:nvSpPr>
          <p:spPr bwMode="auto">
            <a:xfrm>
              <a:off x="3395663" y="4827588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actory building piece"/>
            <p:cNvSpPr>
              <a:spLocks noChangeArrowheads="1"/>
            </p:cNvSpPr>
            <p:nvPr/>
          </p:nvSpPr>
          <p:spPr bwMode="auto">
            <a:xfrm>
              <a:off x="3308350" y="4827588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actory building piece"/>
            <p:cNvSpPr>
              <a:spLocks noChangeArrowheads="1"/>
            </p:cNvSpPr>
            <p:nvPr/>
          </p:nvSpPr>
          <p:spPr bwMode="auto">
            <a:xfrm>
              <a:off x="3478213" y="4948238"/>
              <a:ext cx="47625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actory building piece"/>
            <p:cNvSpPr>
              <a:spLocks noChangeArrowheads="1"/>
            </p:cNvSpPr>
            <p:nvPr/>
          </p:nvSpPr>
          <p:spPr bwMode="auto">
            <a:xfrm>
              <a:off x="3390900" y="4948238"/>
              <a:ext cx="46038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actory building piece"/>
            <p:cNvSpPr>
              <a:spLocks noChangeArrowheads="1"/>
            </p:cNvSpPr>
            <p:nvPr/>
          </p:nvSpPr>
          <p:spPr bwMode="auto">
            <a:xfrm>
              <a:off x="3305175" y="4948238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actory building piece"/>
            <p:cNvSpPr>
              <a:spLocks noChangeArrowheads="1"/>
            </p:cNvSpPr>
            <p:nvPr/>
          </p:nvSpPr>
          <p:spPr bwMode="auto">
            <a:xfrm>
              <a:off x="3478213" y="5181601"/>
              <a:ext cx="47625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actory building piece"/>
            <p:cNvSpPr>
              <a:spLocks noChangeArrowheads="1"/>
            </p:cNvSpPr>
            <p:nvPr/>
          </p:nvSpPr>
          <p:spPr bwMode="auto">
            <a:xfrm>
              <a:off x="3395663" y="5181601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actory building piece"/>
            <p:cNvSpPr>
              <a:spLocks noChangeArrowheads="1"/>
            </p:cNvSpPr>
            <p:nvPr/>
          </p:nvSpPr>
          <p:spPr bwMode="auto">
            <a:xfrm>
              <a:off x="3308350" y="5181601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actory building piece"/>
            <p:cNvSpPr>
              <a:spLocks noChangeArrowheads="1"/>
            </p:cNvSpPr>
            <p:nvPr/>
          </p:nvSpPr>
          <p:spPr bwMode="auto">
            <a:xfrm>
              <a:off x="3478213" y="5297488"/>
              <a:ext cx="47625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actory building piece"/>
            <p:cNvSpPr>
              <a:spLocks noChangeArrowheads="1"/>
            </p:cNvSpPr>
            <p:nvPr/>
          </p:nvSpPr>
          <p:spPr bwMode="auto">
            <a:xfrm>
              <a:off x="3390900" y="5297488"/>
              <a:ext cx="46038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actory building piece"/>
            <p:cNvSpPr>
              <a:spLocks noChangeArrowheads="1"/>
            </p:cNvSpPr>
            <p:nvPr/>
          </p:nvSpPr>
          <p:spPr bwMode="auto">
            <a:xfrm>
              <a:off x="3305175" y="5297488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actory building piece"/>
            <p:cNvSpPr>
              <a:spLocks noChangeArrowheads="1"/>
            </p:cNvSpPr>
            <p:nvPr/>
          </p:nvSpPr>
          <p:spPr bwMode="auto">
            <a:xfrm>
              <a:off x="2249488" y="4827588"/>
              <a:ext cx="49213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actory building piece"/>
            <p:cNvSpPr>
              <a:spLocks noChangeArrowheads="1"/>
            </p:cNvSpPr>
            <p:nvPr/>
          </p:nvSpPr>
          <p:spPr bwMode="auto">
            <a:xfrm>
              <a:off x="2336800" y="4827588"/>
              <a:ext cx="47625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actory building piece"/>
            <p:cNvSpPr>
              <a:spLocks noChangeArrowheads="1"/>
            </p:cNvSpPr>
            <p:nvPr/>
          </p:nvSpPr>
          <p:spPr bwMode="auto">
            <a:xfrm>
              <a:off x="2422525" y="4827588"/>
              <a:ext cx="49213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actory building piece"/>
            <p:cNvSpPr>
              <a:spLocks noChangeArrowheads="1"/>
            </p:cNvSpPr>
            <p:nvPr/>
          </p:nvSpPr>
          <p:spPr bwMode="auto">
            <a:xfrm>
              <a:off x="2254250" y="4948238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actory building piece"/>
            <p:cNvSpPr>
              <a:spLocks noChangeArrowheads="1"/>
            </p:cNvSpPr>
            <p:nvPr/>
          </p:nvSpPr>
          <p:spPr bwMode="auto">
            <a:xfrm>
              <a:off x="2339975" y="4948238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actory building piece"/>
            <p:cNvSpPr>
              <a:spLocks noChangeArrowheads="1"/>
            </p:cNvSpPr>
            <p:nvPr/>
          </p:nvSpPr>
          <p:spPr bwMode="auto">
            <a:xfrm>
              <a:off x="2425700" y="4948238"/>
              <a:ext cx="46038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actory building piece"/>
            <p:cNvSpPr>
              <a:spLocks noChangeArrowheads="1"/>
            </p:cNvSpPr>
            <p:nvPr/>
          </p:nvSpPr>
          <p:spPr bwMode="auto">
            <a:xfrm>
              <a:off x="2249488" y="5181601"/>
              <a:ext cx="49213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actory building piece"/>
            <p:cNvSpPr>
              <a:spLocks noChangeArrowheads="1"/>
            </p:cNvSpPr>
            <p:nvPr/>
          </p:nvSpPr>
          <p:spPr bwMode="auto">
            <a:xfrm>
              <a:off x="2336800" y="5181601"/>
              <a:ext cx="47625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actory building piece"/>
            <p:cNvSpPr>
              <a:spLocks noChangeArrowheads="1"/>
            </p:cNvSpPr>
            <p:nvPr/>
          </p:nvSpPr>
          <p:spPr bwMode="auto">
            <a:xfrm>
              <a:off x="2422525" y="5181601"/>
              <a:ext cx="49213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actory building piece"/>
            <p:cNvSpPr>
              <a:spLocks noChangeArrowheads="1"/>
            </p:cNvSpPr>
            <p:nvPr/>
          </p:nvSpPr>
          <p:spPr bwMode="auto">
            <a:xfrm>
              <a:off x="2254250" y="5297488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actory building piece"/>
            <p:cNvSpPr>
              <a:spLocks noChangeArrowheads="1"/>
            </p:cNvSpPr>
            <p:nvPr/>
          </p:nvSpPr>
          <p:spPr bwMode="auto">
            <a:xfrm>
              <a:off x="2339975" y="5297488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actory building piece"/>
            <p:cNvSpPr>
              <a:spLocks noChangeArrowheads="1"/>
            </p:cNvSpPr>
            <p:nvPr/>
          </p:nvSpPr>
          <p:spPr bwMode="auto">
            <a:xfrm>
              <a:off x="2425700" y="5297488"/>
              <a:ext cx="46038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actory building piece"/>
            <p:cNvSpPr>
              <a:spLocks noChangeArrowheads="1"/>
            </p:cNvSpPr>
            <p:nvPr/>
          </p:nvSpPr>
          <p:spPr bwMode="auto">
            <a:xfrm>
              <a:off x="1900238" y="4827588"/>
              <a:ext cx="49213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actory building piece"/>
            <p:cNvSpPr>
              <a:spLocks noChangeArrowheads="1"/>
            </p:cNvSpPr>
            <p:nvPr/>
          </p:nvSpPr>
          <p:spPr bwMode="auto">
            <a:xfrm>
              <a:off x="1987550" y="4827588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actory building piece"/>
            <p:cNvSpPr>
              <a:spLocks noChangeArrowheads="1"/>
            </p:cNvSpPr>
            <p:nvPr/>
          </p:nvSpPr>
          <p:spPr bwMode="auto">
            <a:xfrm>
              <a:off x="2073275" y="4827588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actory building piece"/>
            <p:cNvSpPr>
              <a:spLocks noChangeArrowheads="1"/>
            </p:cNvSpPr>
            <p:nvPr/>
          </p:nvSpPr>
          <p:spPr bwMode="auto">
            <a:xfrm>
              <a:off x="1900238" y="4948238"/>
              <a:ext cx="49213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actory building piece"/>
            <p:cNvSpPr>
              <a:spLocks noChangeArrowheads="1"/>
            </p:cNvSpPr>
            <p:nvPr/>
          </p:nvSpPr>
          <p:spPr bwMode="auto">
            <a:xfrm>
              <a:off x="1990725" y="4948238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actory building piece"/>
            <p:cNvSpPr>
              <a:spLocks noChangeArrowheads="1"/>
            </p:cNvSpPr>
            <p:nvPr/>
          </p:nvSpPr>
          <p:spPr bwMode="auto">
            <a:xfrm>
              <a:off x="2076450" y="4948238"/>
              <a:ext cx="46038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actory building piece"/>
            <p:cNvSpPr>
              <a:spLocks noChangeArrowheads="1"/>
            </p:cNvSpPr>
            <p:nvPr/>
          </p:nvSpPr>
          <p:spPr bwMode="auto">
            <a:xfrm>
              <a:off x="1900238" y="5181601"/>
              <a:ext cx="49213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actory building piece"/>
            <p:cNvSpPr>
              <a:spLocks noChangeArrowheads="1"/>
            </p:cNvSpPr>
            <p:nvPr/>
          </p:nvSpPr>
          <p:spPr bwMode="auto">
            <a:xfrm>
              <a:off x="1987550" y="5181601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actory building piece"/>
            <p:cNvSpPr>
              <a:spLocks noChangeArrowheads="1"/>
            </p:cNvSpPr>
            <p:nvPr/>
          </p:nvSpPr>
          <p:spPr bwMode="auto">
            <a:xfrm>
              <a:off x="2073275" y="5181601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actory building piece"/>
            <p:cNvSpPr>
              <a:spLocks noChangeArrowheads="1"/>
            </p:cNvSpPr>
            <p:nvPr/>
          </p:nvSpPr>
          <p:spPr bwMode="auto">
            <a:xfrm>
              <a:off x="1900238" y="5297488"/>
              <a:ext cx="49213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actory building piece"/>
            <p:cNvSpPr>
              <a:spLocks noChangeArrowheads="1"/>
            </p:cNvSpPr>
            <p:nvPr/>
          </p:nvSpPr>
          <p:spPr bwMode="auto">
            <a:xfrm>
              <a:off x="1990725" y="5297488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actory building piece"/>
            <p:cNvSpPr>
              <a:spLocks noChangeArrowheads="1"/>
            </p:cNvSpPr>
            <p:nvPr/>
          </p:nvSpPr>
          <p:spPr bwMode="auto">
            <a:xfrm>
              <a:off x="2076450" y="5297488"/>
              <a:ext cx="46038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actory building piece"/>
            <p:cNvSpPr>
              <a:spLocks noChangeArrowheads="1"/>
            </p:cNvSpPr>
            <p:nvPr/>
          </p:nvSpPr>
          <p:spPr bwMode="auto">
            <a:xfrm>
              <a:off x="2779713" y="4827588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actory building piece"/>
            <p:cNvSpPr>
              <a:spLocks noChangeArrowheads="1"/>
            </p:cNvSpPr>
            <p:nvPr/>
          </p:nvSpPr>
          <p:spPr bwMode="auto">
            <a:xfrm>
              <a:off x="2692400" y="4827588"/>
              <a:ext cx="46038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actory building piece"/>
            <p:cNvSpPr>
              <a:spLocks noChangeArrowheads="1"/>
            </p:cNvSpPr>
            <p:nvPr/>
          </p:nvSpPr>
          <p:spPr bwMode="auto">
            <a:xfrm>
              <a:off x="2606675" y="4827588"/>
              <a:ext cx="44450" cy="9048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actory building piece"/>
            <p:cNvSpPr>
              <a:spLocks noChangeArrowheads="1"/>
            </p:cNvSpPr>
            <p:nvPr/>
          </p:nvSpPr>
          <p:spPr bwMode="auto">
            <a:xfrm>
              <a:off x="2774950" y="4948238"/>
              <a:ext cx="49213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actory building piece"/>
            <p:cNvSpPr>
              <a:spLocks noChangeArrowheads="1"/>
            </p:cNvSpPr>
            <p:nvPr/>
          </p:nvSpPr>
          <p:spPr bwMode="auto">
            <a:xfrm>
              <a:off x="2689225" y="4948238"/>
              <a:ext cx="49213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actory building piece"/>
            <p:cNvSpPr>
              <a:spLocks noChangeArrowheads="1"/>
            </p:cNvSpPr>
            <p:nvPr/>
          </p:nvSpPr>
          <p:spPr bwMode="auto">
            <a:xfrm>
              <a:off x="2601913" y="4948238"/>
              <a:ext cx="46038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actory building piece"/>
            <p:cNvSpPr>
              <a:spLocks noChangeArrowheads="1"/>
            </p:cNvSpPr>
            <p:nvPr/>
          </p:nvSpPr>
          <p:spPr bwMode="auto">
            <a:xfrm>
              <a:off x="2779713" y="5181601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actory building piece"/>
            <p:cNvSpPr>
              <a:spLocks noChangeArrowheads="1"/>
            </p:cNvSpPr>
            <p:nvPr/>
          </p:nvSpPr>
          <p:spPr bwMode="auto">
            <a:xfrm>
              <a:off x="2692400" y="5181601"/>
              <a:ext cx="46038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actory building piece"/>
            <p:cNvSpPr>
              <a:spLocks noChangeArrowheads="1"/>
            </p:cNvSpPr>
            <p:nvPr/>
          </p:nvSpPr>
          <p:spPr bwMode="auto">
            <a:xfrm>
              <a:off x="2606675" y="5181601"/>
              <a:ext cx="44450" cy="857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actory building piece"/>
            <p:cNvSpPr>
              <a:spLocks noChangeArrowheads="1"/>
            </p:cNvSpPr>
            <p:nvPr/>
          </p:nvSpPr>
          <p:spPr bwMode="auto">
            <a:xfrm>
              <a:off x="2601913" y="5297488"/>
              <a:ext cx="222250" cy="15081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9082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B Schenker implementing next generation e-commerc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3568" y="1844824"/>
            <a:ext cx="7739583" cy="4350117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92324" y="620688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dirty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 </a:t>
            </a:r>
            <a:r>
              <a:rPr lang="ko-KR" altLang="en-US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주문처리</a:t>
            </a:r>
            <a:endParaRPr lang="ko-KR" altLang="en-US" sz="2800" dirty="0">
              <a:gradFill>
                <a:gsLst>
                  <a:gs pos="100000">
                    <a:srgbClr val="FFB83D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6225" y="1268427"/>
            <a:ext cx="1688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+mj-ea"/>
                <a:ea typeface="KoPub돋움체 Medium"/>
              </a:rPr>
              <a:t>AGV </a:t>
            </a:r>
            <a:r>
              <a:rPr lang="ko-KR" altLang="en-US" sz="1400" b="1" dirty="0">
                <a:latin typeface="+mj-ea"/>
                <a:ea typeface="KoPub돋움체 Medium"/>
              </a:rPr>
              <a:t> </a:t>
            </a:r>
            <a:r>
              <a:rPr lang="ko-KR" altLang="en-US" sz="1400" b="1" dirty="0" smtClean="0">
                <a:latin typeface="+mj-ea"/>
                <a:ea typeface="KoPub돋움체 Medium"/>
              </a:rPr>
              <a:t>운용 </a:t>
            </a:r>
            <a:r>
              <a:rPr lang="en-US" altLang="ko-KR" sz="1400" b="1" dirty="0" smtClean="0">
                <a:latin typeface="+mj-ea"/>
                <a:ea typeface="KoPub돋움체 Medium"/>
              </a:rPr>
              <a:t> </a:t>
            </a:r>
            <a:r>
              <a:rPr lang="ko-KR" altLang="en-US" sz="1400" b="1" dirty="0" smtClean="0">
                <a:latin typeface="+mj-ea"/>
                <a:ea typeface="KoPub돋움체 Medium"/>
              </a:rPr>
              <a:t>동영상</a:t>
            </a:r>
            <a:endParaRPr lang="en-US" altLang="ko-KR" sz="1400" b="1" dirty="0">
              <a:latin typeface="+mj-ea"/>
              <a:ea typeface="KoPub돋움체 Medium"/>
            </a:endParaRPr>
          </a:p>
        </p:txBody>
      </p:sp>
    </p:spTree>
    <p:extLst>
      <p:ext uri="{BB962C8B-B14F-4D97-AF65-F5344CB8AC3E}">
        <p14:creationId xmlns:p14="http://schemas.microsoft.com/office/powerpoint/2010/main" val="303493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323528" y="4238340"/>
            <a:ext cx="8496944" cy="2278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50000"/>
              </a:lnSpc>
            </a:pPr>
            <a:endParaRPr lang="ko-KR" altLang="en-US" sz="9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제목 4"/>
          <p:cNvSpPr txBox="1">
            <a:spLocks/>
          </p:cNvSpPr>
          <p:nvPr/>
        </p:nvSpPr>
        <p:spPr>
          <a:xfrm>
            <a:off x="174676" y="667963"/>
            <a:ext cx="2069882" cy="480174"/>
          </a:xfrm>
          <a:prstGeom prst="rect">
            <a:avLst/>
          </a:prstGeom>
        </p:spPr>
        <p:txBody>
          <a:bodyPr wrap="none" lIns="91482" tIns="45741" rIns="91482" bIns="45741">
            <a:spAutoFit/>
          </a:bodyPr>
          <a:lstStyle>
            <a:lvl1pPr algn="l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3. </a:t>
            </a:r>
            <a:r>
              <a:rPr lang="ko-KR" altLang="en-US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장비</a:t>
            </a:r>
            <a:r>
              <a:rPr lang="en-US" altLang="ko-KR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소개</a:t>
            </a:r>
            <a:endParaRPr lang="ko-KR" altLang="en-US" sz="2800" dirty="0">
              <a:gradFill>
                <a:gsLst>
                  <a:gs pos="100000">
                    <a:srgbClr val="FFB83D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028" y="4482357"/>
            <a:ext cx="1239342" cy="876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179" y="4466785"/>
            <a:ext cx="1377719" cy="892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680" y="5445326"/>
            <a:ext cx="1252537" cy="893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178" y="5445326"/>
            <a:ext cx="1377719" cy="892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72843" y="4887742"/>
            <a:ext cx="156895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200000"/>
              </a:lnSpc>
            </a:pPr>
            <a:r>
              <a:rPr lang="ko-KR" altLang="en-US" sz="1400" b="1" dirty="0" smtClean="0"/>
              <a:t>다품종 </a:t>
            </a:r>
            <a:r>
              <a:rPr lang="ko-KR" altLang="en-US" sz="1400" b="1" dirty="0"/>
              <a:t>보관 </a:t>
            </a:r>
            <a:r>
              <a:rPr lang="en-US" altLang="ko-KR" sz="1400" b="1" dirty="0"/>
              <a:t>Zone 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/>
              <a:t>(</a:t>
            </a:r>
            <a:r>
              <a:rPr lang="ko-KR" altLang="en-US" sz="1400" b="1" dirty="0" err="1"/>
              <a:t>선반렉</a:t>
            </a:r>
            <a:r>
              <a:rPr lang="ko-KR" altLang="en-US" sz="1400" b="1" dirty="0"/>
              <a:t> 보관</a:t>
            </a:r>
            <a:r>
              <a:rPr lang="en-US" altLang="ko-KR" sz="1400" b="1" dirty="0"/>
              <a:t>) </a:t>
            </a:r>
            <a:endParaRPr lang="en-US" altLang="ko-KR" sz="1400" b="1" dirty="0" smtClean="0">
              <a:solidFill>
                <a:schemeClr val="accent1">
                  <a:lumMod val="50000"/>
                </a:schemeClr>
              </a:solidFill>
              <a:latin typeface="Sandoll 고딕Neo3 07 ExtraBold" panose="020B0600000101010101" pitchFamily="34" charset="-127"/>
              <a:ea typeface="Sandoll 고딕Neo3 07 ExtraBold" panose="020B0600000101010101" pitchFamily="34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818500" y="4440425"/>
            <a:ext cx="19442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b="1" dirty="0" err="1" smtClean="0"/>
              <a:t>소품종</a:t>
            </a:r>
            <a:endParaRPr lang="en-US" altLang="ko-KR" sz="1400" b="1" dirty="0" smtClean="0"/>
          </a:p>
          <a:p>
            <a:pPr>
              <a:lnSpc>
                <a:spcPct val="200000"/>
              </a:lnSpc>
            </a:pPr>
            <a:r>
              <a:rPr lang="ko-KR" altLang="en-US" sz="1400" b="1" dirty="0" smtClean="0"/>
              <a:t>대량 상품 </a:t>
            </a:r>
            <a:endParaRPr lang="ko-KR" altLang="en-US" sz="1400" b="1" dirty="0"/>
          </a:p>
          <a:p>
            <a:pPr>
              <a:lnSpc>
                <a:spcPct val="200000"/>
              </a:lnSpc>
            </a:pPr>
            <a:r>
              <a:rPr lang="ko-KR" altLang="en-US" sz="1400" b="1" dirty="0"/>
              <a:t>보관 </a:t>
            </a:r>
            <a:r>
              <a:rPr lang="en-US" altLang="ko-KR" sz="1400" b="1" dirty="0"/>
              <a:t>Zone 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/>
              <a:t>(</a:t>
            </a:r>
            <a:r>
              <a:rPr lang="ko-KR" altLang="en-US" sz="1400" b="1" dirty="0" err="1"/>
              <a:t>파렛트렉</a:t>
            </a:r>
            <a:r>
              <a:rPr lang="ko-KR" altLang="en-US" sz="1400" b="1" dirty="0"/>
              <a:t> 보관</a:t>
            </a:r>
            <a:r>
              <a:rPr lang="en-US" altLang="ko-KR" sz="1400" b="1" dirty="0"/>
              <a:t>) </a:t>
            </a:r>
            <a:endParaRPr lang="ko-KR" altLang="en-US" sz="1400" b="1" dirty="0"/>
          </a:p>
        </p:txBody>
      </p:sp>
      <p:sp>
        <p:nvSpPr>
          <p:cNvPr id="36" name="직사각형 35"/>
          <p:cNvSpPr/>
          <p:nvPr/>
        </p:nvSpPr>
        <p:spPr>
          <a:xfrm>
            <a:off x="323528" y="1268760"/>
            <a:ext cx="51268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chemeClr val="accent1"/>
                </a:solidFill>
              </a:rPr>
              <a:t>AGV (</a:t>
            </a:r>
            <a:r>
              <a:rPr lang="ko-KR" altLang="ko-KR" b="1" dirty="0">
                <a:solidFill>
                  <a:schemeClr val="accent1"/>
                </a:solidFill>
              </a:rPr>
              <a:t>Automated Guided </a:t>
            </a:r>
            <a:r>
              <a:rPr lang="ko-KR" altLang="ko-KR" b="1" dirty="0" smtClean="0">
                <a:solidFill>
                  <a:schemeClr val="accent1"/>
                </a:solidFill>
              </a:rPr>
              <a:t>Vehicles</a:t>
            </a:r>
            <a:r>
              <a:rPr lang="en-US" altLang="ko-KR" b="1" dirty="0" smtClean="0">
                <a:solidFill>
                  <a:schemeClr val="accent1"/>
                </a:solidFill>
              </a:rPr>
              <a:t>)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1746986"/>
            <a:ext cx="6336704" cy="249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5" descr="B360812-200609040545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298" y="4482358"/>
            <a:ext cx="1191603" cy="185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35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제목 4"/>
          <p:cNvSpPr txBox="1">
            <a:spLocks/>
          </p:cNvSpPr>
          <p:nvPr/>
        </p:nvSpPr>
        <p:spPr>
          <a:xfrm>
            <a:off x="174676" y="667963"/>
            <a:ext cx="2069882" cy="480174"/>
          </a:xfrm>
          <a:prstGeom prst="rect">
            <a:avLst/>
          </a:prstGeom>
        </p:spPr>
        <p:txBody>
          <a:bodyPr wrap="none" lIns="91482" tIns="45741" rIns="91482" bIns="45741">
            <a:spAutoFit/>
          </a:bodyPr>
          <a:lstStyle>
            <a:lvl1pPr algn="l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3. </a:t>
            </a:r>
            <a:r>
              <a:rPr lang="ko-KR" altLang="en-US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장비 소개</a:t>
            </a:r>
            <a:endParaRPr lang="ko-KR" altLang="en-US" sz="2800" dirty="0">
              <a:gradFill>
                <a:gsLst>
                  <a:gs pos="100000">
                    <a:srgbClr val="FFB83D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09" name="TextBox 329"/>
          <p:cNvSpPr txBox="1">
            <a:spLocks noChangeArrowheads="1"/>
          </p:cNvSpPr>
          <p:nvPr/>
        </p:nvSpPr>
        <p:spPr bwMode="auto">
          <a:xfrm>
            <a:off x="674941" y="4900790"/>
            <a:ext cx="2192534" cy="276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algn="ctr" eaLnBrk="1" hangingPunct="1"/>
            <a:r>
              <a:rPr lang="ko-KR" altLang="en-US" sz="1200" b="1" dirty="0" smtClean="0">
                <a:solidFill>
                  <a:schemeClr val="bg1"/>
                </a:solidFill>
                <a:latin typeface="Sandoll 고딕Neo3 06 Bold" pitchFamily="34" charset="-127"/>
                <a:ea typeface="Sandoll 고딕Neo3 06 Bold" pitchFamily="34" charset="-127"/>
              </a:rPr>
              <a:t>운영전략 </a:t>
            </a:r>
            <a:endParaRPr lang="en-US" altLang="ko-KR" sz="1200" b="1" dirty="0">
              <a:solidFill>
                <a:schemeClr val="bg1"/>
              </a:solidFill>
              <a:latin typeface="Sandoll 고딕Neo3 06 Bold" pitchFamily="34" charset="-127"/>
              <a:ea typeface="Sandoll 고딕Neo3 06 Bold" pitchFamily="34" charset="-127"/>
            </a:endParaRPr>
          </a:p>
        </p:txBody>
      </p:sp>
      <p:pic>
        <p:nvPicPr>
          <p:cNvPr id="75" name="Image 1">
            <a:extLst>
              <a:ext uri="{FF2B5EF4-FFF2-40B4-BE49-F238E27FC236}">
                <a16:creationId xmlns:a16="http://schemas.microsoft.com/office/drawing/2014/main" xmlns="" id="{8E0AEF2D-B0EB-4EB2-947E-C5E424AB9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062" y="2127126"/>
            <a:ext cx="8036594" cy="2259869"/>
          </a:xfrm>
          <a:prstGeom prst="rect">
            <a:avLst/>
          </a:prstGeom>
        </p:spPr>
      </p:pic>
      <p:sp>
        <p:nvSpPr>
          <p:cNvPr id="77" name="직사각형 76">
            <a:extLst>
              <a:ext uri="{FF2B5EF4-FFF2-40B4-BE49-F238E27FC236}">
                <a16:creationId xmlns=""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730062" y="2847206"/>
            <a:ext cx="1337429" cy="293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b="1" dirty="0" smtClean="0"/>
              <a:t>공</a:t>
            </a:r>
            <a:r>
              <a:rPr lang="en-US" altLang="ko-KR" sz="1000" b="1" dirty="0" smtClean="0"/>
              <a:t>BOX </a:t>
            </a:r>
            <a:r>
              <a:rPr lang="ko-KR" altLang="en-US" sz="1000" b="1" dirty="0" smtClean="0"/>
              <a:t>제함</a:t>
            </a:r>
            <a:endParaRPr lang="ko-KR" altLang="en-US" sz="1000" b="1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AAC301B7-EF3C-4DDA-B8D6-5F6645547C61}"/>
              </a:ext>
            </a:extLst>
          </p:cNvPr>
          <p:cNvSpPr txBox="1"/>
          <p:nvPr/>
        </p:nvSpPr>
        <p:spPr>
          <a:xfrm>
            <a:off x="1355685" y="3587078"/>
            <a:ext cx="1777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/>
              <a:t>종이완충재</a:t>
            </a:r>
            <a:r>
              <a:rPr lang="ko-KR" altLang="en-US" sz="1000" b="1" dirty="0"/>
              <a:t> </a:t>
            </a:r>
            <a:r>
              <a:rPr lang="ko-KR" altLang="en-US" sz="1000" b="1" dirty="0" smtClean="0"/>
              <a:t>자동 충진</a:t>
            </a:r>
            <a:r>
              <a:rPr lang="en-US" altLang="ko-KR" sz="1000" b="1" dirty="0"/>
              <a:t>(</a:t>
            </a:r>
            <a:r>
              <a:rPr lang="ko-KR" altLang="en-US" sz="1000" b="1" dirty="0"/>
              <a:t>옵션</a:t>
            </a:r>
            <a:r>
              <a:rPr lang="en-US" altLang="ko-KR" sz="1000" b="1" dirty="0"/>
              <a:t>)</a:t>
            </a:r>
            <a:endParaRPr lang="ko-KR" altLang="en-US" sz="1000" b="1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8DC33A0B-9AF3-45A0-A2A3-FA5FDC9A9B41}"/>
              </a:ext>
            </a:extLst>
          </p:cNvPr>
          <p:cNvSpPr txBox="1"/>
          <p:nvPr/>
        </p:nvSpPr>
        <p:spPr>
          <a:xfrm>
            <a:off x="3391182" y="2199134"/>
            <a:ext cx="15244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/>
              <a:t>피킹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&amp; </a:t>
            </a:r>
            <a:r>
              <a:rPr lang="ko-KR" altLang="en-US" sz="1000" b="1" dirty="0"/>
              <a:t>상품포장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80CABB61-6709-4DAC-BD03-8A073C58FAA8}"/>
              </a:ext>
            </a:extLst>
          </p:cNvPr>
          <p:cNvSpPr txBox="1"/>
          <p:nvPr/>
        </p:nvSpPr>
        <p:spPr>
          <a:xfrm>
            <a:off x="5256700" y="2199134"/>
            <a:ext cx="1327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종이완충재 </a:t>
            </a:r>
            <a:r>
              <a:rPr lang="ko-KR" altLang="en-US" sz="1000" b="1" dirty="0" err="1"/>
              <a:t>수동충진</a:t>
            </a:r>
            <a:r>
              <a:rPr lang="en-US" altLang="ko-KR" sz="1000" b="1" dirty="0"/>
              <a:t>(</a:t>
            </a:r>
            <a:r>
              <a:rPr lang="ko-KR" altLang="en-US" sz="1000" b="1" dirty="0"/>
              <a:t>옵션</a:t>
            </a:r>
            <a:r>
              <a:rPr lang="en-US" altLang="ko-KR" sz="1000" b="1" dirty="0"/>
              <a:t>)</a:t>
            </a:r>
            <a:endParaRPr lang="ko-KR" altLang="en-US" sz="1000" b="1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6375DB2B-25DB-432A-8CE4-B48CAEE891B4}"/>
              </a:ext>
            </a:extLst>
          </p:cNvPr>
          <p:cNvSpPr txBox="1"/>
          <p:nvPr/>
        </p:nvSpPr>
        <p:spPr>
          <a:xfrm>
            <a:off x="5653292" y="3738499"/>
            <a:ext cx="13277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박스 포장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5DB9ADD2-1885-4097-82FE-F97819417278}"/>
              </a:ext>
            </a:extLst>
          </p:cNvPr>
          <p:cNvSpPr txBox="1"/>
          <p:nvPr/>
        </p:nvSpPr>
        <p:spPr>
          <a:xfrm>
            <a:off x="7248286" y="3830832"/>
            <a:ext cx="811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송장부착</a:t>
            </a:r>
          </a:p>
        </p:txBody>
      </p:sp>
      <p:sp>
        <p:nvSpPr>
          <p:cNvPr id="88" name="TextBox 87"/>
          <p:cNvSpPr txBox="1">
            <a:spLocks noChangeArrowheads="1"/>
          </p:cNvSpPr>
          <p:nvPr/>
        </p:nvSpPr>
        <p:spPr bwMode="auto">
          <a:xfrm>
            <a:off x="693195" y="4906177"/>
            <a:ext cx="3280282" cy="830997"/>
          </a:xfrm>
          <a:prstGeom prst="rect">
            <a:avLst/>
          </a:prstGeom>
          <a:noFill/>
          <a:ln w="9525" cmpd="dbl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marL="171450" indent="-171450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인원 감축을 통한 생산성 향상</a:t>
            </a:r>
            <a:endParaRPr lang="en-US" altLang="ko-KR" sz="1200" b="1" dirty="0" smtClean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  <a:p>
            <a:pPr marL="171450" indent="-171450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자동화 장비를 통한 오 출고 방지</a:t>
            </a:r>
            <a:endParaRPr lang="en-US" altLang="ko-KR" sz="1200" b="1" dirty="0" smtClean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683568" y="4541779"/>
            <a:ext cx="3298536" cy="3590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/>
              <a:t>운영 효과</a:t>
            </a:r>
            <a:endParaRPr lang="ko-KR" altLang="en-US" sz="1400" b="1" dirty="0"/>
          </a:p>
        </p:txBody>
      </p:sp>
      <p:sp>
        <p:nvSpPr>
          <p:cNvPr id="14" name="직사각형 13"/>
          <p:cNvSpPr/>
          <p:nvPr/>
        </p:nvSpPr>
        <p:spPr>
          <a:xfrm>
            <a:off x="179512" y="1279079"/>
            <a:ext cx="7940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chemeClr val="accent1"/>
                </a:solidFill>
              </a:rPr>
              <a:t>온라인 자동 포장 기기 </a:t>
            </a:r>
            <a:r>
              <a:rPr lang="en-US" altLang="ko-KR" b="1" dirty="0" smtClean="0">
                <a:solidFill>
                  <a:schemeClr val="accent1"/>
                </a:solidFill>
              </a:rPr>
              <a:t>– </a:t>
            </a:r>
            <a:r>
              <a:rPr lang="ko-KR" altLang="en-US" b="1" dirty="0" smtClean="0">
                <a:solidFill>
                  <a:schemeClr val="accent1"/>
                </a:solidFill>
              </a:rPr>
              <a:t>박스 제함</a:t>
            </a:r>
            <a:r>
              <a:rPr lang="en-US" altLang="ko-KR" b="1" dirty="0" smtClean="0">
                <a:solidFill>
                  <a:schemeClr val="accent1"/>
                </a:solidFill>
              </a:rPr>
              <a:t>, Tapping, </a:t>
            </a:r>
            <a:r>
              <a:rPr lang="ko-KR" altLang="en-US" b="1" dirty="0" smtClean="0">
                <a:solidFill>
                  <a:schemeClr val="accent1"/>
                </a:solidFill>
              </a:rPr>
              <a:t>운송장 부착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47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제팩 택배 포장 자동화 솔루션(제함기, 테이핑기, 라벨러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7544" y="1823120"/>
            <a:ext cx="8134350" cy="4572000"/>
          </a:xfrm>
          <a:prstGeom prst="rect">
            <a:avLst/>
          </a:prstGeom>
        </p:spPr>
      </p:pic>
      <p:sp>
        <p:nvSpPr>
          <p:cNvPr id="4" name="제목 4"/>
          <p:cNvSpPr txBox="1">
            <a:spLocks/>
          </p:cNvSpPr>
          <p:nvPr/>
        </p:nvSpPr>
        <p:spPr>
          <a:xfrm>
            <a:off x="174676" y="667963"/>
            <a:ext cx="2069882" cy="480174"/>
          </a:xfrm>
          <a:prstGeom prst="rect">
            <a:avLst/>
          </a:prstGeom>
        </p:spPr>
        <p:txBody>
          <a:bodyPr wrap="none" lIns="91482" tIns="45741" rIns="91482" bIns="45741">
            <a:spAutoFit/>
          </a:bodyPr>
          <a:lstStyle>
            <a:lvl1pPr algn="l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3. </a:t>
            </a:r>
            <a:r>
              <a:rPr lang="ko-KR" altLang="en-US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장비 소개</a:t>
            </a:r>
            <a:endParaRPr lang="ko-KR" altLang="en-US" sz="2800" dirty="0">
              <a:gradFill>
                <a:gsLst>
                  <a:gs pos="100000">
                    <a:srgbClr val="FFB83D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225" y="1268426"/>
            <a:ext cx="33160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+mj-ea"/>
                <a:ea typeface="KoPub돋움체 Medium"/>
              </a:rPr>
              <a:t>E-commerce  </a:t>
            </a:r>
            <a:r>
              <a:rPr lang="ko-KR" altLang="en-US" sz="1400" b="1" dirty="0" smtClean="0">
                <a:latin typeface="+mj-ea"/>
                <a:ea typeface="KoPub돋움체 Medium"/>
              </a:rPr>
              <a:t>자동 포장화 라인 동영상</a:t>
            </a:r>
            <a:endParaRPr lang="en-US" altLang="ko-KR" sz="1400" b="1" dirty="0">
              <a:latin typeface="+mj-ea"/>
              <a:ea typeface="KoPub돋움체 Medium"/>
            </a:endParaRPr>
          </a:p>
        </p:txBody>
      </p:sp>
    </p:spTree>
    <p:extLst>
      <p:ext uri="{BB962C8B-B14F-4D97-AF65-F5344CB8AC3E}">
        <p14:creationId xmlns:p14="http://schemas.microsoft.com/office/powerpoint/2010/main" val="305723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제목 4"/>
          <p:cNvSpPr txBox="1">
            <a:spLocks/>
          </p:cNvSpPr>
          <p:nvPr/>
        </p:nvSpPr>
        <p:spPr>
          <a:xfrm>
            <a:off x="174676" y="667963"/>
            <a:ext cx="5122000" cy="480174"/>
          </a:xfrm>
          <a:prstGeom prst="rect">
            <a:avLst/>
          </a:prstGeom>
        </p:spPr>
        <p:txBody>
          <a:bodyPr wrap="none" lIns="91482" tIns="45741" rIns="91482" bIns="45741">
            <a:spAutoFit/>
          </a:bodyPr>
          <a:lstStyle>
            <a:lvl1pPr algn="l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en-US" altLang="ko-KR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 </a:t>
            </a:r>
            <a:r>
              <a:rPr lang="ko-KR" altLang="en-US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전산시스템 현황 및 지원범위</a:t>
            </a:r>
            <a:endParaRPr lang="ko-KR" altLang="en-US" sz="2800" dirty="0">
              <a:gradFill>
                <a:gsLst>
                  <a:gs pos="100000">
                    <a:srgbClr val="FFB83D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6225" y="1282477"/>
            <a:ext cx="5864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+mj-ea"/>
                <a:ea typeface="KoPub돋움체 Medium"/>
              </a:rPr>
              <a:t>API </a:t>
            </a:r>
            <a:r>
              <a:rPr lang="ko-KR" altLang="en-US" sz="1400" b="1" dirty="0" smtClean="0">
                <a:latin typeface="+mj-ea"/>
                <a:ea typeface="KoPub돋움체 Medium"/>
              </a:rPr>
              <a:t>를 통해 효율적인 운영과 상호간의 정확한 정보 확인이 가능 합니다</a:t>
            </a:r>
            <a:endParaRPr lang="en-US" altLang="ko-KR" sz="1400" b="1" dirty="0" smtClean="0">
              <a:latin typeface="+mj-ea"/>
              <a:ea typeface="KoPub돋움체 Medium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273825" y="1916832"/>
            <a:ext cx="2930024" cy="43313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/>
              <a:t>전산시스템 연동</a:t>
            </a:r>
            <a:endParaRPr lang="ko-KR" altLang="en-US" sz="1400" b="1" dirty="0"/>
          </a:p>
        </p:txBody>
      </p:sp>
      <p:grpSp>
        <p:nvGrpSpPr>
          <p:cNvPr id="77" name="그룹 76">
            <a:extLst>
              <a:ext uri="{FF2B5EF4-FFF2-40B4-BE49-F238E27FC236}">
                <a16:creationId xmlns="" xmlns:a16="http://schemas.microsoft.com/office/drawing/2014/main" id="{C436C65E-FABC-40C9-922F-9ED2098F9C2D}"/>
              </a:ext>
            </a:extLst>
          </p:cNvPr>
          <p:cNvGrpSpPr/>
          <p:nvPr/>
        </p:nvGrpSpPr>
        <p:grpSpPr>
          <a:xfrm>
            <a:off x="1130314" y="3751313"/>
            <a:ext cx="1782666" cy="977341"/>
            <a:chOff x="2650272" y="3401647"/>
            <a:chExt cx="1951316" cy="1188000"/>
          </a:xfrm>
        </p:grpSpPr>
        <p:grpSp>
          <p:nvGrpSpPr>
            <p:cNvPr id="106" name="그룹 105">
              <a:extLst>
                <a:ext uri="{FF2B5EF4-FFF2-40B4-BE49-F238E27FC236}">
                  <a16:creationId xmlns="" xmlns:a16="http://schemas.microsoft.com/office/drawing/2014/main" id="{DB1F17CE-836A-4BA7-89FB-6929C04CA129}"/>
                </a:ext>
              </a:extLst>
            </p:cNvPr>
            <p:cNvGrpSpPr/>
            <p:nvPr/>
          </p:nvGrpSpPr>
          <p:grpSpPr>
            <a:xfrm>
              <a:off x="2650272" y="3401647"/>
              <a:ext cx="1188000" cy="1188000"/>
              <a:chOff x="429334" y="3294479"/>
              <a:chExt cx="1188000" cy="1188000"/>
            </a:xfrm>
          </p:grpSpPr>
          <p:sp>
            <p:nvSpPr>
              <p:cNvPr id="112" name="타원 111">
                <a:extLst>
                  <a:ext uri="{FF2B5EF4-FFF2-40B4-BE49-F238E27FC236}">
                    <a16:creationId xmlns="" xmlns:a16="http://schemas.microsoft.com/office/drawing/2014/main" id="{1E2CB4D4-87F9-43CB-8320-B92342C18EFE}"/>
                  </a:ext>
                </a:extLst>
              </p:cNvPr>
              <p:cNvSpPr/>
              <p:nvPr/>
            </p:nvSpPr>
            <p:spPr>
              <a:xfrm>
                <a:off x="429334" y="3294479"/>
                <a:ext cx="1188000" cy="1188000"/>
              </a:xfrm>
              <a:prstGeom prst="ellipse">
                <a:avLst/>
              </a:prstGeom>
              <a:solidFill>
                <a:schemeClr val="bg1"/>
              </a:solidFill>
              <a:ln w="762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anchor="ctr"/>
              <a:lstStyle/>
              <a:p>
                <a:pPr algn="ctr" defTabSz="912813">
                  <a:buFont typeface="-윤고딕130" pitchFamily="18" charset="-127"/>
                  <a:buNone/>
                </a:pPr>
                <a:endPara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3" name="직사각형 112">
                <a:extLst>
                  <a:ext uri="{FF2B5EF4-FFF2-40B4-BE49-F238E27FC236}">
                    <a16:creationId xmlns="" xmlns:a16="http://schemas.microsoft.com/office/drawing/2014/main" id="{E79793F8-6B54-4B3E-849C-3500A6B608F7}"/>
                  </a:ext>
                </a:extLst>
              </p:cNvPr>
              <p:cNvSpPr/>
              <p:nvPr/>
            </p:nvSpPr>
            <p:spPr>
              <a:xfrm>
                <a:off x="429334" y="3725810"/>
                <a:ext cx="1152000" cy="292388"/>
              </a:xfrm>
              <a:prstGeom prst="rect">
                <a:avLst/>
              </a:prstGeom>
            </p:spPr>
            <p:txBody>
              <a:bodyPr wrap="square" lIns="0" rIns="0" anchor="ctr">
                <a:spAutoFit/>
              </a:bodyPr>
              <a:lstStyle/>
              <a:p>
                <a:pPr lvl="0" algn="ctr" defTabSz="912813"/>
                <a:r>
                  <a:rPr lang="ko-KR" altLang="en-US" sz="1300" b="1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쇼핑몰</a:t>
                </a:r>
                <a:endParaRPr lang="en-US" altLang="ko-KR" sz="130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107" name="직선 연결선 106">
              <a:extLst>
                <a:ext uri="{FF2B5EF4-FFF2-40B4-BE49-F238E27FC236}">
                  <a16:creationId xmlns="" xmlns:a16="http://schemas.microsoft.com/office/drawing/2014/main" id="{3FB92AE5-7E0D-400D-9870-1AAC83FCD3D9}"/>
                </a:ext>
              </a:extLst>
            </p:cNvPr>
            <p:cNvCxnSpPr/>
            <p:nvPr/>
          </p:nvCxnSpPr>
          <p:spPr>
            <a:xfrm flipH="1">
              <a:off x="3952961" y="3879867"/>
              <a:ext cx="648627" cy="0"/>
            </a:xfrm>
            <a:prstGeom prst="line">
              <a:avLst/>
            </a:prstGeom>
            <a:solidFill>
              <a:schemeClr val="bg1"/>
            </a:solidFill>
            <a:ln w="762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</p:grpSp>
      <p:grpSp>
        <p:nvGrpSpPr>
          <p:cNvPr id="81" name="그룹 80">
            <a:extLst>
              <a:ext uri="{FF2B5EF4-FFF2-40B4-BE49-F238E27FC236}">
                <a16:creationId xmlns="" xmlns:a16="http://schemas.microsoft.com/office/drawing/2014/main" id="{2F89A571-4BB2-4AE0-964D-C7988344F031}"/>
              </a:ext>
            </a:extLst>
          </p:cNvPr>
          <p:cNvGrpSpPr/>
          <p:nvPr/>
        </p:nvGrpSpPr>
        <p:grpSpPr>
          <a:xfrm>
            <a:off x="2301362" y="3751314"/>
            <a:ext cx="2479013" cy="977341"/>
            <a:chOff x="1888763" y="3401647"/>
            <a:chExt cx="2713544" cy="1188000"/>
          </a:xfrm>
        </p:grpSpPr>
        <p:grpSp>
          <p:nvGrpSpPr>
            <p:cNvPr id="100" name="그룹 99">
              <a:extLst>
                <a:ext uri="{FF2B5EF4-FFF2-40B4-BE49-F238E27FC236}">
                  <a16:creationId xmlns="" xmlns:a16="http://schemas.microsoft.com/office/drawing/2014/main" id="{0BC63B4D-68F7-4192-A1CC-733995172230}"/>
                </a:ext>
              </a:extLst>
            </p:cNvPr>
            <p:cNvGrpSpPr/>
            <p:nvPr/>
          </p:nvGrpSpPr>
          <p:grpSpPr>
            <a:xfrm>
              <a:off x="2650272" y="3401647"/>
              <a:ext cx="1188000" cy="1188000"/>
              <a:chOff x="429334" y="3294479"/>
              <a:chExt cx="1188000" cy="1188000"/>
            </a:xfrm>
          </p:grpSpPr>
          <p:sp>
            <p:nvSpPr>
              <p:cNvPr id="104" name="타원 103">
                <a:extLst>
                  <a:ext uri="{FF2B5EF4-FFF2-40B4-BE49-F238E27FC236}">
                    <a16:creationId xmlns="" xmlns:a16="http://schemas.microsoft.com/office/drawing/2014/main" id="{0B27BD7A-7F4C-4642-A685-E0049D7D0367}"/>
                  </a:ext>
                </a:extLst>
              </p:cNvPr>
              <p:cNvSpPr/>
              <p:nvPr/>
            </p:nvSpPr>
            <p:spPr>
              <a:xfrm>
                <a:off x="429334" y="3294479"/>
                <a:ext cx="1188000" cy="1188000"/>
              </a:xfrm>
              <a:prstGeom prst="ellipse">
                <a:avLst/>
              </a:prstGeom>
              <a:solidFill>
                <a:schemeClr val="bg1"/>
              </a:solidFill>
              <a:ln w="762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anchor="ctr"/>
              <a:lstStyle/>
              <a:p>
                <a:pPr algn="ctr" defTabSz="912813">
                  <a:buFont typeface="-윤고딕130" pitchFamily="18" charset="-127"/>
                  <a:buNone/>
                </a:pPr>
                <a:endPara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5" name="직사각형 104">
                <a:extLst>
                  <a:ext uri="{FF2B5EF4-FFF2-40B4-BE49-F238E27FC236}">
                    <a16:creationId xmlns="" xmlns:a16="http://schemas.microsoft.com/office/drawing/2014/main" id="{AA0B8F1E-38AF-496A-9F13-0EC310F938DD}"/>
                  </a:ext>
                </a:extLst>
              </p:cNvPr>
              <p:cNvSpPr/>
              <p:nvPr/>
            </p:nvSpPr>
            <p:spPr>
              <a:xfrm>
                <a:off x="447334" y="3742286"/>
                <a:ext cx="1152000" cy="292388"/>
              </a:xfrm>
              <a:prstGeom prst="rect">
                <a:avLst/>
              </a:prstGeom>
            </p:spPr>
            <p:txBody>
              <a:bodyPr wrap="square" lIns="0" rIns="0" anchor="ctr">
                <a:spAutoFit/>
              </a:bodyPr>
              <a:lstStyle/>
              <a:p>
                <a:pPr lvl="0" algn="ctr" defTabSz="912813"/>
                <a:r>
                  <a:rPr lang="ko-KR" altLang="en-US" sz="1300" b="1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온라인솔루션</a:t>
                </a:r>
                <a:endParaRPr lang="en-US" altLang="ko-KR" sz="130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101" name="직선 연결선 100">
              <a:extLst>
                <a:ext uri="{FF2B5EF4-FFF2-40B4-BE49-F238E27FC236}">
                  <a16:creationId xmlns="" xmlns:a16="http://schemas.microsoft.com/office/drawing/2014/main" id="{B3A08DFF-3155-4224-A6D3-DD55F1796823}"/>
                </a:ext>
              </a:extLst>
            </p:cNvPr>
            <p:cNvCxnSpPr/>
            <p:nvPr/>
          </p:nvCxnSpPr>
          <p:spPr>
            <a:xfrm flipH="1">
              <a:off x="3953679" y="3880232"/>
              <a:ext cx="648628" cy="0"/>
            </a:xfrm>
            <a:prstGeom prst="line">
              <a:avLst/>
            </a:prstGeom>
            <a:solidFill>
              <a:schemeClr val="bg1"/>
            </a:solidFill>
            <a:ln w="762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102" name="직선 연결선 101">
              <a:extLst>
                <a:ext uri="{FF2B5EF4-FFF2-40B4-BE49-F238E27FC236}">
                  <a16:creationId xmlns="" xmlns:a16="http://schemas.microsoft.com/office/drawing/2014/main" id="{5D370528-AD74-4645-975D-AA6008605A3E}"/>
                </a:ext>
              </a:extLst>
            </p:cNvPr>
            <p:cNvCxnSpPr>
              <a:cxnSpLocks/>
            </p:cNvCxnSpPr>
            <p:nvPr/>
          </p:nvCxnSpPr>
          <p:spPr>
            <a:xfrm>
              <a:off x="3953679" y="4133190"/>
              <a:ext cx="587453" cy="0"/>
            </a:xfrm>
            <a:prstGeom prst="line">
              <a:avLst/>
            </a:prstGeom>
            <a:solidFill>
              <a:schemeClr val="bg1"/>
            </a:solidFill>
            <a:ln w="762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103" name="직선 연결선 102">
              <a:extLst>
                <a:ext uri="{FF2B5EF4-FFF2-40B4-BE49-F238E27FC236}">
                  <a16:creationId xmlns="" xmlns:a16="http://schemas.microsoft.com/office/drawing/2014/main" id="{B377B50E-ADAC-4B56-B7AF-F3F070A0D638}"/>
                </a:ext>
              </a:extLst>
            </p:cNvPr>
            <p:cNvCxnSpPr>
              <a:cxnSpLocks/>
            </p:cNvCxnSpPr>
            <p:nvPr/>
          </p:nvCxnSpPr>
          <p:spPr>
            <a:xfrm>
              <a:off x="1888763" y="4158526"/>
              <a:ext cx="587453" cy="0"/>
            </a:xfrm>
            <a:prstGeom prst="line">
              <a:avLst/>
            </a:prstGeom>
            <a:solidFill>
              <a:schemeClr val="bg1"/>
            </a:solidFill>
            <a:ln w="762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</p:grpSp>
      <p:grpSp>
        <p:nvGrpSpPr>
          <p:cNvPr id="82" name="그룹 81">
            <a:extLst>
              <a:ext uri="{FF2B5EF4-FFF2-40B4-BE49-F238E27FC236}">
                <a16:creationId xmlns="" xmlns:a16="http://schemas.microsoft.com/office/drawing/2014/main" id="{95EC7CF2-2005-425D-B82D-7F4E28240C3D}"/>
              </a:ext>
            </a:extLst>
          </p:cNvPr>
          <p:cNvGrpSpPr/>
          <p:nvPr/>
        </p:nvGrpSpPr>
        <p:grpSpPr>
          <a:xfrm>
            <a:off x="4863792" y="3751314"/>
            <a:ext cx="1799409" cy="977341"/>
            <a:chOff x="2650272" y="3401647"/>
            <a:chExt cx="1969644" cy="1188000"/>
          </a:xfrm>
        </p:grpSpPr>
        <p:grpSp>
          <p:nvGrpSpPr>
            <p:cNvPr id="96" name="그룹 95">
              <a:extLst>
                <a:ext uri="{FF2B5EF4-FFF2-40B4-BE49-F238E27FC236}">
                  <a16:creationId xmlns="" xmlns:a16="http://schemas.microsoft.com/office/drawing/2014/main" id="{6A57A197-8B86-4B14-B145-D7E2DF9E605E}"/>
                </a:ext>
              </a:extLst>
            </p:cNvPr>
            <p:cNvGrpSpPr/>
            <p:nvPr/>
          </p:nvGrpSpPr>
          <p:grpSpPr>
            <a:xfrm>
              <a:off x="2650272" y="3401647"/>
              <a:ext cx="1188000" cy="1188000"/>
              <a:chOff x="429334" y="3294479"/>
              <a:chExt cx="1188000" cy="1188000"/>
            </a:xfrm>
          </p:grpSpPr>
          <p:sp>
            <p:nvSpPr>
              <p:cNvPr id="98" name="타원 97">
                <a:extLst>
                  <a:ext uri="{FF2B5EF4-FFF2-40B4-BE49-F238E27FC236}">
                    <a16:creationId xmlns="" xmlns:a16="http://schemas.microsoft.com/office/drawing/2014/main" id="{30D5E385-C0BE-472B-8E69-CC276EF4902E}"/>
                  </a:ext>
                </a:extLst>
              </p:cNvPr>
              <p:cNvSpPr/>
              <p:nvPr/>
            </p:nvSpPr>
            <p:spPr>
              <a:xfrm>
                <a:off x="429334" y="3294479"/>
                <a:ext cx="1188000" cy="1188000"/>
              </a:xfrm>
              <a:prstGeom prst="ellipse">
                <a:avLst/>
              </a:prstGeom>
              <a:solidFill>
                <a:schemeClr val="bg1"/>
              </a:solidFill>
              <a:ln w="762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anchor="ctr"/>
              <a:lstStyle/>
              <a:p>
                <a:pPr algn="ctr" defTabSz="912813">
                  <a:buFont typeface="-윤고딕130" pitchFamily="18" charset="-127"/>
                  <a:buNone/>
                </a:pPr>
                <a:endParaRPr lang="en-US" altLang="ko-KR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9" name="직사각형 98">
                <a:extLst>
                  <a:ext uri="{FF2B5EF4-FFF2-40B4-BE49-F238E27FC236}">
                    <a16:creationId xmlns="" xmlns:a16="http://schemas.microsoft.com/office/drawing/2014/main" id="{B05BAA02-EE06-413D-BA58-AAC9E4111317}"/>
                  </a:ext>
                </a:extLst>
              </p:cNvPr>
              <p:cNvSpPr/>
              <p:nvPr/>
            </p:nvSpPr>
            <p:spPr>
              <a:xfrm>
                <a:off x="447334" y="3742286"/>
                <a:ext cx="1152000" cy="292388"/>
              </a:xfrm>
              <a:prstGeom prst="rect">
                <a:avLst/>
              </a:prstGeom>
            </p:spPr>
            <p:txBody>
              <a:bodyPr wrap="square" lIns="0" rIns="0" anchor="ctr">
                <a:spAutoFit/>
              </a:bodyPr>
              <a:lstStyle/>
              <a:p>
                <a:pPr lvl="0" algn="ctr" defTabSz="912813"/>
                <a:r>
                  <a:rPr lang="en-US" altLang="ko-KR" sz="1300" b="1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SWMS</a:t>
                </a:r>
              </a:p>
            </p:txBody>
          </p:sp>
        </p:grpSp>
        <p:cxnSp>
          <p:nvCxnSpPr>
            <p:cNvPr id="97" name="직선 연결선 96">
              <a:extLst>
                <a:ext uri="{FF2B5EF4-FFF2-40B4-BE49-F238E27FC236}">
                  <a16:creationId xmlns="" xmlns:a16="http://schemas.microsoft.com/office/drawing/2014/main" id="{3E8DD602-17C8-452B-81A6-D347BB7E21A6}"/>
                </a:ext>
              </a:extLst>
            </p:cNvPr>
            <p:cNvCxnSpPr/>
            <p:nvPr/>
          </p:nvCxnSpPr>
          <p:spPr>
            <a:xfrm flipH="1">
              <a:off x="3971289" y="3868289"/>
              <a:ext cx="648627" cy="0"/>
            </a:xfrm>
            <a:prstGeom prst="line">
              <a:avLst/>
            </a:prstGeom>
            <a:solidFill>
              <a:schemeClr val="bg1"/>
            </a:solidFill>
            <a:ln w="762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</p:grpSp>
      <p:grpSp>
        <p:nvGrpSpPr>
          <p:cNvPr id="83" name="그룹 82">
            <a:extLst>
              <a:ext uri="{FF2B5EF4-FFF2-40B4-BE49-F238E27FC236}">
                <a16:creationId xmlns="" xmlns:a16="http://schemas.microsoft.com/office/drawing/2014/main" id="{CDD535AF-9E73-4734-8B70-8DBE42C80C1F}"/>
              </a:ext>
            </a:extLst>
          </p:cNvPr>
          <p:cNvGrpSpPr/>
          <p:nvPr/>
        </p:nvGrpSpPr>
        <p:grpSpPr>
          <a:xfrm>
            <a:off x="6730532" y="3751314"/>
            <a:ext cx="1085322" cy="977341"/>
            <a:chOff x="429334" y="3294479"/>
            <a:chExt cx="1188000" cy="1188000"/>
          </a:xfrm>
        </p:grpSpPr>
        <p:sp>
          <p:nvSpPr>
            <p:cNvPr id="94" name="타원 93">
              <a:extLst>
                <a:ext uri="{FF2B5EF4-FFF2-40B4-BE49-F238E27FC236}">
                  <a16:creationId xmlns="" xmlns:a16="http://schemas.microsoft.com/office/drawing/2014/main" id="{72C610B9-8B65-4486-AADC-882C60B2AAA9}"/>
                </a:ext>
              </a:extLst>
            </p:cNvPr>
            <p:cNvSpPr/>
            <p:nvPr/>
          </p:nvSpPr>
          <p:spPr>
            <a:xfrm>
              <a:off x="429334" y="3294479"/>
              <a:ext cx="1188000" cy="1188000"/>
            </a:xfrm>
            <a:prstGeom prst="ellipse">
              <a:avLst/>
            </a:prstGeom>
            <a:solidFill>
              <a:schemeClr val="bg1"/>
            </a:solidFill>
            <a:ln w="762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defTabSz="912813">
                <a:buFont typeface="-윤고딕130" pitchFamily="18" charset="-127"/>
                <a:buNone/>
              </a:pPr>
              <a:endPara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="" xmlns:a16="http://schemas.microsoft.com/office/drawing/2014/main" id="{F9541E02-56EB-4274-AE49-4CA615519F64}"/>
                </a:ext>
              </a:extLst>
            </p:cNvPr>
            <p:cNvSpPr/>
            <p:nvPr/>
          </p:nvSpPr>
          <p:spPr>
            <a:xfrm>
              <a:off x="447334" y="3773064"/>
              <a:ext cx="1152000" cy="230832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/>
            <a:p>
              <a:pPr lvl="0" algn="ctr" defTabSz="912813"/>
              <a:r>
                <a:rPr lang="en-US" altLang="ko-KR" sz="90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Biz.smartlogis.com</a:t>
              </a:r>
            </a:p>
          </p:txBody>
        </p:sp>
      </p:grpSp>
      <p:cxnSp>
        <p:nvCxnSpPr>
          <p:cNvPr id="84" name="직선 연결선 83">
            <a:extLst>
              <a:ext uri="{FF2B5EF4-FFF2-40B4-BE49-F238E27FC236}">
                <a16:creationId xmlns="" xmlns:a16="http://schemas.microsoft.com/office/drawing/2014/main" id="{056EBA0C-D2F9-436E-B1A6-710E9CA13095}"/>
              </a:ext>
            </a:extLst>
          </p:cNvPr>
          <p:cNvCxnSpPr/>
          <p:nvPr/>
        </p:nvCxnSpPr>
        <p:spPr>
          <a:xfrm rot="5400000" flipH="1">
            <a:off x="5056110" y="5113153"/>
            <a:ext cx="533612" cy="0"/>
          </a:xfrm>
          <a:prstGeom prst="line">
            <a:avLst/>
          </a:prstGeom>
          <a:solidFill>
            <a:schemeClr val="bg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grpSp>
        <p:nvGrpSpPr>
          <p:cNvPr id="85" name="그룹 84">
            <a:extLst>
              <a:ext uri="{FF2B5EF4-FFF2-40B4-BE49-F238E27FC236}">
                <a16:creationId xmlns="" xmlns:a16="http://schemas.microsoft.com/office/drawing/2014/main" id="{6DE06731-53B6-4B36-8F2D-A17B3AD2A8E9}"/>
              </a:ext>
            </a:extLst>
          </p:cNvPr>
          <p:cNvGrpSpPr/>
          <p:nvPr/>
        </p:nvGrpSpPr>
        <p:grpSpPr>
          <a:xfrm>
            <a:off x="4871624" y="5418059"/>
            <a:ext cx="1085322" cy="977341"/>
            <a:chOff x="419906" y="3340758"/>
            <a:chExt cx="1188000" cy="1188000"/>
          </a:xfrm>
        </p:grpSpPr>
        <p:sp>
          <p:nvSpPr>
            <p:cNvPr id="92" name="타원 91">
              <a:extLst>
                <a:ext uri="{FF2B5EF4-FFF2-40B4-BE49-F238E27FC236}">
                  <a16:creationId xmlns="" xmlns:a16="http://schemas.microsoft.com/office/drawing/2014/main" id="{E8AD94D9-6995-4900-A2B6-9A53628014E0}"/>
                </a:ext>
              </a:extLst>
            </p:cNvPr>
            <p:cNvSpPr/>
            <p:nvPr/>
          </p:nvSpPr>
          <p:spPr>
            <a:xfrm>
              <a:off x="419906" y="3340758"/>
              <a:ext cx="1188000" cy="1188000"/>
            </a:xfrm>
            <a:prstGeom prst="ellipse">
              <a:avLst/>
            </a:prstGeom>
            <a:solidFill>
              <a:schemeClr val="bg1"/>
            </a:solidFill>
            <a:ln w="762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defTabSz="912813">
                <a:buFont typeface="-윤고딕130" pitchFamily="18" charset="-127"/>
                <a:buNone/>
              </a:pPr>
              <a:endPara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3" name="직사각형 92">
              <a:extLst>
                <a:ext uri="{FF2B5EF4-FFF2-40B4-BE49-F238E27FC236}">
                  <a16:creationId xmlns="" xmlns:a16="http://schemas.microsoft.com/office/drawing/2014/main" id="{38DB437D-294D-487F-B773-55478D66226F}"/>
                </a:ext>
              </a:extLst>
            </p:cNvPr>
            <p:cNvSpPr/>
            <p:nvPr/>
          </p:nvSpPr>
          <p:spPr>
            <a:xfrm>
              <a:off x="437906" y="3788565"/>
              <a:ext cx="1152000" cy="292388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/>
            <a:p>
              <a:pPr lvl="0" algn="ctr" defTabSz="912813"/>
              <a:r>
                <a:rPr lang="ko-KR" altLang="en-US" sz="1300" b="1" dirty="0" err="1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택배사</a:t>
              </a:r>
              <a:endParaRPr lang="en-US" altLang="ko-KR" sz="1300" b="1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="" xmlns:a16="http://schemas.microsoft.com/office/drawing/2014/main" id="{476F1898-308A-40EC-91C2-067277F24E46}"/>
              </a:ext>
            </a:extLst>
          </p:cNvPr>
          <p:cNvGrpSpPr/>
          <p:nvPr/>
        </p:nvGrpSpPr>
        <p:grpSpPr>
          <a:xfrm>
            <a:off x="4811306" y="2082217"/>
            <a:ext cx="1093939" cy="977341"/>
            <a:chOff x="335882" y="3344621"/>
            <a:chExt cx="1197432" cy="1188000"/>
          </a:xfrm>
        </p:grpSpPr>
        <p:sp>
          <p:nvSpPr>
            <p:cNvPr id="90" name="타원 89">
              <a:extLst>
                <a:ext uri="{FF2B5EF4-FFF2-40B4-BE49-F238E27FC236}">
                  <a16:creationId xmlns="" xmlns:a16="http://schemas.microsoft.com/office/drawing/2014/main" id="{70B5B131-C439-49B3-AC35-3CF3EDFC9782}"/>
                </a:ext>
              </a:extLst>
            </p:cNvPr>
            <p:cNvSpPr/>
            <p:nvPr/>
          </p:nvSpPr>
          <p:spPr>
            <a:xfrm>
              <a:off x="335882" y="3344621"/>
              <a:ext cx="1188000" cy="1188000"/>
            </a:xfrm>
            <a:prstGeom prst="ellipse">
              <a:avLst/>
            </a:prstGeom>
            <a:solidFill>
              <a:schemeClr val="bg1"/>
            </a:solidFill>
            <a:ln w="762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defTabSz="912813">
                <a:buFont typeface="-윤고딕130" pitchFamily="18" charset="-127"/>
                <a:buNone/>
              </a:pPr>
              <a:endPara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="" xmlns:a16="http://schemas.microsoft.com/office/drawing/2014/main" id="{6AB6C768-E86D-41FA-8A53-0088FB7FBC0E}"/>
                </a:ext>
              </a:extLst>
            </p:cNvPr>
            <p:cNvSpPr/>
            <p:nvPr/>
          </p:nvSpPr>
          <p:spPr>
            <a:xfrm>
              <a:off x="381314" y="3771412"/>
              <a:ext cx="1152000" cy="292388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/>
            <a:p>
              <a:pPr lvl="0" algn="ctr" defTabSz="912813"/>
              <a:r>
                <a:rPr lang="en-US" altLang="ko-KR" sz="130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ERP</a:t>
              </a:r>
            </a:p>
          </p:txBody>
        </p:sp>
      </p:grpSp>
      <p:cxnSp>
        <p:nvCxnSpPr>
          <p:cNvPr id="87" name="직선 연결선 86">
            <a:extLst>
              <a:ext uri="{FF2B5EF4-FFF2-40B4-BE49-F238E27FC236}">
                <a16:creationId xmlns="" xmlns:a16="http://schemas.microsoft.com/office/drawing/2014/main" id="{AE38CD07-7107-4F3C-AE5A-EA1776FD99A7}"/>
              </a:ext>
            </a:extLst>
          </p:cNvPr>
          <p:cNvCxnSpPr/>
          <p:nvPr/>
        </p:nvCxnSpPr>
        <p:spPr>
          <a:xfrm rot="16200000" flipH="1" flipV="1">
            <a:off x="5016313" y="3401697"/>
            <a:ext cx="533612" cy="0"/>
          </a:xfrm>
          <a:prstGeom prst="line">
            <a:avLst/>
          </a:prstGeom>
          <a:solidFill>
            <a:schemeClr val="bg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88" name="직선 연결선 87">
            <a:extLst>
              <a:ext uri="{FF2B5EF4-FFF2-40B4-BE49-F238E27FC236}">
                <a16:creationId xmlns="" xmlns:a16="http://schemas.microsoft.com/office/drawing/2014/main" id="{E8BB50CB-383C-4E6B-B2FF-BBB1074B8550}"/>
              </a:ext>
            </a:extLst>
          </p:cNvPr>
          <p:cNvCxnSpPr>
            <a:cxnSpLocks/>
          </p:cNvCxnSpPr>
          <p:nvPr/>
        </p:nvCxnSpPr>
        <p:spPr>
          <a:xfrm flipV="1">
            <a:off x="5518039" y="3158327"/>
            <a:ext cx="0" cy="519700"/>
          </a:xfrm>
          <a:prstGeom prst="line">
            <a:avLst/>
          </a:prstGeom>
          <a:solidFill>
            <a:schemeClr val="bg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89" name="직선 연결선 88">
            <a:extLst>
              <a:ext uri="{FF2B5EF4-FFF2-40B4-BE49-F238E27FC236}">
                <a16:creationId xmlns="" xmlns:a16="http://schemas.microsoft.com/office/drawing/2014/main" id="{4EBE2BFF-DED3-4034-B322-5416BA800511}"/>
              </a:ext>
            </a:extLst>
          </p:cNvPr>
          <p:cNvCxnSpPr/>
          <p:nvPr/>
        </p:nvCxnSpPr>
        <p:spPr>
          <a:xfrm rot="16200000" flipH="1" flipV="1">
            <a:off x="5251233" y="5075053"/>
            <a:ext cx="533612" cy="0"/>
          </a:xfrm>
          <a:prstGeom prst="line">
            <a:avLst/>
          </a:prstGeom>
          <a:solidFill>
            <a:schemeClr val="bg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22" name="TextBox 121">
            <a:extLst>
              <a:ext uri="{FF2B5EF4-FFF2-40B4-BE49-F238E27FC236}">
                <a16:creationId xmlns="" xmlns:a16="http://schemas.microsoft.com/office/drawing/2014/main" id="{B93D4D60-81F4-4357-BE95-F4C4745A542C}"/>
              </a:ext>
            </a:extLst>
          </p:cNvPr>
          <p:cNvSpPr txBox="1"/>
          <p:nvPr/>
        </p:nvSpPr>
        <p:spPr>
          <a:xfrm>
            <a:off x="1192548" y="5011886"/>
            <a:ext cx="11272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 smtClean="0">
                <a:latin typeface="+mn-ea"/>
              </a:rPr>
              <a:t>소셜커머스</a:t>
            </a:r>
            <a:endParaRPr lang="en-US" altLang="ko-KR" sz="1200" dirty="0"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 smtClean="0">
                <a:latin typeface="+mn-ea"/>
              </a:rPr>
              <a:t>오픈마켓</a:t>
            </a:r>
            <a:endParaRPr lang="en-US" altLang="ko-KR" sz="1200" dirty="0"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+mn-ea"/>
              </a:rPr>
              <a:t>자사몰</a:t>
            </a:r>
            <a:endParaRPr lang="en-US" altLang="ko-KR" sz="1200" dirty="0"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</a:rPr>
              <a:t>…….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="" xmlns:a16="http://schemas.microsoft.com/office/drawing/2014/main" id="{B6403532-B3E6-4B9C-9F01-4967166E2A9C}"/>
              </a:ext>
            </a:extLst>
          </p:cNvPr>
          <p:cNvSpPr txBox="1"/>
          <p:nvPr/>
        </p:nvSpPr>
        <p:spPr>
          <a:xfrm>
            <a:off x="3077857" y="4967946"/>
            <a:ext cx="119455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/>
              <a:t>셀메이트</a:t>
            </a:r>
            <a:endParaRPr lang="en-US" altLang="ko-KR" sz="12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/>
              <a:t>사방넷</a:t>
            </a:r>
            <a:endParaRPr lang="en-US" altLang="ko-KR" sz="12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/>
              <a:t>이지어드민</a:t>
            </a:r>
            <a:endParaRPr lang="en-US" altLang="ko-KR" sz="12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/>
              <a:t>샵링커</a:t>
            </a:r>
            <a:endParaRPr lang="en-US" altLang="ko-KR" sz="12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/>
              <a:t>플레이오토</a:t>
            </a:r>
            <a:r>
              <a:rPr lang="en-US" altLang="ko-KR" sz="1200" dirty="0"/>
              <a:t>..</a:t>
            </a:r>
            <a:endParaRPr lang="ko-KR" altLang="en-US" sz="1200" dirty="0"/>
          </a:p>
        </p:txBody>
      </p:sp>
      <p:sp>
        <p:nvSpPr>
          <p:cNvPr id="124" name="TextBox 123">
            <a:extLst>
              <a:ext uri="{FF2B5EF4-FFF2-40B4-BE49-F238E27FC236}">
                <a16:creationId xmlns="" xmlns:a16="http://schemas.microsoft.com/office/drawing/2014/main" id="{A6DBC593-9427-4846-B5F6-FE1E72CD2FF5}"/>
              </a:ext>
            </a:extLst>
          </p:cNvPr>
          <p:cNvSpPr txBox="1"/>
          <p:nvPr/>
        </p:nvSpPr>
        <p:spPr>
          <a:xfrm>
            <a:off x="6165944" y="5288337"/>
            <a:ext cx="97334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 smtClean="0"/>
              <a:t>롯데택배</a:t>
            </a:r>
            <a:endParaRPr lang="en-US" altLang="ko-KR" sz="12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 smtClean="0"/>
              <a:t>한진택배</a:t>
            </a:r>
            <a:endParaRPr lang="en-US" altLang="ko-KR" sz="1200" dirty="0" smtClean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/>
              <a:t>CJ</a:t>
            </a:r>
            <a:endParaRPr lang="en-US" altLang="ko-KR" sz="12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/>
              <a:t>우체국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endParaRPr lang="ko-KR" altLang="en-US" sz="1200" dirty="0"/>
          </a:p>
        </p:txBody>
      </p:sp>
      <p:sp>
        <p:nvSpPr>
          <p:cNvPr id="125" name="TextBox 124">
            <a:extLst>
              <a:ext uri="{FF2B5EF4-FFF2-40B4-BE49-F238E27FC236}">
                <a16:creationId xmlns="" xmlns:a16="http://schemas.microsoft.com/office/drawing/2014/main" id="{7213FF93-8227-42DB-9692-7B62B5E5EBF7}"/>
              </a:ext>
            </a:extLst>
          </p:cNvPr>
          <p:cNvSpPr txBox="1"/>
          <p:nvPr/>
        </p:nvSpPr>
        <p:spPr>
          <a:xfrm>
            <a:off x="7308304" y="4909689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특정 </a:t>
            </a:r>
            <a:r>
              <a:rPr lang="en-US" altLang="ko-KR" sz="1200" dirty="0"/>
              <a:t>ID/PASS </a:t>
            </a:r>
            <a:r>
              <a:rPr lang="ko-KR" altLang="en-US" sz="1200" dirty="0"/>
              <a:t>부여 </a:t>
            </a:r>
            <a:endParaRPr lang="en-US" altLang="ko-KR" sz="1200" dirty="0"/>
          </a:p>
          <a:p>
            <a:r>
              <a:rPr lang="ko-KR" altLang="en-US" sz="1200" dirty="0"/>
              <a:t>실시간 조회</a:t>
            </a:r>
          </a:p>
        </p:txBody>
      </p:sp>
      <p:cxnSp>
        <p:nvCxnSpPr>
          <p:cNvPr id="52" name="직선 연결선 51">
            <a:extLst>
              <a:ext uri="{FF2B5EF4-FFF2-40B4-BE49-F238E27FC236}">
                <a16:creationId xmlns="" xmlns:a16="http://schemas.microsoft.com/office/drawing/2014/main" id="{5D370528-AD74-4645-975D-AA6008605A3E}"/>
              </a:ext>
            </a:extLst>
          </p:cNvPr>
          <p:cNvCxnSpPr>
            <a:cxnSpLocks/>
          </p:cNvCxnSpPr>
          <p:nvPr/>
        </p:nvCxnSpPr>
        <p:spPr>
          <a:xfrm>
            <a:off x="6068032" y="4343826"/>
            <a:ext cx="536680" cy="0"/>
          </a:xfrm>
          <a:prstGeom prst="line">
            <a:avLst/>
          </a:prstGeom>
          <a:solidFill>
            <a:schemeClr val="bg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1542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/>
          <p:cNvGrpSpPr/>
          <p:nvPr/>
        </p:nvGrpSpPr>
        <p:grpSpPr>
          <a:xfrm>
            <a:off x="612619" y="2185512"/>
            <a:ext cx="7926429" cy="3694327"/>
            <a:chOff x="733855" y="2277343"/>
            <a:chExt cx="8191885" cy="3524354"/>
          </a:xfrm>
        </p:grpSpPr>
        <p:sp>
          <p:nvSpPr>
            <p:cNvPr id="11" name="자유형 10"/>
            <p:cNvSpPr/>
            <p:nvPr/>
          </p:nvSpPr>
          <p:spPr>
            <a:xfrm rot="18545249" flipH="1">
              <a:off x="6349886" y="3196395"/>
              <a:ext cx="1071140" cy="1866394"/>
            </a:xfrm>
            <a:custGeom>
              <a:avLst/>
              <a:gdLst>
                <a:gd name="connsiteX0" fmla="*/ 0 w 1405411"/>
                <a:gd name="connsiteY0" fmla="*/ 0 h 2448840"/>
                <a:gd name="connsiteX1" fmla="*/ 1405411 w 1405411"/>
                <a:gd name="connsiteY1" fmla="*/ 0 h 2448840"/>
                <a:gd name="connsiteX2" fmla="*/ 1405411 w 1405411"/>
                <a:gd name="connsiteY2" fmla="*/ 92028 h 2448840"/>
                <a:gd name="connsiteX3" fmla="*/ 1398128 w 1405411"/>
                <a:gd name="connsiteY3" fmla="*/ 106849 h 2448840"/>
                <a:gd name="connsiteX4" fmla="*/ 1353564 w 1405411"/>
                <a:gd name="connsiteY4" fmla="*/ 2111632 h 2448840"/>
                <a:gd name="connsiteX5" fmla="*/ 1405411 w 1405411"/>
                <a:gd name="connsiteY5" fmla="*/ 2230172 h 2448840"/>
                <a:gd name="connsiteX6" fmla="*/ 1405411 w 1405411"/>
                <a:gd name="connsiteY6" fmla="*/ 2448840 h 2448840"/>
                <a:gd name="connsiteX7" fmla="*/ 0 w 1405411"/>
                <a:gd name="connsiteY7" fmla="*/ 2448840 h 2448840"/>
                <a:gd name="connsiteX8" fmla="*/ 0 w 1405411"/>
                <a:gd name="connsiteY8" fmla="*/ 2229606 h 2448840"/>
                <a:gd name="connsiteX9" fmla="*/ 12613 w 1405411"/>
                <a:gd name="connsiteY9" fmla="*/ 2203940 h 2448840"/>
                <a:gd name="connsiteX10" fmla="*/ 57177 w 1405411"/>
                <a:gd name="connsiteY10" fmla="*/ 199158 h 2448840"/>
                <a:gd name="connsiteX11" fmla="*/ 0 w 1405411"/>
                <a:gd name="connsiteY11" fmla="*/ 68433 h 24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5411" h="2448840">
                  <a:moveTo>
                    <a:pt x="0" y="0"/>
                  </a:moveTo>
                  <a:lnTo>
                    <a:pt x="1405411" y="0"/>
                  </a:lnTo>
                  <a:lnTo>
                    <a:pt x="1405411" y="92028"/>
                  </a:lnTo>
                  <a:lnTo>
                    <a:pt x="1398128" y="106849"/>
                  </a:lnTo>
                  <a:cubicBezTo>
                    <a:pt x="1123802" y="742398"/>
                    <a:pt x="1107750" y="1464521"/>
                    <a:pt x="1353564" y="2111632"/>
                  </a:cubicBezTo>
                  <a:lnTo>
                    <a:pt x="1405411" y="2230172"/>
                  </a:lnTo>
                  <a:lnTo>
                    <a:pt x="1405411" y="2448840"/>
                  </a:lnTo>
                  <a:lnTo>
                    <a:pt x="0" y="2448840"/>
                  </a:lnTo>
                  <a:lnTo>
                    <a:pt x="0" y="2229606"/>
                  </a:lnTo>
                  <a:lnTo>
                    <a:pt x="12613" y="2203940"/>
                  </a:lnTo>
                  <a:cubicBezTo>
                    <a:pt x="286939" y="1568392"/>
                    <a:pt x="302991" y="846269"/>
                    <a:pt x="57177" y="199158"/>
                  </a:cubicBezTo>
                  <a:lnTo>
                    <a:pt x="0" y="6843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타원 11"/>
            <p:cNvSpPr/>
            <p:nvPr/>
          </p:nvSpPr>
          <p:spPr>
            <a:xfrm>
              <a:off x="7035089" y="4139071"/>
              <a:ext cx="1055051" cy="105505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 rot="3110006">
              <a:off x="5003048" y="3196396"/>
              <a:ext cx="1071140" cy="1866394"/>
            </a:xfrm>
            <a:custGeom>
              <a:avLst/>
              <a:gdLst>
                <a:gd name="connsiteX0" fmla="*/ 0 w 1405411"/>
                <a:gd name="connsiteY0" fmla="*/ 0 h 2448840"/>
                <a:gd name="connsiteX1" fmla="*/ 1405411 w 1405411"/>
                <a:gd name="connsiteY1" fmla="*/ 0 h 2448840"/>
                <a:gd name="connsiteX2" fmla="*/ 1405411 w 1405411"/>
                <a:gd name="connsiteY2" fmla="*/ 92028 h 2448840"/>
                <a:gd name="connsiteX3" fmla="*/ 1398128 w 1405411"/>
                <a:gd name="connsiteY3" fmla="*/ 106849 h 2448840"/>
                <a:gd name="connsiteX4" fmla="*/ 1353564 w 1405411"/>
                <a:gd name="connsiteY4" fmla="*/ 2111632 h 2448840"/>
                <a:gd name="connsiteX5" fmla="*/ 1405411 w 1405411"/>
                <a:gd name="connsiteY5" fmla="*/ 2230172 h 2448840"/>
                <a:gd name="connsiteX6" fmla="*/ 1405411 w 1405411"/>
                <a:gd name="connsiteY6" fmla="*/ 2448840 h 2448840"/>
                <a:gd name="connsiteX7" fmla="*/ 0 w 1405411"/>
                <a:gd name="connsiteY7" fmla="*/ 2448840 h 2448840"/>
                <a:gd name="connsiteX8" fmla="*/ 0 w 1405411"/>
                <a:gd name="connsiteY8" fmla="*/ 2229606 h 2448840"/>
                <a:gd name="connsiteX9" fmla="*/ 12613 w 1405411"/>
                <a:gd name="connsiteY9" fmla="*/ 2203940 h 2448840"/>
                <a:gd name="connsiteX10" fmla="*/ 57177 w 1405411"/>
                <a:gd name="connsiteY10" fmla="*/ 199158 h 2448840"/>
                <a:gd name="connsiteX11" fmla="*/ 0 w 1405411"/>
                <a:gd name="connsiteY11" fmla="*/ 68433 h 24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5411" h="2448840">
                  <a:moveTo>
                    <a:pt x="0" y="0"/>
                  </a:moveTo>
                  <a:lnTo>
                    <a:pt x="1405411" y="0"/>
                  </a:lnTo>
                  <a:lnTo>
                    <a:pt x="1405411" y="92028"/>
                  </a:lnTo>
                  <a:lnTo>
                    <a:pt x="1398128" y="106849"/>
                  </a:lnTo>
                  <a:cubicBezTo>
                    <a:pt x="1123802" y="742398"/>
                    <a:pt x="1107750" y="1464521"/>
                    <a:pt x="1353564" y="2111632"/>
                  </a:cubicBezTo>
                  <a:lnTo>
                    <a:pt x="1405411" y="2230172"/>
                  </a:lnTo>
                  <a:lnTo>
                    <a:pt x="1405411" y="2448840"/>
                  </a:lnTo>
                  <a:lnTo>
                    <a:pt x="0" y="2448840"/>
                  </a:lnTo>
                  <a:lnTo>
                    <a:pt x="0" y="2229606"/>
                  </a:lnTo>
                  <a:lnTo>
                    <a:pt x="12613" y="2203940"/>
                  </a:lnTo>
                  <a:cubicBezTo>
                    <a:pt x="286939" y="1568392"/>
                    <a:pt x="302991" y="846269"/>
                    <a:pt x="57177" y="199158"/>
                  </a:cubicBezTo>
                  <a:lnTo>
                    <a:pt x="0" y="6843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타원 13"/>
            <p:cNvSpPr/>
            <p:nvPr/>
          </p:nvSpPr>
          <p:spPr>
            <a:xfrm>
              <a:off x="5679099" y="2906252"/>
              <a:ext cx="1055051" cy="105505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 rot="3110006">
              <a:off x="2462065" y="3192757"/>
              <a:ext cx="1071140" cy="1892629"/>
            </a:xfrm>
            <a:custGeom>
              <a:avLst/>
              <a:gdLst>
                <a:gd name="connsiteX0" fmla="*/ 0 w 1405411"/>
                <a:gd name="connsiteY0" fmla="*/ 0 h 2448840"/>
                <a:gd name="connsiteX1" fmla="*/ 1405411 w 1405411"/>
                <a:gd name="connsiteY1" fmla="*/ 0 h 2448840"/>
                <a:gd name="connsiteX2" fmla="*/ 1405411 w 1405411"/>
                <a:gd name="connsiteY2" fmla="*/ 92028 h 2448840"/>
                <a:gd name="connsiteX3" fmla="*/ 1398128 w 1405411"/>
                <a:gd name="connsiteY3" fmla="*/ 106849 h 2448840"/>
                <a:gd name="connsiteX4" fmla="*/ 1353564 w 1405411"/>
                <a:gd name="connsiteY4" fmla="*/ 2111632 h 2448840"/>
                <a:gd name="connsiteX5" fmla="*/ 1405411 w 1405411"/>
                <a:gd name="connsiteY5" fmla="*/ 2230172 h 2448840"/>
                <a:gd name="connsiteX6" fmla="*/ 1405411 w 1405411"/>
                <a:gd name="connsiteY6" fmla="*/ 2448840 h 2448840"/>
                <a:gd name="connsiteX7" fmla="*/ 0 w 1405411"/>
                <a:gd name="connsiteY7" fmla="*/ 2448840 h 2448840"/>
                <a:gd name="connsiteX8" fmla="*/ 0 w 1405411"/>
                <a:gd name="connsiteY8" fmla="*/ 2229606 h 2448840"/>
                <a:gd name="connsiteX9" fmla="*/ 12613 w 1405411"/>
                <a:gd name="connsiteY9" fmla="*/ 2203940 h 2448840"/>
                <a:gd name="connsiteX10" fmla="*/ 57177 w 1405411"/>
                <a:gd name="connsiteY10" fmla="*/ 199158 h 2448840"/>
                <a:gd name="connsiteX11" fmla="*/ 0 w 1405411"/>
                <a:gd name="connsiteY11" fmla="*/ 68433 h 24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5411" h="2448840">
                  <a:moveTo>
                    <a:pt x="0" y="0"/>
                  </a:moveTo>
                  <a:lnTo>
                    <a:pt x="1405411" y="0"/>
                  </a:lnTo>
                  <a:lnTo>
                    <a:pt x="1405411" y="92028"/>
                  </a:lnTo>
                  <a:lnTo>
                    <a:pt x="1398128" y="106849"/>
                  </a:lnTo>
                  <a:cubicBezTo>
                    <a:pt x="1123802" y="742398"/>
                    <a:pt x="1107750" y="1464521"/>
                    <a:pt x="1353564" y="2111632"/>
                  </a:cubicBezTo>
                  <a:lnTo>
                    <a:pt x="1405411" y="2230172"/>
                  </a:lnTo>
                  <a:lnTo>
                    <a:pt x="1405411" y="2448840"/>
                  </a:lnTo>
                  <a:lnTo>
                    <a:pt x="0" y="2448840"/>
                  </a:lnTo>
                  <a:lnTo>
                    <a:pt x="0" y="2229606"/>
                  </a:lnTo>
                  <a:lnTo>
                    <a:pt x="12613" y="2203940"/>
                  </a:lnTo>
                  <a:cubicBezTo>
                    <a:pt x="286939" y="1568392"/>
                    <a:pt x="302991" y="846269"/>
                    <a:pt x="57177" y="199158"/>
                  </a:cubicBezTo>
                  <a:lnTo>
                    <a:pt x="0" y="6843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타원 15"/>
            <p:cNvSpPr/>
            <p:nvPr/>
          </p:nvSpPr>
          <p:spPr>
            <a:xfrm>
              <a:off x="1729485" y="4194669"/>
              <a:ext cx="1055051" cy="105505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 rot="18545249" flipH="1">
              <a:off x="3820556" y="3196395"/>
              <a:ext cx="1071140" cy="1866394"/>
            </a:xfrm>
            <a:custGeom>
              <a:avLst/>
              <a:gdLst>
                <a:gd name="connsiteX0" fmla="*/ 0 w 1405411"/>
                <a:gd name="connsiteY0" fmla="*/ 0 h 2448840"/>
                <a:gd name="connsiteX1" fmla="*/ 1405411 w 1405411"/>
                <a:gd name="connsiteY1" fmla="*/ 0 h 2448840"/>
                <a:gd name="connsiteX2" fmla="*/ 1405411 w 1405411"/>
                <a:gd name="connsiteY2" fmla="*/ 92028 h 2448840"/>
                <a:gd name="connsiteX3" fmla="*/ 1398128 w 1405411"/>
                <a:gd name="connsiteY3" fmla="*/ 106849 h 2448840"/>
                <a:gd name="connsiteX4" fmla="*/ 1353564 w 1405411"/>
                <a:gd name="connsiteY4" fmla="*/ 2111632 h 2448840"/>
                <a:gd name="connsiteX5" fmla="*/ 1405411 w 1405411"/>
                <a:gd name="connsiteY5" fmla="*/ 2230172 h 2448840"/>
                <a:gd name="connsiteX6" fmla="*/ 1405411 w 1405411"/>
                <a:gd name="connsiteY6" fmla="*/ 2448840 h 2448840"/>
                <a:gd name="connsiteX7" fmla="*/ 0 w 1405411"/>
                <a:gd name="connsiteY7" fmla="*/ 2448840 h 2448840"/>
                <a:gd name="connsiteX8" fmla="*/ 0 w 1405411"/>
                <a:gd name="connsiteY8" fmla="*/ 2229606 h 2448840"/>
                <a:gd name="connsiteX9" fmla="*/ 12613 w 1405411"/>
                <a:gd name="connsiteY9" fmla="*/ 2203940 h 2448840"/>
                <a:gd name="connsiteX10" fmla="*/ 57177 w 1405411"/>
                <a:gd name="connsiteY10" fmla="*/ 199158 h 2448840"/>
                <a:gd name="connsiteX11" fmla="*/ 0 w 1405411"/>
                <a:gd name="connsiteY11" fmla="*/ 68433 h 24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5411" h="2448840">
                  <a:moveTo>
                    <a:pt x="0" y="0"/>
                  </a:moveTo>
                  <a:lnTo>
                    <a:pt x="1405411" y="0"/>
                  </a:lnTo>
                  <a:lnTo>
                    <a:pt x="1405411" y="92028"/>
                  </a:lnTo>
                  <a:lnTo>
                    <a:pt x="1398128" y="106849"/>
                  </a:lnTo>
                  <a:cubicBezTo>
                    <a:pt x="1123802" y="742398"/>
                    <a:pt x="1107750" y="1464521"/>
                    <a:pt x="1353564" y="2111632"/>
                  </a:cubicBezTo>
                  <a:lnTo>
                    <a:pt x="1405411" y="2230172"/>
                  </a:lnTo>
                  <a:lnTo>
                    <a:pt x="1405411" y="2448840"/>
                  </a:lnTo>
                  <a:lnTo>
                    <a:pt x="0" y="2448840"/>
                  </a:lnTo>
                  <a:lnTo>
                    <a:pt x="0" y="2229606"/>
                  </a:lnTo>
                  <a:lnTo>
                    <a:pt x="12613" y="2203940"/>
                  </a:lnTo>
                  <a:cubicBezTo>
                    <a:pt x="286939" y="1568392"/>
                    <a:pt x="302991" y="846269"/>
                    <a:pt x="57177" y="199158"/>
                  </a:cubicBezTo>
                  <a:lnTo>
                    <a:pt x="0" y="6843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3147182" y="2906252"/>
              <a:ext cx="1055051" cy="105505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4283228" y="4231016"/>
              <a:ext cx="1055051" cy="105505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B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5041221" y="2277343"/>
              <a:ext cx="2322470" cy="396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44546A">
                      <a:lumMod val="75000"/>
                    </a:srgbClr>
                  </a:solidFill>
                </a:rPr>
                <a:t>실시간 재고조회</a:t>
              </a:r>
              <a:endPara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2276459" y="2299365"/>
              <a:ext cx="2322470" cy="396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44546A">
                      <a:lumMod val="75000"/>
                    </a:srgbClr>
                  </a:solidFill>
                </a:rPr>
                <a:t>주문정보 현 상태 가시화</a:t>
              </a:r>
              <a:r>
                <a:rPr lang="en-US" altLang="ko-KR" sz="14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  <a:endParaRPr lang="ko-KR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3517892" y="5405316"/>
              <a:ext cx="2322470" cy="396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44546A">
                      <a:lumMod val="75000"/>
                    </a:srgbClr>
                  </a:solidFill>
                </a:rPr>
                <a:t>SWMS</a:t>
              </a:r>
              <a:r>
                <a:rPr lang="ko-KR" altLang="en-US" sz="1400" b="1" dirty="0">
                  <a:solidFill>
                    <a:srgbClr val="44546A">
                      <a:lumMod val="75000"/>
                    </a:srgbClr>
                  </a:solidFill>
                </a:rPr>
                <a:t> 기반 데이터 </a:t>
              </a:r>
              <a:r>
                <a:rPr lang="ko-KR" altLang="en-US" sz="12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733855" y="5392043"/>
              <a:ext cx="2322470" cy="396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44546A">
                      <a:lumMod val="75000"/>
                    </a:srgbClr>
                  </a:solidFill>
                </a:rPr>
                <a:t>솔루션 주문 </a:t>
              </a:r>
              <a:r>
                <a:rPr lang="ko-KR" altLang="en-US" sz="1400" b="1" dirty="0" smtClean="0">
                  <a:solidFill>
                    <a:srgbClr val="44546A">
                      <a:lumMod val="75000"/>
                    </a:srgbClr>
                  </a:solidFill>
                </a:rPr>
                <a:t>수집 등록</a:t>
              </a:r>
              <a:r>
                <a:rPr lang="en-US" altLang="ko-KR" sz="1400" b="1" dirty="0" smtClean="0">
                  <a:solidFill>
                    <a:srgbClr val="44546A">
                      <a:lumMod val="75000"/>
                    </a:srgbClr>
                  </a:solidFill>
                </a:rPr>
                <a:t> </a:t>
              </a:r>
              <a:endParaRPr lang="ko-KR" altLang="en-US" sz="12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6603270" y="5391904"/>
              <a:ext cx="2322470" cy="396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44546A">
                      <a:lumMod val="75000"/>
                    </a:srgbClr>
                  </a:solidFill>
                </a:rPr>
                <a:t>마감정산 관리 </a:t>
              </a:r>
              <a:r>
                <a:rPr lang="ko-KR" altLang="en-US" sz="12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72575" y="1268427"/>
            <a:ext cx="777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atin typeface="+mj-ea"/>
                <a:ea typeface="KoPub돋움체 Medium"/>
              </a:rPr>
              <a:t>온라인 솔루션에서 </a:t>
            </a:r>
            <a:r>
              <a:rPr lang="en-US" altLang="ko-KR" sz="1400" b="1" dirty="0" smtClean="0">
                <a:latin typeface="+mj-ea"/>
                <a:ea typeface="KoPub돋움체 Medium"/>
              </a:rPr>
              <a:t>API </a:t>
            </a:r>
            <a:r>
              <a:rPr lang="ko-KR" altLang="en-US" sz="1400" b="1" dirty="0" smtClean="0">
                <a:latin typeface="+mj-ea"/>
                <a:ea typeface="KoPub돋움체 Medium"/>
              </a:rPr>
              <a:t>연동이 어려운 </a:t>
            </a:r>
            <a:r>
              <a:rPr lang="ko-KR" altLang="en-US" sz="1400" b="1" dirty="0" err="1" smtClean="0">
                <a:latin typeface="+mj-ea"/>
                <a:ea typeface="KoPub돋움체 Medium"/>
              </a:rPr>
              <a:t>고객사를</a:t>
            </a:r>
            <a:r>
              <a:rPr lang="ko-KR" altLang="en-US" sz="1400" b="1" dirty="0" smtClean="0">
                <a:latin typeface="+mj-ea"/>
                <a:ea typeface="KoPub돋움체 Medium"/>
              </a:rPr>
              <a:t> 위해 가시성</a:t>
            </a:r>
            <a:r>
              <a:rPr lang="en-US" altLang="ko-KR" sz="1400" b="1" dirty="0">
                <a:latin typeface="+mj-ea"/>
                <a:ea typeface="KoPub돋움체 Medium"/>
              </a:rPr>
              <a:t>(Visibility</a:t>
            </a:r>
            <a:r>
              <a:rPr lang="en-US" altLang="ko-KR" sz="1400" b="1" dirty="0" smtClean="0">
                <a:latin typeface="+mj-ea"/>
                <a:ea typeface="KoPub돋움체 Medium"/>
              </a:rPr>
              <a:t>)</a:t>
            </a:r>
            <a:r>
              <a:rPr lang="ko-KR" altLang="en-US" sz="1400" b="1" dirty="0" smtClean="0">
                <a:latin typeface="+mj-ea"/>
                <a:ea typeface="KoPub돋움체 Medium"/>
              </a:rPr>
              <a:t>있는 정보를 제공 합니다</a:t>
            </a:r>
            <a:endParaRPr lang="en-US" altLang="ko-KR" sz="1400" b="1" dirty="0">
              <a:latin typeface="+mj-ea"/>
              <a:ea typeface="KoPub돋움체 Medium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841" y="3028411"/>
            <a:ext cx="465762" cy="72305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400" y="4543930"/>
            <a:ext cx="738924" cy="49842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1610" y="4465984"/>
            <a:ext cx="529612" cy="55079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3556" y="3081229"/>
            <a:ext cx="579756" cy="70387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1745" y="4367824"/>
            <a:ext cx="588449" cy="637486"/>
          </a:xfrm>
          <a:prstGeom prst="rect">
            <a:avLst/>
          </a:prstGeom>
        </p:spPr>
      </p:pic>
      <p:sp>
        <p:nvSpPr>
          <p:cNvPr id="25" name="제목 4"/>
          <p:cNvSpPr txBox="1">
            <a:spLocks/>
          </p:cNvSpPr>
          <p:nvPr/>
        </p:nvSpPr>
        <p:spPr>
          <a:xfrm>
            <a:off x="188165" y="662681"/>
            <a:ext cx="3361903" cy="480174"/>
          </a:xfrm>
          <a:prstGeom prst="rect">
            <a:avLst/>
          </a:prstGeom>
        </p:spPr>
        <p:txBody>
          <a:bodyPr wrap="none" lIns="91482" tIns="45741" rIns="91482" bIns="45741">
            <a:spAutoFit/>
          </a:bodyPr>
          <a:lstStyle>
            <a:lvl1pPr algn="l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 biz.smartlogis.com </a:t>
            </a:r>
            <a:endParaRPr lang="ko-KR" altLang="en-US" sz="2800" dirty="0">
              <a:gradFill>
                <a:gsLst>
                  <a:gs pos="100000">
                    <a:srgbClr val="FFB83D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144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4"/>
          <p:cNvSpPr txBox="1">
            <a:spLocks/>
          </p:cNvSpPr>
          <p:nvPr/>
        </p:nvSpPr>
        <p:spPr>
          <a:xfrm>
            <a:off x="188165" y="662681"/>
            <a:ext cx="2111560" cy="480174"/>
          </a:xfrm>
          <a:prstGeom prst="rect">
            <a:avLst/>
          </a:prstGeom>
        </p:spPr>
        <p:txBody>
          <a:bodyPr wrap="none" lIns="91482" tIns="45741" rIns="91482" bIns="45741">
            <a:spAutoFit/>
          </a:bodyPr>
          <a:lstStyle>
            <a:lvl1pPr algn="l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6. KPI  </a:t>
            </a:r>
            <a:r>
              <a:rPr lang="ko-KR" altLang="en-US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관리</a:t>
            </a:r>
            <a:r>
              <a:rPr lang="en-US" altLang="ko-KR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endParaRPr lang="ko-KR" altLang="en-US" sz="2800" dirty="0">
              <a:gradFill>
                <a:gsLst>
                  <a:gs pos="100000">
                    <a:srgbClr val="FFB83D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2575" y="1268427"/>
            <a:ext cx="6542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+mj-ea"/>
                <a:ea typeface="KoPub돋움체 Medium"/>
              </a:rPr>
              <a:t>KPI </a:t>
            </a:r>
            <a:r>
              <a:rPr lang="ko-KR" altLang="en-US" sz="1400" b="1" dirty="0" smtClean="0">
                <a:latin typeface="+mj-ea"/>
                <a:ea typeface="KoPub돋움체 Medium"/>
              </a:rPr>
              <a:t>를 통한 계획대비 실적 모니터링으로 성과지향형 물류 운영을 지향합니다</a:t>
            </a:r>
            <a:r>
              <a:rPr lang="en-US" altLang="ko-KR" sz="1400" b="1" dirty="0" smtClean="0">
                <a:latin typeface="+mj-ea"/>
                <a:ea typeface="KoPub돋움체 Medium"/>
              </a:rPr>
              <a:t>.</a:t>
            </a:r>
            <a:endParaRPr lang="en-US" altLang="ko-KR" sz="1400" b="1" dirty="0">
              <a:latin typeface="+mj-ea"/>
              <a:ea typeface="KoPub돋움체 Medium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2875" y="1844824"/>
            <a:ext cx="2930024" cy="5157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/>
              <a:t>KPI </a:t>
            </a:r>
            <a:r>
              <a:rPr lang="ko-KR" altLang="en-US" sz="1200" b="1" dirty="0" smtClean="0"/>
              <a:t>운영 예시</a:t>
            </a:r>
            <a:endParaRPr lang="ko-KR" altLang="en-US" sz="1200" b="1" dirty="0"/>
          </a:p>
        </p:txBody>
      </p:sp>
      <p:sp>
        <p:nvSpPr>
          <p:cNvPr id="5" name="직사각형 4"/>
          <p:cNvSpPr/>
          <p:nvPr/>
        </p:nvSpPr>
        <p:spPr>
          <a:xfrm>
            <a:off x="295232" y="2687163"/>
            <a:ext cx="2930024" cy="53477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/>
              <a:t>업무 영역</a:t>
            </a:r>
            <a:endParaRPr lang="ko-KR" altLang="en-US" sz="1200" b="1" dirty="0"/>
          </a:p>
        </p:txBody>
      </p:sp>
      <p:sp>
        <p:nvSpPr>
          <p:cNvPr id="6" name="직사각형 5"/>
          <p:cNvSpPr/>
          <p:nvPr/>
        </p:nvSpPr>
        <p:spPr>
          <a:xfrm>
            <a:off x="3887934" y="2657319"/>
            <a:ext cx="1579493" cy="5455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/>
              <a:t>KPI (%)</a:t>
            </a:r>
            <a:endParaRPr lang="ko-KR" altLang="en-US" sz="1200" b="1" dirty="0"/>
          </a:p>
        </p:txBody>
      </p:sp>
      <p:sp>
        <p:nvSpPr>
          <p:cNvPr id="16" name="직사각형 15"/>
          <p:cNvSpPr/>
          <p:nvPr/>
        </p:nvSpPr>
        <p:spPr>
          <a:xfrm>
            <a:off x="1762551" y="5501004"/>
            <a:ext cx="1465012" cy="5538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반품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01313" y="3327942"/>
            <a:ext cx="1337409" cy="27269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창고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운영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KPI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898357" y="5501002"/>
            <a:ext cx="1596746" cy="552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반품확</a:t>
            </a:r>
            <a:r>
              <a:rPr lang="ko-KR" altLang="en-US" sz="1200" b="1" dirty="0">
                <a:solidFill>
                  <a:schemeClr val="tx1"/>
                </a:solidFill>
              </a:rPr>
              <a:t>정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6732240" y="2936012"/>
            <a:ext cx="1584176" cy="1028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평가 기준에 따른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모든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KPI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달성 시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800303" y="4850694"/>
            <a:ext cx="1635746" cy="1050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평가 기준에 대해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KPI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미 달성 시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 rot="20436795">
            <a:off x="6395093" y="2552612"/>
            <a:ext cx="1728192" cy="43313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Incentive</a:t>
            </a:r>
            <a:endParaRPr lang="ko-KR" altLang="en-US" sz="1400" b="1" dirty="0"/>
          </a:p>
        </p:txBody>
      </p:sp>
      <p:sp>
        <p:nvSpPr>
          <p:cNvPr id="32" name="직사각형 31"/>
          <p:cNvSpPr/>
          <p:nvPr/>
        </p:nvSpPr>
        <p:spPr>
          <a:xfrm rot="551822">
            <a:off x="7043778" y="4468713"/>
            <a:ext cx="1728192" cy="4331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Penalty</a:t>
            </a:r>
            <a:endParaRPr lang="ko-KR" altLang="en-US" sz="1400" b="1" dirty="0"/>
          </a:p>
        </p:txBody>
      </p:sp>
      <p:grpSp>
        <p:nvGrpSpPr>
          <p:cNvPr id="34" name="Group 23"/>
          <p:cNvGrpSpPr>
            <a:grpSpLocks/>
          </p:cNvGrpSpPr>
          <p:nvPr/>
        </p:nvGrpSpPr>
        <p:grpSpPr bwMode="auto">
          <a:xfrm rot="5400000">
            <a:off x="4874696" y="4261066"/>
            <a:ext cx="2467040" cy="671983"/>
            <a:chOff x="3388" y="3984"/>
            <a:chExt cx="932" cy="427"/>
          </a:xfrm>
        </p:grpSpPr>
        <p:sp>
          <p:nvSpPr>
            <p:cNvPr id="35" name="Freeform 24"/>
            <p:cNvSpPr>
              <a:spLocks/>
            </p:cNvSpPr>
            <p:nvPr/>
          </p:nvSpPr>
          <p:spPr bwMode="auto">
            <a:xfrm flipH="1">
              <a:off x="4128" y="4236"/>
              <a:ext cx="184" cy="59"/>
            </a:xfrm>
            <a:custGeom>
              <a:avLst/>
              <a:gdLst>
                <a:gd name="T0" fmla="*/ 0 w 192"/>
                <a:gd name="T1" fmla="*/ 0 h 48"/>
                <a:gd name="T2" fmla="*/ 184 w 192"/>
                <a:gd name="T3" fmla="*/ 0 h 48"/>
                <a:gd name="T4" fmla="*/ 138 w 192"/>
                <a:gd name="T5" fmla="*/ 59 h 48"/>
                <a:gd name="T6" fmla="*/ 0 w 192"/>
                <a:gd name="T7" fmla="*/ 59 h 48"/>
                <a:gd name="T8" fmla="*/ 0 w 192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" h="48">
                  <a:moveTo>
                    <a:pt x="0" y="0"/>
                  </a:moveTo>
                  <a:lnTo>
                    <a:pt x="192" y="0"/>
                  </a:lnTo>
                  <a:lnTo>
                    <a:pt x="144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F5F9FC"/>
                </a:gs>
                <a:gs pos="100000">
                  <a:srgbClr val="9DC8DD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3388" y="4217"/>
              <a:ext cx="184" cy="58"/>
            </a:xfrm>
            <a:custGeom>
              <a:avLst/>
              <a:gdLst>
                <a:gd name="T0" fmla="*/ 0 w 192"/>
                <a:gd name="T1" fmla="*/ 0 h 48"/>
                <a:gd name="T2" fmla="*/ 184 w 192"/>
                <a:gd name="T3" fmla="*/ 0 h 48"/>
                <a:gd name="T4" fmla="*/ 138 w 192"/>
                <a:gd name="T5" fmla="*/ 58 h 48"/>
                <a:gd name="T6" fmla="*/ 0 w 192"/>
                <a:gd name="T7" fmla="*/ 58 h 48"/>
                <a:gd name="T8" fmla="*/ 0 w 192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" h="48">
                  <a:moveTo>
                    <a:pt x="0" y="0"/>
                  </a:moveTo>
                  <a:lnTo>
                    <a:pt x="192" y="0"/>
                  </a:lnTo>
                  <a:lnTo>
                    <a:pt x="144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9DC8DD"/>
                </a:gs>
                <a:gs pos="100000">
                  <a:srgbClr val="F5F9FC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3388" y="3984"/>
              <a:ext cx="932" cy="369"/>
            </a:xfrm>
            <a:custGeom>
              <a:avLst/>
              <a:gdLst>
                <a:gd name="T0" fmla="*/ 876 w 972"/>
                <a:gd name="T1" fmla="*/ 369 h 304"/>
                <a:gd name="T2" fmla="*/ 784 w 972"/>
                <a:gd name="T3" fmla="*/ 252 h 304"/>
                <a:gd name="T4" fmla="*/ 932 w 972"/>
                <a:gd name="T5" fmla="*/ 248 h 304"/>
                <a:gd name="T6" fmla="*/ 462 w 972"/>
                <a:gd name="T7" fmla="*/ 0 h 304"/>
                <a:gd name="T8" fmla="*/ 0 w 972"/>
                <a:gd name="T9" fmla="*/ 238 h 304"/>
                <a:gd name="T10" fmla="*/ 171 w 972"/>
                <a:gd name="T11" fmla="*/ 237 h 304"/>
                <a:gd name="T12" fmla="*/ 75 w 972"/>
                <a:gd name="T13" fmla="*/ 369 h 304"/>
                <a:gd name="T14" fmla="*/ 876 w 972"/>
                <a:gd name="T15" fmla="*/ 369 h 3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72" h="304">
                  <a:moveTo>
                    <a:pt x="914" y="304"/>
                  </a:moveTo>
                  <a:lnTo>
                    <a:pt x="818" y="208"/>
                  </a:lnTo>
                  <a:lnTo>
                    <a:pt x="972" y="204"/>
                  </a:lnTo>
                  <a:lnTo>
                    <a:pt x="482" y="0"/>
                  </a:lnTo>
                  <a:lnTo>
                    <a:pt x="0" y="196"/>
                  </a:lnTo>
                  <a:lnTo>
                    <a:pt x="178" y="195"/>
                  </a:lnTo>
                  <a:lnTo>
                    <a:pt x="78" y="304"/>
                  </a:lnTo>
                  <a:lnTo>
                    <a:pt x="914" y="304"/>
                  </a:lnTo>
                  <a:close/>
                </a:path>
              </a:pathLst>
            </a:custGeom>
            <a:gradFill rotWithShape="0">
              <a:gsLst>
                <a:gs pos="0">
                  <a:srgbClr val="BBD8E7"/>
                </a:gs>
                <a:gs pos="50000">
                  <a:srgbClr val="EAF3F8"/>
                </a:gs>
                <a:gs pos="100000">
                  <a:srgbClr val="BBD8E7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Rectangle 27"/>
            <p:cNvSpPr>
              <a:spLocks noChangeArrowheads="1"/>
            </p:cNvSpPr>
            <p:nvPr/>
          </p:nvSpPr>
          <p:spPr bwMode="auto">
            <a:xfrm>
              <a:off x="3465" y="4348"/>
              <a:ext cx="782" cy="63"/>
            </a:xfrm>
            <a:prstGeom prst="rect">
              <a:avLst/>
            </a:prstGeom>
            <a:gradFill rotWithShape="0">
              <a:gsLst>
                <a:gs pos="0">
                  <a:srgbClr val="9DC8DD"/>
                </a:gs>
                <a:gs pos="50000">
                  <a:srgbClr val="F5F9FC"/>
                </a:gs>
                <a:gs pos="100000">
                  <a:srgbClr val="9DC8DD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1757887" y="4769047"/>
            <a:ext cx="1465012" cy="5538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재고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762551" y="4061244"/>
            <a:ext cx="1465012" cy="5538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출고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760244" y="3340216"/>
            <a:ext cx="1465012" cy="5538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입고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3908497" y="4770679"/>
            <a:ext cx="1596746" cy="552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</a:rPr>
              <a:t>로스</a:t>
            </a:r>
            <a:r>
              <a:rPr lang="ko-KR" altLang="en-US" sz="1200" b="1" dirty="0" err="1">
                <a:solidFill>
                  <a:schemeClr val="tx1"/>
                </a:solidFill>
              </a:rPr>
              <a:t>율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908497" y="4062876"/>
            <a:ext cx="1596746" cy="552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</a:rPr>
              <a:t>대응률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887934" y="3300864"/>
            <a:ext cx="1596746" cy="552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예정정보 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56" name="직선 연결선 55">
            <a:extLst>
              <a:ext uri="{FF2B5EF4-FFF2-40B4-BE49-F238E27FC236}">
                <a16:creationId xmlns="" xmlns:a16="http://schemas.microsoft.com/office/drawing/2014/main" id="{B3A08DFF-3155-4224-A6D3-DD55F1796823}"/>
              </a:ext>
            </a:extLst>
          </p:cNvPr>
          <p:cNvCxnSpPr/>
          <p:nvPr/>
        </p:nvCxnSpPr>
        <p:spPr>
          <a:xfrm flipH="1">
            <a:off x="3295367" y="3607065"/>
            <a:ext cx="592567" cy="0"/>
          </a:xfrm>
          <a:prstGeom prst="line">
            <a:avLst/>
          </a:prstGeom>
          <a:solidFill>
            <a:schemeClr val="bg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57" name="직선 연결선 56">
            <a:extLst>
              <a:ext uri="{FF2B5EF4-FFF2-40B4-BE49-F238E27FC236}">
                <a16:creationId xmlns="" xmlns:a16="http://schemas.microsoft.com/office/drawing/2014/main" id="{B3A08DFF-3155-4224-A6D3-DD55F1796823}"/>
              </a:ext>
            </a:extLst>
          </p:cNvPr>
          <p:cNvCxnSpPr/>
          <p:nvPr/>
        </p:nvCxnSpPr>
        <p:spPr>
          <a:xfrm flipH="1">
            <a:off x="3295367" y="4338998"/>
            <a:ext cx="592567" cy="0"/>
          </a:xfrm>
          <a:prstGeom prst="line">
            <a:avLst/>
          </a:prstGeom>
          <a:solidFill>
            <a:schemeClr val="bg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59" name="직선 연결선 58">
            <a:extLst>
              <a:ext uri="{FF2B5EF4-FFF2-40B4-BE49-F238E27FC236}">
                <a16:creationId xmlns="" xmlns:a16="http://schemas.microsoft.com/office/drawing/2014/main" id="{B3A08DFF-3155-4224-A6D3-DD55F1796823}"/>
              </a:ext>
            </a:extLst>
          </p:cNvPr>
          <p:cNvCxnSpPr/>
          <p:nvPr/>
        </p:nvCxnSpPr>
        <p:spPr>
          <a:xfrm flipH="1">
            <a:off x="3295367" y="5046801"/>
            <a:ext cx="592567" cy="0"/>
          </a:xfrm>
          <a:prstGeom prst="line">
            <a:avLst/>
          </a:prstGeom>
          <a:solidFill>
            <a:schemeClr val="bg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60" name="직선 연결선 59">
            <a:extLst>
              <a:ext uri="{FF2B5EF4-FFF2-40B4-BE49-F238E27FC236}">
                <a16:creationId xmlns="" xmlns:a16="http://schemas.microsoft.com/office/drawing/2014/main" id="{B3A08DFF-3155-4224-A6D3-DD55F1796823}"/>
              </a:ext>
            </a:extLst>
          </p:cNvPr>
          <p:cNvCxnSpPr/>
          <p:nvPr/>
        </p:nvCxnSpPr>
        <p:spPr>
          <a:xfrm flipH="1">
            <a:off x="3295367" y="5764689"/>
            <a:ext cx="592567" cy="0"/>
          </a:xfrm>
          <a:prstGeom prst="line">
            <a:avLst/>
          </a:prstGeom>
          <a:solidFill>
            <a:schemeClr val="bg1"/>
          </a:solidFill>
          <a:ln w="762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8897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"/>
          <p:cNvSpPr/>
          <p:nvPr/>
        </p:nvSpPr>
        <p:spPr>
          <a:xfrm flipH="1">
            <a:off x="5713891" y="4497857"/>
            <a:ext cx="789053" cy="789053"/>
          </a:xfrm>
          <a:prstGeom prst="ellipse">
            <a:avLst/>
          </a:prstGeom>
          <a:noFill/>
          <a:ln w="38100">
            <a:gradFill>
              <a:gsLst>
                <a:gs pos="0">
                  <a:srgbClr val="0DD398"/>
                </a:gs>
                <a:gs pos="100000">
                  <a:srgbClr val="13D8E9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5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자유형 2"/>
          <p:cNvSpPr>
            <a:spLocks/>
          </p:cNvSpPr>
          <p:nvPr/>
        </p:nvSpPr>
        <p:spPr bwMode="auto">
          <a:xfrm>
            <a:off x="5928055" y="4747480"/>
            <a:ext cx="291711" cy="255304"/>
          </a:xfrm>
          <a:custGeom>
            <a:avLst/>
            <a:gdLst>
              <a:gd name="connsiteX0" fmla="*/ 149021 w 448462"/>
              <a:gd name="connsiteY0" fmla="*/ 328125 h 392491"/>
              <a:gd name="connsiteX1" fmla="*/ 210588 w 448462"/>
              <a:gd name="connsiteY1" fmla="*/ 357224 h 392491"/>
              <a:gd name="connsiteX2" fmla="*/ 160375 w 448462"/>
              <a:gd name="connsiteY2" fmla="*/ 391211 h 392491"/>
              <a:gd name="connsiteX3" fmla="*/ 158502 w 448462"/>
              <a:gd name="connsiteY3" fmla="*/ 392025 h 392491"/>
              <a:gd name="connsiteX4" fmla="*/ 156629 w 448462"/>
              <a:gd name="connsiteY4" fmla="*/ 392491 h 392491"/>
              <a:gd name="connsiteX5" fmla="*/ 154757 w 448462"/>
              <a:gd name="connsiteY5" fmla="*/ 392375 h 392491"/>
              <a:gd name="connsiteX6" fmla="*/ 153001 w 448462"/>
              <a:gd name="connsiteY6" fmla="*/ 391676 h 392491"/>
              <a:gd name="connsiteX7" fmla="*/ 151362 w 448462"/>
              <a:gd name="connsiteY7" fmla="*/ 390396 h 392491"/>
              <a:gd name="connsiteX8" fmla="*/ 150075 w 448462"/>
              <a:gd name="connsiteY8" fmla="*/ 388883 h 392491"/>
              <a:gd name="connsiteX9" fmla="*/ 149255 w 448462"/>
              <a:gd name="connsiteY9" fmla="*/ 387137 h 392491"/>
              <a:gd name="connsiteX10" fmla="*/ 149021 w 448462"/>
              <a:gd name="connsiteY10" fmla="*/ 385158 h 392491"/>
              <a:gd name="connsiteX11" fmla="*/ 441235 w 448462"/>
              <a:gd name="connsiteY11" fmla="*/ 0 h 392491"/>
              <a:gd name="connsiteX12" fmla="*/ 442983 w 448462"/>
              <a:gd name="connsiteY12" fmla="*/ 233 h 392491"/>
              <a:gd name="connsiteX13" fmla="*/ 444615 w 448462"/>
              <a:gd name="connsiteY13" fmla="*/ 816 h 392491"/>
              <a:gd name="connsiteX14" fmla="*/ 446131 w 448462"/>
              <a:gd name="connsiteY14" fmla="*/ 1866 h 392491"/>
              <a:gd name="connsiteX15" fmla="*/ 447530 w 448462"/>
              <a:gd name="connsiteY15" fmla="*/ 3615 h 392491"/>
              <a:gd name="connsiteX16" fmla="*/ 448346 w 448462"/>
              <a:gd name="connsiteY16" fmla="*/ 5714 h 392491"/>
              <a:gd name="connsiteX17" fmla="*/ 448462 w 448462"/>
              <a:gd name="connsiteY17" fmla="*/ 7696 h 392491"/>
              <a:gd name="connsiteX18" fmla="*/ 447879 w 448462"/>
              <a:gd name="connsiteY18" fmla="*/ 9911 h 392491"/>
              <a:gd name="connsiteX19" fmla="*/ 307990 w 448462"/>
              <a:gd name="connsiteY19" fmla="*/ 362641 h 392491"/>
              <a:gd name="connsiteX20" fmla="*/ 306708 w 448462"/>
              <a:gd name="connsiteY20" fmla="*/ 364973 h 392491"/>
              <a:gd name="connsiteX21" fmla="*/ 305076 w 448462"/>
              <a:gd name="connsiteY21" fmla="*/ 366955 h 392491"/>
              <a:gd name="connsiteX22" fmla="*/ 303094 w 448462"/>
              <a:gd name="connsiteY22" fmla="*/ 368588 h 392491"/>
              <a:gd name="connsiteX23" fmla="*/ 300646 w 448462"/>
              <a:gd name="connsiteY23" fmla="*/ 369870 h 392491"/>
              <a:gd name="connsiteX24" fmla="*/ 298314 w 448462"/>
              <a:gd name="connsiteY24" fmla="*/ 370570 h 392491"/>
              <a:gd name="connsiteX25" fmla="*/ 295983 w 448462"/>
              <a:gd name="connsiteY25" fmla="*/ 370803 h 392491"/>
              <a:gd name="connsiteX26" fmla="*/ 293068 w 448462"/>
              <a:gd name="connsiteY26" fmla="*/ 370453 h 392491"/>
              <a:gd name="connsiteX27" fmla="*/ 290387 w 448462"/>
              <a:gd name="connsiteY27" fmla="*/ 369404 h 392491"/>
              <a:gd name="connsiteX28" fmla="*/ 148982 w 448462"/>
              <a:gd name="connsiteY28" fmla="*/ 302123 h 392491"/>
              <a:gd name="connsiteX29" fmla="*/ 347858 w 448462"/>
              <a:gd name="connsiteY29" fmla="*/ 102379 h 392491"/>
              <a:gd name="connsiteX30" fmla="*/ 120771 w 448462"/>
              <a:gd name="connsiteY30" fmla="*/ 288830 h 392491"/>
              <a:gd name="connsiteX31" fmla="*/ 7344 w 448462"/>
              <a:gd name="connsiteY31" fmla="*/ 234842 h 392491"/>
              <a:gd name="connsiteX32" fmla="*/ 4896 w 448462"/>
              <a:gd name="connsiteY32" fmla="*/ 233209 h 392491"/>
              <a:gd name="connsiteX33" fmla="*/ 2798 w 448462"/>
              <a:gd name="connsiteY33" fmla="*/ 231227 h 392491"/>
              <a:gd name="connsiteX34" fmla="*/ 1282 w 448462"/>
              <a:gd name="connsiteY34" fmla="*/ 228895 h 392491"/>
              <a:gd name="connsiteX35" fmla="*/ 349 w 448462"/>
              <a:gd name="connsiteY35" fmla="*/ 226213 h 392491"/>
              <a:gd name="connsiteX36" fmla="*/ 0 w 448462"/>
              <a:gd name="connsiteY36" fmla="*/ 223298 h 392491"/>
              <a:gd name="connsiteX37" fmla="*/ 233 w 448462"/>
              <a:gd name="connsiteY37" fmla="*/ 220499 h 392491"/>
              <a:gd name="connsiteX38" fmla="*/ 1165 w 448462"/>
              <a:gd name="connsiteY38" fmla="*/ 217701 h 392491"/>
              <a:gd name="connsiteX39" fmla="*/ 2681 w 448462"/>
              <a:gd name="connsiteY39" fmla="*/ 215252 h 392491"/>
              <a:gd name="connsiteX40" fmla="*/ 4779 w 448462"/>
              <a:gd name="connsiteY40" fmla="*/ 213270 h 392491"/>
              <a:gd name="connsiteX41" fmla="*/ 7227 w 448462"/>
              <a:gd name="connsiteY41" fmla="*/ 211754 h 392491"/>
              <a:gd name="connsiteX42" fmla="*/ 437971 w 448462"/>
              <a:gd name="connsiteY42" fmla="*/ 583 h 392491"/>
              <a:gd name="connsiteX43" fmla="*/ 439603 w 448462"/>
              <a:gd name="connsiteY43" fmla="*/ 117 h 39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8462" h="392491">
                <a:moveTo>
                  <a:pt x="149021" y="328125"/>
                </a:moveTo>
                <a:lnTo>
                  <a:pt x="210588" y="357224"/>
                </a:lnTo>
                <a:lnTo>
                  <a:pt x="160375" y="391211"/>
                </a:lnTo>
                <a:lnTo>
                  <a:pt x="158502" y="392025"/>
                </a:lnTo>
                <a:lnTo>
                  <a:pt x="156629" y="392491"/>
                </a:lnTo>
                <a:lnTo>
                  <a:pt x="154757" y="392375"/>
                </a:lnTo>
                <a:lnTo>
                  <a:pt x="153001" y="391676"/>
                </a:lnTo>
                <a:lnTo>
                  <a:pt x="151362" y="390396"/>
                </a:lnTo>
                <a:lnTo>
                  <a:pt x="150075" y="388883"/>
                </a:lnTo>
                <a:lnTo>
                  <a:pt x="149255" y="387137"/>
                </a:lnTo>
                <a:lnTo>
                  <a:pt x="149021" y="385158"/>
                </a:lnTo>
                <a:close/>
                <a:moveTo>
                  <a:pt x="441235" y="0"/>
                </a:moveTo>
                <a:lnTo>
                  <a:pt x="442983" y="233"/>
                </a:lnTo>
                <a:lnTo>
                  <a:pt x="444615" y="816"/>
                </a:lnTo>
                <a:lnTo>
                  <a:pt x="446131" y="1866"/>
                </a:lnTo>
                <a:lnTo>
                  <a:pt x="447530" y="3615"/>
                </a:lnTo>
                <a:lnTo>
                  <a:pt x="448346" y="5714"/>
                </a:lnTo>
                <a:lnTo>
                  <a:pt x="448462" y="7696"/>
                </a:lnTo>
                <a:lnTo>
                  <a:pt x="447879" y="9911"/>
                </a:lnTo>
                <a:lnTo>
                  <a:pt x="307990" y="362641"/>
                </a:lnTo>
                <a:lnTo>
                  <a:pt x="306708" y="364973"/>
                </a:lnTo>
                <a:lnTo>
                  <a:pt x="305076" y="366955"/>
                </a:lnTo>
                <a:lnTo>
                  <a:pt x="303094" y="368588"/>
                </a:lnTo>
                <a:lnTo>
                  <a:pt x="300646" y="369870"/>
                </a:lnTo>
                <a:lnTo>
                  <a:pt x="298314" y="370570"/>
                </a:lnTo>
                <a:lnTo>
                  <a:pt x="295983" y="370803"/>
                </a:lnTo>
                <a:lnTo>
                  <a:pt x="293068" y="370453"/>
                </a:lnTo>
                <a:lnTo>
                  <a:pt x="290387" y="369404"/>
                </a:lnTo>
                <a:lnTo>
                  <a:pt x="148982" y="302123"/>
                </a:lnTo>
                <a:lnTo>
                  <a:pt x="347858" y="102379"/>
                </a:lnTo>
                <a:lnTo>
                  <a:pt x="120771" y="288830"/>
                </a:lnTo>
                <a:lnTo>
                  <a:pt x="7344" y="234842"/>
                </a:lnTo>
                <a:lnTo>
                  <a:pt x="4896" y="233209"/>
                </a:lnTo>
                <a:lnTo>
                  <a:pt x="2798" y="231227"/>
                </a:lnTo>
                <a:lnTo>
                  <a:pt x="1282" y="228895"/>
                </a:lnTo>
                <a:lnTo>
                  <a:pt x="349" y="226213"/>
                </a:lnTo>
                <a:lnTo>
                  <a:pt x="0" y="223298"/>
                </a:lnTo>
                <a:lnTo>
                  <a:pt x="233" y="220499"/>
                </a:lnTo>
                <a:lnTo>
                  <a:pt x="1165" y="217701"/>
                </a:lnTo>
                <a:lnTo>
                  <a:pt x="2681" y="215252"/>
                </a:lnTo>
                <a:lnTo>
                  <a:pt x="4779" y="213270"/>
                </a:lnTo>
                <a:lnTo>
                  <a:pt x="7227" y="211754"/>
                </a:lnTo>
                <a:lnTo>
                  <a:pt x="437971" y="583"/>
                </a:lnTo>
                <a:lnTo>
                  <a:pt x="439603" y="117"/>
                </a:lnTo>
                <a:close/>
              </a:path>
            </a:pathLst>
          </a:custGeom>
          <a:solidFill>
            <a:srgbClr val="5AC9B8"/>
          </a:solidFill>
          <a:ln w="0">
            <a:gradFill>
              <a:gsLst>
                <a:gs pos="0">
                  <a:srgbClr val="0DD398"/>
                </a:gs>
                <a:gs pos="100000">
                  <a:srgbClr val="13D8E9"/>
                </a:gs>
              </a:gsLst>
              <a:lin ang="5400000" scaled="1"/>
            </a:gra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1400">
              <a:solidFill>
                <a:prstClr val="black"/>
              </a:solidFill>
            </a:endParaRPr>
          </a:p>
        </p:txBody>
      </p:sp>
      <p:sp>
        <p:nvSpPr>
          <p:cNvPr id="4" name="타원 3"/>
          <p:cNvSpPr/>
          <p:nvPr/>
        </p:nvSpPr>
        <p:spPr>
          <a:xfrm rot="10800000" flipH="1" flipV="1">
            <a:off x="2741691" y="4411596"/>
            <a:ext cx="789053" cy="789053"/>
          </a:xfrm>
          <a:prstGeom prst="ellipse">
            <a:avLst/>
          </a:prstGeom>
          <a:noFill/>
          <a:ln w="38100">
            <a:gradFill>
              <a:gsLst>
                <a:gs pos="0">
                  <a:srgbClr val="0DD398"/>
                </a:gs>
                <a:gs pos="100000">
                  <a:srgbClr val="13D8E9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5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reeform 36"/>
          <p:cNvSpPr>
            <a:spLocks noEditPoints="1"/>
          </p:cNvSpPr>
          <p:nvPr/>
        </p:nvSpPr>
        <p:spPr bwMode="auto">
          <a:xfrm>
            <a:off x="3050122" y="4661318"/>
            <a:ext cx="172186" cy="289602"/>
          </a:xfrm>
          <a:custGeom>
            <a:avLst/>
            <a:gdLst>
              <a:gd name="T0" fmla="*/ 937 w 1926"/>
              <a:gd name="T1" fmla="*/ 3639 h 4045"/>
              <a:gd name="T2" fmla="*/ 893 w 1926"/>
              <a:gd name="T3" fmla="*/ 3665 h 4045"/>
              <a:gd name="T4" fmla="*/ 863 w 1926"/>
              <a:gd name="T5" fmla="*/ 3712 h 4045"/>
              <a:gd name="T6" fmla="*/ 851 w 1926"/>
              <a:gd name="T7" fmla="*/ 3772 h 4045"/>
              <a:gd name="T8" fmla="*/ 863 w 1926"/>
              <a:gd name="T9" fmla="*/ 3832 h 4045"/>
              <a:gd name="T10" fmla="*/ 893 w 1926"/>
              <a:gd name="T11" fmla="*/ 3878 h 4045"/>
              <a:gd name="T12" fmla="*/ 937 w 1926"/>
              <a:gd name="T13" fmla="*/ 3905 h 4045"/>
              <a:gd name="T14" fmla="*/ 988 w 1926"/>
              <a:gd name="T15" fmla="*/ 3905 h 4045"/>
              <a:gd name="T16" fmla="*/ 1033 w 1926"/>
              <a:gd name="T17" fmla="*/ 3878 h 4045"/>
              <a:gd name="T18" fmla="*/ 1064 w 1926"/>
              <a:gd name="T19" fmla="*/ 3832 h 4045"/>
              <a:gd name="T20" fmla="*/ 1075 w 1926"/>
              <a:gd name="T21" fmla="*/ 3772 h 4045"/>
              <a:gd name="T22" fmla="*/ 1064 w 1926"/>
              <a:gd name="T23" fmla="*/ 3712 h 4045"/>
              <a:gd name="T24" fmla="*/ 1033 w 1926"/>
              <a:gd name="T25" fmla="*/ 3665 h 4045"/>
              <a:gd name="T26" fmla="*/ 988 w 1926"/>
              <a:gd name="T27" fmla="*/ 3639 h 4045"/>
              <a:gd name="T28" fmla="*/ 156 w 1926"/>
              <a:gd name="T29" fmla="*/ 434 h 4045"/>
              <a:gd name="T30" fmla="*/ 1770 w 1926"/>
              <a:gd name="T31" fmla="*/ 3540 h 4045"/>
              <a:gd name="T32" fmla="*/ 156 w 1926"/>
              <a:gd name="T33" fmla="*/ 434 h 4045"/>
              <a:gd name="T34" fmla="*/ 716 w 1926"/>
              <a:gd name="T35" fmla="*/ 200 h 4045"/>
              <a:gd name="T36" fmla="*/ 701 w 1926"/>
              <a:gd name="T37" fmla="*/ 217 h 4045"/>
              <a:gd name="T38" fmla="*/ 701 w 1926"/>
              <a:gd name="T39" fmla="*/ 243 h 4045"/>
              <a:gd name="T40" fmla="*/ 716 w 1926"/>
              <a:gd name="T41" fmla="*/ 260 h 4045"/>
              <a:gd name="T42" fmla="*/ 1199 w 1926"/>
              <a:gd name="T43" fmla="*/ 262 h 4045"/>
              <a:gd name="T44" fmla="*/ 1218 w 1926"/>
              <a:gd name="T45" fmla="*/ 254 h 4045"/>
              <a:gd name="T46" fmla="*/ 1226 w 1926"/>
              <a:gd name="T47" fmla="*/ 230 h 4045"/>
              <a:gd name="T48" fmla="*/ 1218 w 1926"/>
              <a:gd name="T49" fmla="*/ 207 h 4045"/>
              <a:gd name="T50" fmla="*/ 1199 w 1926"/>
              <a:gd name="T51" fmla="*/ 197 h 4045"/>
              <a:gd name="T52" fmla="*/ 224 w 1926"/>
              <a:gd name="T53" fmla="*/ 0 h 4045"/>
              <a:gd name="T54" fmla="*/ 1738 w 1926"/>
              <a:gd name="T55" fmla="*/ 4 h 4045"/>
              <a:gd name="T56" fmla="*/ 1805 w 1926"/>
              <a:gd name="T57" fmla="*/ 31 h 4045"/>
              <a:gd name="T58" fmla="*/ 1860 w 1926"/>
              <a:gd name="T59" fmla="*/ 81 h 4045"/>
              <a:gd name="T60" fmla="*/ 1900 w 1926"/>
              <a:gd name="T61" fmla="*/ 148 h 4045"/>
              <a:gd name="T62" fmla="*/ 1923 w 1926"/>
              <a:gd name="T63" fmla="*/ 229 h 4045"/>
              <a:gd name="T64" fmla="*/ 1926 w 1926"/>
              <a:gd name="T65" fmla="*/ 3772 h 4045"/>
              <a:gd name="T66" fmla="*/ 1915 w 1926"/>
              <a:gd name="T67" fmla="*/ 3857 h 4045"/>
              <a:gd name="T68" fmla="*/ 1882 w 1926"/>
              <a:gd name="T69" fmla="*/ 3932 h 4045"/>
              <a:gd name="T70" fmla="*/ 1834 w 1926"/>
              <a:gd name="T71" fmla="*/ 3992 h 4045"/>
              <a:gd name="T72" fmla="*/ 1773 w 1926"/>
              <a:gd name="T73" fmla="*/ 4032 h 4045"/>
              <a:gd name="T74" fmla="*/ 1702 w 1926"/>
              <a:gd name="T75" fmla="*/ 4045 h 4045"/>
              <a:gd name="T76" fmla="*/ 188 w 1926"/>
              <a:gd name="T77" fmla="*/ 4041 h 4045"/>
              <a:gd name="T78" fmla="*/ 122 w 1926"/>
              <a:gd name="T79" fmla="*/ 4014 h 4045"/>
              <a:gd name="T80" fmla="*/ 66 w 1926"/>
              <a:gd name="T81" fmla="*/ 3964 h 4045"/>
              <a:gd name="T82" fmla="*/ 25 w 1926"/>
              <a:gd name="T83" fmla="*/ 3897 h 4045"/>
              <a:gd name="T84" fmla="*/ 3 w 1926"/>
              <a:gd name="T85" fmla="*/ 3816 h 4045"/>
              <a:gd name="T86" fmla="*/ 0 w 1926"/>
              <a:gd name="T87" fmla="*/ 273 h 4045"/>
              <a:gd name="T88" fmla="*/ 12 w 1926"/>
              <a:gd name="T89" fmla="*/ 188 h 4045"/>
              <a:gd name="T90" fmla="*/ 43 w 1926"/>
              <a:gd name="T91" fmla="*/ 113 h 4045"/>
              <a:gd name="T92" fmla="*/ 92 w 1926"/>
              <a:gd name="T93" fmla="*/ 53 h 4045"/>
              <a:gd name="T94" fmla="*/ 154 w 1926"/>
              <a:gd name="T95" fmla="*/ 13 h 4045"/>
              <a:gd name="T96" fmla="*/ 224 w 1926"/>
              <a:gd name="T97" fmla="*/ 0 h 40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6" h="4045">
                <a:moveTo>
                  <a:pt x="963" y="3636"/>
                </a:moveTo>
                <a:lnTo>
                  <a:pt x="937" y="3639"/>
                </a:lnTo>
                <a:lnTo>
                  <a:pt x="914" y="3649"/>
                </a:lnTo>
                <a:lnTo>
                  <a:pt x="893" y="3665"/>
                </a:lnTo>
                <a:lnTo>
                  <a:pt x="876" y="3686"/>
                </a:lnTo>
                <a:lnTo>
                  <a:pt x="863" y="3712"/>
                </a:lnTo>
                <a:lnTo>
                  <a:pt x="854" y="3741"/>
                </a:lnTo>
                <a:lnTo>
                  <a:pt x="851" y="3772"/>
                </a:lnTo>
                <a:lnTo>
                  <a:pt x="854" y="3804"/>
                </a:lnTo>
                <a:lnTo>
                  <a:pt x="863" y="3832"/>
                </a:lnTo>
                <a:lnTo>
                  <a:pt x="876" y="3857"/>
                </a:lnTo>
                <a:lnTo>
                  <a:pt x="893" y="3878"/>
                </a:lnTo>
                <a:lnTo>
                  <a:pt x="914" y="3894"/>
                </a:lnTo>
                <a:lnTo>
                  <a:pt x="937" y="3905"/>
                </a:lnTo>
                <a:lnTo>
                  <a:pt x="963" y="3909"/>
                </a:lnTo>
                <a:lnTo>
                  <a:pt x="988" y="3905"/>
                </a:lnTo>
                <a:lnTo>
                  <a:pt x="1013" y="3894"/>
                </a:lnTo>
                <a:lnTo>
                  <a:pt x="1033" y="3878"/>
                </a:lnTo>
                <a:lnTo>
                  <a:pt x="1051" y="3857"/>
                </a:lnTo>
                <a:lnTo>
                  <a:pt x="1064" y="3832"/>
                </a:lnTo>
                <a:lnTo>
                  <a:pt x="1072" y="3804"/>
                </a:lnTo>
                <a:lnTo>
                  <a:pt x="1075" y="3772"/>
                </a:lnTo>
                <a:lnTo>
                  <a:pt x="1072" y="3741"/>
                </a:lnTo>
                <a:lnTo>
                  <a:pt x="1064" y="3712"/>
                </a:lnTo>
                <a:lnTo>
                  <a:pt x="1051" y="3686"/>
                </a:lnTo>
                <a:lnTo>
                  <a:pt x="1033" y="3665"/>
                </a:lnTo>
                <a:lnTo>
                  <a:pt x="1013" y="3649"/>
                </a:lnTo>
                <a:lnTo>
                  <a:pt x="988" y="3639"/>
                </a:lnTo>
                <a:lnTo>
                  <a:pt x="963" y="3636"/>
                </a:lnTo>
                <a:close/>
                <a:moveTo>
                  <a:pt x="156" y="434"/>
                </a:moveTo>
                <a:lnTo>
                  <a:pt x="156" y="3540"/>
                </a:lnTo>
                <a:lnTo>
                  <a:pt x="1770" y="3540"/>
                </a:lnTo>
                <a:lnTo>
                  <a:pt x="1770" y="434"/>
                </a:lnTo>
                <a:lnTo>
                  <a:pt x="156" y="434"/>
                </a:lnTo>
                <a:close/>
                <a:moveTo>
                  <a:pt x="727" y="197"/>
                </a:moveTo>
                <a:lnTo>
                  <a:pt x="716" y="200"/>
                </a:lnTo>
                <a:lnTo>
                  <a:pt x="707" y="207"/>
                </a:lnTo>
                <a:lnTo>
                  <a:pt x="701" y="217"/>
                </a:lnTo>
                <a:lnTo>
                  <a:pt x="699" y="230"/>
                </a:lnTo>
                <a:lnTo>
                  <a:pt x="701" y="243"/>
                </a:lnTo>
                <a:lnTo>
                  <a:pt x="707" y="254"/>
                </a:lnTo>
                <a:lnTo>
                  <a:pt x="716" y="260"/>
                </a:lnTo>
                <a:lnTo>
                  <a:pt x="727" y="262"/>
                </a:lnTo>
                <a:lnTo>
                  <a:pt x="1199" y="262"/>
                </a:lnTo>
                <a:lnTo>
                  <a:pt x="1210" y="260"/>
                </a:lnTo>
                <a:lnTo>
                  <a:pt x="1218" y="254"/>
                </a:lnTo>
                <a:lnTo>
                  <a:pt x="1224" y="243"/>
                </a:lnTo>
                <a:lnTo>
                  <a:pt x="1226" y="230"/>
                </a:lnTo>
                <a:lnTo>
                  <a:pt x="1224" y="217"/>
                </a:lnTo>
                <a:lnTo>
                  <a:pt x="1218" y="207"/>
                </a:lnTo>
                <a:lnTo>
                  <a:pt x="1210" y="200"/>
                </a:lnTo>
                <a:lnTo>
                  <a:pt x="1199" y="197"/>
                </a:lnTo>
                <a:lnTo>
                  <a:pt x="727" y="197"/>
                </a:lnTo>
                <a:close/>
                <a:moveTo>
                  <a:pt x="224" y="0"/>
                </a:moveTo>
                <a:lnTo>
                  <a:pt x="1702" y="0"/>
                </a:lnTo>
                <a:lnTo>
                  <a:pt x="1738" y="4"/>
                </a:lnTo>
                <a:lnTo>
                  <a:pt x="1773" y="13"/>
                </a:lnTo>
                <a:lnTo>
                  <a:pt x="1805" y="31"/>
                </a:lnTo>
                <a:lnTo>
                  <a:pt x="1834" y="53"/>
                </a:lnTo>
                <a:lnTo>
                  <a:pt x="1860" y="81"/>
                </a:lnTo>
                <a:lnTo>
                  <a:pt x="1882" y="113"/>
                </a:lnTo>
                <a:lnTo>
                  <a:pt x="1900" y="148"/>
                </a:lnTo>
                <a:lnTo>
                  <a:pt x="1915" y="188"/>
                </a:lnTo>
                <a:lnTo>
                  <a:pt x="1923" y="229"/>
                </a:lnTo>
                <a:lnTo>
                  <a:pt x="1926" y="273"/>
                </a:lnTo>
                <a:lnTo>
                  <a:pt x="1926" y="3772"/>
                </a:lnTo>
                <a:lnTo>
                  <a:pt x="1923" y="3816"/>
                </a:lnTo>
                <a:lnTo>
                  <a:pt x="1915" y="3857"/>
                </a:lnTo>
                <a:lnTo>
                  <a:pt x="1900" y="3897"/>
                </a:lnTo>
                <a:lnTo>
                  <a:pt x="1882" y="3932"/>
                </a:lnTo>
                <a:lnTo>
                  <a:pt x="1860" y="3964"/>
                </a:lnTo>
                <a:lnTo>
                  <a:pt x="1834" y="3992"/>
                </a:lnTo>
                <a:lnTo>
                  <a:pt x="1805" y="4014"/>
                </a:lnTo>
                <a:lnTo>
                  <a:pt x="1773" y="4032"/>
                </a:lnTo>
                <a:lnTo>
                  <a:pt x="1738" y="4041"/>
                </a:lnTo>
                <a:lnTo>
                  <a:pt x="1702" y="4045"/>
                </a:lnTo>
                <a:lnTo>
                  <a:pt x="224" y="4045"/>
                </a:lnTo>
                <a:lnTo>
                  <a:pt x="188" y="4041"/>
                </a:lnTo>
                <a:lnTo>
                  <a:pt x="154" y="4032"/>
                </a:lnTo>
                <a:lnTo>
                  <a:pt x="122" y="4014"/>
                </a:lnTo>
                <a:lnTo>
                  <a:pt x="92" y="3992"/>
                </a:lnTo>
                <a:lnTo>
                  <a:pt x="66" y="3964"/>
                </a:lnTo>
                <a:lnTo>
                  <a:pt x="43" y="3932"/>
                </a:lnTo>
                <a:lnTo>
                  <a:pt x="25" y="3897"/>
                </a:lnTo>
                <a:lnTo>
                  <a:pt x="12" y="3857"/>
                </a:lnTo>
                <a:lnTo>
                  <a:pt x="3" y="3816"/>
                </a:lnTo>
                <a:lnTo>
                  <a:pt x="0" y="3772"/>
                </a:lnTo>
                <a:lnTo>
                  <a:pt x="0" y="273"/>
                </a:lnTo>
                <a:lnTo>
                  <a:pt x="3" y="229"/>
                </a:lnTo>
                <a:lnTo>
                  <a:pt x="12" y="188"/>
                </a:lnTo>
                <a:lnTo>
                  <a:pt x="25" y="148"/>
                </a:lnTo>
                <a:lnTo>
                  <a:pt x="43" y="113"/>
                </a:lnTo>
                <a:lnTo>
                  <a:pt x="66" y="81"/>
                </a:lnTo>
                <a:lnTo>
                  <a:pt x="92" y="53"/>
                </a:lnTo>
                <a:lnTo>
                  <a:pt x="122" y="31"/>
                </a:lnTo>
                <a:lnTo>
                  <a:pt x="154" y="13"/>
                </a:lnTo>
                <a:lnTo>
                  <a:pt x="188" y="4"/>
                </a:lnTo>
                <a:lnTo>
                  <a:pt x="224" y="0"/>
                </a:lnTo>
                <a:close/>
              </a:path>
            </a:pathLst>
          </a:custGeom>
          <a:solidFill>
            <a:srgbClr val="5AC9B8"/>
          </a:solidFill>
          <a:ln w="0">
            <a:gradFill>
              <a:gsLst>
                <a:gs pos="0">
                  <a:srgbClr val="0DD398"/>
                </a:gs>
                <a:gs pos="100000">
                  <a:srgbClr val="13D8E9"/>
                </a:gs>
              </a:gsLst>
              <a:lin ang="5400000" scaled="1"/>
            </a:gra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>
              <a:solidFill>
                <a:prstClr val="black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 rot="10800000" flipV="1">
            <a:off x="4328043" y="2806543"/>
            <a:ext cx="789053" cy="789053"/>
          </a:xfrm>
          <a:prstGeom prst="ellipse">
            <a:avLst/>
          </a:prstGeom>
          <a:gradFill>
            <a:gsLst>
              <a:gs pos="0">
                <a:srgbClr val="0DD398"/>
              </a:gs>
              <a:gs pos="100000">
                <a:srgbClr val="13D8E9"/>
              </a:gs>
            </a:gsLst>
            <a:lin ang="0" scaled="1"/>
          </a:gradFill>
          <a:ln w="38100">
            <a:gradFill>
              <a:gsLst>
                <a:gs pos="0">
                  <a:srgbClr val="0DD398"/>
                </a:gs>
                <a:gs pos="100000">
                  <a:srgbClr val="13D8E9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6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grpSp>
        <p:nvGrpSpPr>
          <p:cNvPr id="7" name="Group 20"/>
          <p:cNvGrpSpPr>
            <a:grpSpLocks noChangeAspect="1"/>
          </p:cNvGrpSpPr>
          <p:nvPr/>
        </p:nvGrpSpPr>
        <p:grpSpPr bwMode="auto">
          <a:xfrm>
            <a:off x="4598918" y="3023424"/>
            <a:ext cx="230052" cy="313802"/>
            <a:chOff x="2597" y="4163"/>
            <a:chExt cx="217" cy="296"/>
          </a:xfrm>
          <a:solidFill>
            <a:schemeClr val="bg1"/>
          </a:solidFill>
        </p:grpSpPr>
        <p:sp>
          <p:nvSpPr>
            <p:cNvPr id="8" name="Freeform 22"/>
            <p:cNvSpPr>
              <a:spLocks noEditPoints="1"/>
            </p:cNvSpPr>
            <p:nvPr/>
          </p:nvSpPr>
          <p:spPr bwMode="auto">
            <a:xfrm>
              <a:off x="2630" y="4163"/>
              <a:ext cx="151" cy="176"/>
            </a:xfrm>
            <a:custGeom>
              <a:avLst/>
              <a:gdLst>
                <a:gd name="T0" fmla="*/ 410 w 1662"/>
                <a:gd name="T1" fmla="*/ 645 h 1942"/>
                <a:gd name="T2" fmla="*/ 309 w 1662"/>
                <a:gd name="T3" fmla="*/ 847 h 1942"/>
                <a:gd name="T4" fmla="*/ 255 w 1662"/>
                <a:gd name="T5" fmla="*/ 1023 h 1942"/>
                <a:gd name="T6" fmla="*/ 263 w 1662"/>
                <a:gd name="T7" fmla="*/ 1206 h 1942"/>
                <a:gd name="T8" fmla="*/ 347 w 1662"/>
                <a:gd name="T9" fmla="*/ 1429 h 1942"/>
                <a:gd name="T10" fmla="*/ 476 w 1662"/>
                <a:gd name="T11" fmla="*/ 1620 h 1942"/>
                <a:gd name="T12" fmla="*/ 638 w 1662"/>
                <a:gd name="T13" fmla="*/ 1753 h 1942"/>
                <a:gd name="T14" fmla="*/ 825 w 1662"/>
                <a:gd name="T15" fmla="*/ 1803 h 1942"/>
                <a:gd name="T16" fmla="*/ 1013 w 1662"/>
                <a:gd name="T17" fmla="*/ 1753 h 1942"/>
                <a:gd name="T18" fmla="*/ 1176 w 1662"/>
                <a:gd name="T19" fmla="*/ 1619 h 1942"/>
                <a:gd name="T20" fmla="*/ 1305 w 1662"/>
                <a:gd name="T21" fmla="*/ 1428 h 1942"/>
                <a:gd name="T22" fmla="*/ 1388 w 1662"/>
                <a:gd name="T23" fmla="*/ 1205 h 1942"/>
                <a:gd name="T24" fmla="*/ 1418 w 1662"/>
                <a:gd name="T25" fmla="*/ 974 h 1942"/>
                <a:gd name="T26" fmla="*/ 1266 w 1662"/>
                <a:gd name="T27" fmla="*/ 836 h 1942"/>
                <a:gd name="T28" fmla="*/ 1012 w 1662"/>
                <a:gd name="T29" fmla="*/ 794 h 1942"/>
                <a:gd name="T30" fmla="*/ 806 w 1662"/>
                <a:gd name="T31" fmla="*/ 713 h 1942"/>
                <a:gd name="T32" fmla="*/ 646 w 1662"/>
                <a:gd name="T33" fmla="*/ 610 h 1942"/>
                <a:gd name="T34" fmla="*/ 526 w 1662"/>
                <a:gd name="T35" fmla="*/ 499 h 1942"/>
                <a:gd name="T36" fmla="*/ 944 w 1662"/>
                <a:gd name="T37" fmla="*/ 23 h 1942"/>
                <a:gd name="T38" fmla="*/ 1152 w 1662"/>
                <a:gd name="T39" fmla="*/ 118 h 1942"/>
                <a:gd name="T40" fmla="*/ 1271 w 1662"/>
                <a:gd name="T41" fmla="*/ 205 h 1942"/>
                <a:gd name="T42" fmla="*/ 1388 w 1662"/>
                <a:gd name="T43" fmla="*/ 323 h 1942"/>
                <a:gd name="T44" fmla="*/ 1455 w 1662"/>
                <a:gd name="T45" fmla="*/ 429 h 1942"/>
                <a:gd name="T46" fmla="*/ 1524 w 1662"/>
                <a:gd name="T47" fmla="*/ 626 h 1942"/>
                <a:gd name="T48" fmla="*/ 1555 w 1662"/>
                <a:gd name="T49" fmla="*/ 892 h 1942"/>
                <a:gd name="T50" fmla="*/ 1619 w 1662"/>
                <a:gd name="T51" fmla="*/ 939 h 1942"/>
                <a:gd name="T52" fmla="*/ 1657 w 1662"/>
                <a:gd name="T53" fmla="*/ 1032 h 1942"/>
                <a:gd name="T54" fmla="*/ 1655 w 1662"/>
                <a:gd name="T55" fmla="*/ 1183 h 1942"/>
                <a:gd name="T56" fmla="*/ 1611 w 1662"/>
                <a:gd name="T57" fmla="*/ 1304 h 1942"/>
                <a:gd name="T58" fmla="*/ 1537 w 1662"/>
                <a:gd name="T59" fmla="*/ 1372 h 1942"/>
                <a:gd name="T60" fmla="*/ 1445 w 1662"/>
                <a:gd name="T61" fmla="*/ 1454 h 1942"/>
                <a:gd name="T62" fmla="*/ 1313 w 1662"/>
                <a:gd name="T63" fmla="*/ 1670 h 1942"/>
                <a:gd name="T64" fmla="*/ 1141 w 1662"/>
                <a:gd name="T65" fmla="*/ 1836 h 1942"/>
                <a:gd name="T66" fmla="*/ 937 w 1662"/>
                <a:gd name="T67" fmla="*/ 1930 h 1942"/>
                <a:gd name="T68" fmla="*/ 714 w 1662"/>
                <a:gd name="T69" fmla="*/ 1930 h 1942"/>
                <a:gd name="T70" fmla="*/ 510 w 1662"/>
                <a:gd name="T71" fmla="*/ 1836 h 1942"/>
                <a:gd name="T72" fmla="*/ 337 w 1662"/>
                <a:gd name="T73" fmla="*/ 1669 h 1942"/>
                <a:gd name="T74" fmla="*/ 205 w 1662"/>
                <a:gd name="T75" fmla="*/ 1452 h 1942"/>
                <a:gd name="T76" fmla="*/ 111 w 1662"/>
                <a:gd name="T77" fmla="*/ 1364 h 1942"/>
                <a:gd name="T78" fmla="*/ 39 w 1662"/>
                <a:gd name="T79" fmla="*/ 1284 h 1942"/>
                <a:gd name="T80" fmla="*/ 2 w 1662"/>
                <a:gd name="T81" fmla="*/ 1143 h 1942"/>
                <a:gd name="T82" fmla="*/ 9 w 1662"/>
                <a:gd name="T83" fmla="*/ 1009 h 1942"/>
                <a:gd name="T84" fmla="*/ 50 w 1662"/>
                <a:gd name="T85" fmla="*/ 930 h 1942"/>
                <a:gd name="T86" fmla="*/ 98 w 1662"/>
                <a:gd name="T87" fmla="*/ 851 h 1942"/>
                <a:gd name="T88" fmla="*/ 85 w 1662"/>
                <a:gd name="T89" fmla="*/ 643 h 1942"/>
                <a:gd name="T90" fmla="*/ 120 w 1662"/>
                <a:gd name="T91" fmla="*/ 487 h 1942"/>
                <a:gd name="T92" fmla="*/ 183 w 1662"/>
                <a:gd name="T93" fmla="*/ 377 h 1942"/>
                <a:gd name="T94" fmla="*/ 257 w 1662"/>
                <a:gd name="T95" fmla="*/ 305 h 1942"/>
                <a:gd name="T96" fmla="*/ 319 w 1662"/>
                <a:gd name="T97" fmla="*/ 266 h 1942"/>
                <a:gd name="T98" fmla="*/ 352 w 1662"/>
                <a:gd name="T99" fmla="*/ 246 h 1942"/>
                <a:gd name="T100" fmla="*/ 390 w 1662"/>
                <a:gd name="T101" fmla="*/ 196 h 1942"/>
                <a:gd name="T102" fmla="*/ 459 w 1662"/>
                <a:gd name="T103" fmla="*/ 127 h 1942"/>
                <a:gd name="T104" fmla="*/ 559 w 1662"/>
                <a:gd name="T105" fmla="*/ 57 h 1942"/>
                <a:gd name="T106" fmla="*/ 690 w 1662"/>
                <a:gd name="T107" fmla="*/ 10 h 1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62" h="1942">
                  <a:moveTo>
                    <a:pt x="526" y="499"/>
                  </a:moveTo>
                  <a:lnTo>
                    <a:pt x="484" y="546"/>
                  </a:lnTo>
                  <a:lnTo>
                    <a:pt x="445" y="595"/>
                  </a:lnTo>
                  <a:lnTo>
                    <a:pt x="410" y="645"/>
                  </a:lnTo>
                  <a:lnTo>
                    <a:pt x="379" y="696"/>
                  </a:lnTo>
                  <a:lnTo>
                    <a:pt x="352" y="747"/>
                  </a:lnTo>
                  <a:lnTo>
                    <a:pt x="329" y="797"/>
                  </a:lnTo>
                  <a:lnTo>
                    <a:pt x="309" y="847"/>
                  </a:lnTo>
                  <a:lnTo>
                    <a:pt x="291" y="895"/>
                  </a:lnTo>
                  <a:lnTo>
                    <a:pt x="277" y="941"/>
                  </a:lnTo>
                  <a:lnTo>
                    <a:pt x="264" y="984"/>
                  </a:lnTo>
                  <a:lnTo>
                    <a:pt x="255" y="1023"/>
                  </a:lnTo>
                  <a:lnTo>
                    <a:pt x="247" y="1059"/>
                  </a:lnTo>
                  <a:lnTo>
                    <a:pt x="241" y="1091"/>
                  </a:lnTo>
                  <a:lnTo>
                    <a:pt x="250" y="1148"/>
                  </a:lnTo>
                  <a:lnTo>
                    <a:pt x="263" y="1206"/>
                  </a:lnTo>
                  <a:lnTo>
                    <a:pt x="280" y="1263"/>
                  </a:lnTo>
                  <a:lnTo>
                    <a:pt x="299" y="1320"/>
                  </a:lnTo>
                  <a:lnTo>
                    <a:pt x="322" y="1375"/>
                  </a:lnTo>
                  <a:lnTo>
                    <a:pt x="347" y="1429"/>
                  </a:lnTo>
                  <a:lnTo>
                    <a:pt x="375" y="1480"/>
                  </a:lnTo>
                  <a:lnTo>
                    <a:pt x="406" y="1530"/>
                  </a:lnTo>
                  <a:lnTo>
                    <a:pt x="440" y="1576"/>
                  </a:lnTo>
                  <a:lnTo>
                    <a:pt x="476" y="1620"/>
                  </a:lnTo>
                  <a:lnTo>
                    <a:pt x="513" y="1659"/>
                  </a:lnTo>
                  <a:lnTo>
                    <a:pt x="553" y="1695"/>
                  </a:lnTo>
                  <a:lnTo>
                    <a:pt x="594" y="1726"/>
                  </a:lnTo>
                  <a:lnTo>
                    <a:pt x="638" y="1753"/>
                  </a:lnTo>
                  <a:lnTo>
                    <a:pt x="683" y="1774"/>
                  </a:lnTo>
                  <a:lnTo>
                    <a:pt x="729" y="1789"/>
                  </a:lnTo>
                  <a:lnTo>
                    <a:pt x="777" y="1800"/>
                  </a:lnTo>
                  <a:lnTo>
                    <a:pt x="825" y="1803"/>
                  </a:lnTo>
                  <a:lnTo>
                    <a:pt x="875" y="1800"/>
                  </a:lnTo>
                  <a:lnTo>
                    <a:pt x="922" y="1789"/>
                  </a:lnTo>
                  <a:lnTo>
                    <a:pt x="968" y="1774"/>
                  </a:lnTo>
                  <a:lnTo>
                    <a:pt x="1013" y="1753"/>
                  </a:lnTo>
                  <a:lnTo>
                    <a:pt x="1056" y="1726"/>
                  </a:lnTo>
                  <a:lnTo>
                    <a:pt x="1099" y="1695"/>
                  </a:lnTo>
                  <a:lnTo>
                    <a:pt x="1139" y="1659"/>
                  </a:lnTo>
                  <a:lnTo>
                    <a:pt x="1176" y="1619"/>
                  </a:lnTo>
                  <a:lnTo>
                    <a:pt x="1212" y="1576"/>
                  </a:lnTo>
                  <a:lnTo>
                    <a:pt x="1245" y="1529"/>
                  </a:lnTo>
                  <a:lnTo>
                    <a:pt x="1276" y="1480"/>
                  </a:lnTo>
                  <a:lnTo>
                    <a:pt x="1305" y="1428"/>
                  </a:lnTo>
                  <a:lnTo>
                    <a:pt x="1330" y="1374"/>
                  </a:lnTo>
                  <a:lnTo>
                    <a:pt x="1353" y="1319"/>
                  </a:lnTo>
                  <a:lnTo>
                    <a:pt x="1372" y="1262"/>
                  </a:lnTo>
                  <a:lnTo>
                    <a:pt x="1388" y="1205"/>
                  </a:lnTo>
                  <a:lnTo>
                    <a:pt x="1401" y="1147"/>
                  </a:lnTo>
                  <a:lnTo>
                    <a:pt x="1411" y="1089"/>
                  </a:lnTo>
                  <a:lnTo>
                    <a:pt x="1416" y="1032"/>
                  </a:lnTo>
                  <a:lnTo>
                    <a:pt x="1418" y="974"/>
                  </a:lnTo>
                  <a:lnTo>
                    <a:pt x="1417" y="904"/>
                  </a:lnTo>
                  <a:lnTo>
                    <a:pt x="1414" y="838"/>
                  </a:lnTo>
                  <a:lnTo>
                    <a:pt x="1339" y="839"/>
                  </a:lnTo>
                  <a:lnTo>
                    <a:pt x="1266" y="836"/>
                  </a:lnTo>
                  <a:lnTo>
                    <a:pt x="1198" y="830"/>
                  </a:lnTo>
                  <a:lnTo>
                    <a:pt x="1133" y="820"/>
                  </a:lnTo>
                  <a:lnTo>
                    <a:pt x="1070" y="808"/>
                  </a:lnTo>
                  <a:lnTo>
                    <a:pt x="1012" y="794"/>
                  </a:lnTo>
                  <a:lnTo>
                    <a:pt x="956" y="777"/>
                  </a:lnTo>
                  <a:lnTo>
                    <a:pt x="903" y="757"/>
                  </a:lnTo>
                  <a:lnTo>
                    <a:pt x="853" y="737"/>
                  </a:lnTo>
                  <a:lnTo>
                    <a:pt x="806" y="713"/>
                  </a:lnTo>
                  <a:lnTo>
                    <a:pt x="762" y="690"/>
                  </a:lnTo>
                  <a:lnTo>
                    <a:pt x="721" y="664"/>
                  </a:lnTo>
                  <a:lnTo>
                    <a:pt x="682" y="638"/>
                  </a:lnTo>
                  <a:lnTo>
                    <a:pt x="646" y="610"/>
                  </a:lnTo>
                  <a:lnTo>
                    <a:pt x="612" y="583"/>
                  </a:lnTo>
                  <a:lnTo>
                    <a:pt x="581" y="555"/>
                  </a:lnTo>
                  <a:lnTo>
                    <a:pt x="552" y="527"/>
                  </a:lnTo>
                  <a:lnTo>
                    <a:pt x="526" y="499"/>
                  </a:lnTo>
                  <a:close/>
                  <a:moveTo>
                    <a:pt x="808" y="0"/>
                  </a:moveTo>
                  <a:lnTo>
                    <a:pt x="851" y="3"/>
                  </a:lnTo>
                  <a:lnTo>
                    <a:pt x="897" y="11"/>
                  </a:lnTo>
                  <a:lnTo>
                    <a:pt x="944" y="23"/>
                  </a:lnTo>
                  <a:lnTo>
                    <a:pt x="993" y="39"/>
                  </a:lnTo>
                  <a:lnTo>
                    <a:pt x="1044" y="60"/>
                  </a:lnTo>
                  <a:lnTo>
                    <a:pt x="1097" y="86"/>
                  </a:lnTo>
                  <a:lnTo>
                    <a:pt x="1152" y="118"/>
                  </a:lnTo>
                  <a:lnTo>
                    <a:pt x="1179" y="135"/>
                  </a:lnTo>
                  <a:lnTo>
                    <a:pt x="1208" y="155"/>
                  </a:lnTo>
                  <a:lnTo>
                    <a:pt x="1239" y="179"/>
                  </a:lnTo>
                  <a:lnTo>
                    <a:pt x="1271" y="205"/>
                  </a:lnTo>
                  <a:lnTo>
                    <a:pt x="1304" y="233"/>
                  </a:lnTo>
                  <a:lnTo>
                    <a:pt x="1334" y="261"/>
                  </a:lnTo>
                  <a:lnTo>
                    <a:pt x="1363" y="292"/>
                  </a:lnTo>
                  <a:lnTo>
                    <a:pt x="1388" y="323"/>
                  </a:lnTo>
                  <a:lnTo>
                    <a:pt x="1409" y="353"/>
                  </a:lnTo>
                  <a:lnTo>
                    <a:pt x="1409" y="353"/>
                  </a:lnTo>
                  <a:lnTo>
                    <a:pt x="1433" y="389"/>
                  </a:lnTo>
                  <a:lnTo>
                    <a:pt x="1455" y="429"/>
                  </a:lnTo>
                  <a:lnTo>
                    <a:pt x="1475" y="472"/>
                  </a:lnTo>
                  <a:lnTo>
                    <a:pt x="1493" y="519"/>
                  </a:lnTo>
                  <a:lnTo>
                    <a:pt x="1509" y="570"/>
                  </a:lnTo>
                  <a:lnTo>
                    <a:pt x="1524" y="626"/>
                  </a:lnTo>
                  <a:lnTo>
                    <a:pt x="1535" y="685"/>
                  </a:lnTo>
                  <a:lnTo>
                    <a:pt x="1545" y="749"/>
                  </a:lnTo>
                  <a:lnTo>
                    <a:pt x="1551" y="817"/>
                  </a:lnTo>
                  <a:lnTo>
                    <a:pt x="1555" y="892"/>
                  </a:lnTo>
                  <a:lnTo>
                    <a:pt x="1573" y="900"/>
                  </a:lnTo>
                  <a:lnTo>
                    <a:pt x="1590" y="910"/>
                  </a:lnTo>
                  <a:lnTo>
                    <a:pt x="1605" y="922"/>
                  </a:lnTo>
                  <a:lnTo>
                    <a:pt x="1619" y="939"/>
                  </a:lnTo>
                  <a:lnTo>
                    <a:pt x="1632" y="957"/>
                  </a:lnTo>
                  <a:lnTo>
                    <a:pt x="1642" y="979"/>
                  </a:lnTo>
                  <a:lnTo>
                    <a:pt x="1651" y="1003"/>
                  </a:lnTo>
                  <a:lnTo>
                    <a:pt x="1657" y="1032"/>
                  </a:lnTo>
                  <a:lnTo>
                    <a:pt x="1661" y="1064"/>
                  </a:lnTo>
                  <a:lnTo>
                    <a:pt x="1662" y="1102"/>
                  </a:lnTo>
                  <a:lnTo>
                    <a:pt x="1660" y="1143"/>
                  </a:lnTo>
                  <a:lnTo>
                    <a:pt x="1655" y="1183"/>
                  </a:lnTo>
                  <a:lnTo>
                    <a:pt x="1648" y="1218"/>
                  </a:lnTo>
                  <a:lnTo>
                    <a:pt x="1638" y="1250"/>
                  </a:lnTo>
                  <a:lnTo>
                    <a:pt x="1625" y="1278"/>
                  </a:lnTo>
                  <a:lnTo>
                    <a:pt x="1611" y="1304"/>
                  </a:lnTo>
                  <a:lnTo>
                    <a:pt x="1595" y="1325"/>
                  </a:lnTo>
                  <a:lnTo>
                    <a:pt x="1577" y="1344"/>
                  </a:lnTo>
                  <a:lnTo>
                    <a:pt x="1558" y="1360"/>
                  </a:lnTo>
                  <a:lnTo>
                    <a:pt x="1537" y="1372"/>
                  </a:lnTo>
                  <a:lnTo>
                    <a:pt x="1515" y="1382"/>
                  </a:lnTo>
                  <a:lnTo>
                    <a:pt x="1493" y="1390"/>
                  </a:lnTo>
                  <a:lnTo>
                    <a:pt x="1471" y="1395"/>
                  </a:lnTo>
                  <a:lnTo>
                    <a:pt x="1445" y="1454"/>
                  </a:lnTo>
                  <a:lnTo>
                    <a:pt x="1416" y="1512"/>
                  </a:lnTo>
                  <a:lnTo>
                    <a:pt x="1385" y="1567"/>
                  </a:lnTo>
                  <a:lnTo>
                    <a:pt x="1350" y="1620"/>
                  </a:lnTo>
                  <a:lnTo>
                    <a:pt x="1313" y="1670"/>
                  </a:lnTo>
                  <a:lnTo>
                    <a:pt x="1273" y="1717"/>
                  </a:lnTo>
                  <a:lnTo>
                    <a:pt x="1231" y="1761"/>
                  </a:lnTo>
                  <a:lnTo>
                    <a:pt x="1187" y="1801"/>
                  </a:lnTo>
                  <a:lnTo>
                    <a:pt x="1141" y="1836"/>
                  </a:lnTo>
                  <a:lnTo>
                    <a:pt x="1092" y="1868"/>
                  </a:lnTo>
                  <a:lnTo>
                    <a:pt x="1042" y="1893"/>
                  </a:lnTo>
                  <a:lnTo>
                    <a:pt x="990" y="1915"/>
                  </a:lnTo>
                  <a:lnTo>
                    <a:pt x="937" y="1930"/>
                  </a:lnTo>
                  <a:lnTo>
                    <a:pt x="882" y="1939"/>
                  </a:lnTo>
                  <a:lnTo>
                    <a:pt x="825" y="1942"/>
                  </a:lnTo>
                  <a:lnTo>
                    <a:pt x="769" y="1939"/>
                  </a:lnTo>
                  <a:lnTo>
                    <a:pt x="714" y="1930"/>
                  </a:lnTo>
                  <a:lnTo>
                    <a:pt x="661" y="1915"/>
                  </a:lnTo>
                  <a:lnTo>
                    <a:pt x="608" y="1893"/>
                  </a:lnTo>
                  <a:lnTo>
                    <a:pt x="558" y="1867"/>
                  </a:lnTo>
                  <a:lnTo>
                    <a:pt x="510" y="1836"/>
                  </a:lnTo>
                  <a:lnTo>
                    <a:pt x="464" y="1800"/>
                  </a:lnTo>
                  <a:lnTo>
                    <a:pt x="419" y="1760"/>
                  </a:lnTo>
                  <a:lnTo>
                    <a:pt x="377" y="1716"/>
                  </a:lnTo>
                  <a:lnTo>
                    <a:pt x="337" y="1669"/>
                  </a:lnTo>
                  <a:lnTo>
                    <a:pt x="300" y="1618"/>
                  </a:lnTo>
                  <a:lnTo>
                    <a:pt x="266" y="1565"/>
                  </a:lnTo>
                  <a:lnTo>
                    <a:pt x="234" y="1510"/>
                  </a:lnTo>
                  <a:lnTo>
                    <a:pt x="205" y="1452"/>
                  </a:lnTo>
                  <a:lnTo>
                    <a:pt x="179" y="1392"/>
                  </a:lnTo>
                  <a:lnTo>
                    <a:pt x="156" y="1386"/>
                  </a:lnTo>
                  <a:lnTo>
                    <a:pt x="133" y="1376"/>
                  </a:lnTo>
                  <a:lnTo>
                    <a:pt x="111" y="1364"/>
                  </a:lnTo>
                  <a:lnTo>
                    <a:pt x="91" y="1349"/>
                  </a:lnTo>
                  <a:lnTo>
                    <a:pt x="72" y="1330"/>
                  </a:lnTo>
                  <a:lnTo>
                    <a:pt x="55" y="1309"/>
                  </a:lnTo>
                  <a:lnTo>
                    <a:pt x="39" y="1284"/>
                  </a:lnTo>
                  <a:lnTo>
                    <a:pt x="26" y="1254"/>
                  </a:lnTo>
                  <a:lnTo>
                    <a:pt x="15" y="1221"/>
                  </a:lnTo>
                  <a:lnTo>
                    <a:pt x="7" y="1184"/>
                  </a:lnTo>
                  <a:lnTo>
                    <a:pt x="2" y="1143"/>
                  </a:lnTo>
                  <a:lnTo>
                    <a:pt x="0" y="1104"/>
                  </a:lnTo>
                  <a:lnTo>
                    <a:pt x="1" y="1068"/>
                  </a:lnTo>
                  <a:lnTo>
                    <a:pt x="4" y="1038"/>
                  </a:lnTo>
                  <a:lnTo>
                    <a:pt x="9" y="1009"/>
                  </a:lnTo>
                  <a:lnTo>
                    <a:pt x="17" y="985"/>
                  </a:lnTo>
                  <a:lnTo>
                    <a:pt x="27" y="964"/>
                  </a:lnTo>
                  <a:lnTo>
                    <a:pt x="38" y="946"/>
                  </a:lnTo>
                  <a:lnTo>
                    <a:pt x="50" y="930"/>
                  </a:lnTo>
                  <a:lnTo>
                    <a:pt x="65" y="916"/>
                  </a:lnTo>
                  <a:lnTo>
                    <a:pt x="80" y="906"/>
                  </a:lnTo>
                  <a:lnTo>
                    <a:pt x="96" y="897"/>
                  </a:lnTo>
                  <a:lnTo>
                    <a:pt x="98" y="851"/>
                  </a:lnTo>
                  <a:lnTo>
                    <a:pt x="89" y="794"/>
                  </a:lnTo>
                  <a:lnTo>
                    <a:pt x="85" y="740"/>
                  </a:lnTo>
                  <a:lnTo>
                    <a:pt x="83" y="690"/>
                  </a:lnTo>
                  <a:lnTo>
                    <a:pt x="85" y="643"/>
                  </a:lnTo>
                  <a:lnTo>
                    <a:pt x="90" y="599"/>
                  </a:lnTo>
                  <a:lnTo>
                    <a:pt x="98" y="559"/>
                  </a:lnTo>
                  <a:lnTo>
                    <a:pt x="108" y="522"/>
                  </a:lnTo>
                  <a:lnTo>
                    <a:pt x="120" y="487"/>
                  </a:lnTo>
                  <a:lnTo>
                    <a:pt x="134" y="455"/>
                  </a:lnTo>
                  <a:lnTo>
                    <a:pt x="149" y="427"/>
                  </a:lnTo>
                  <a:lnTo>
                    <a:pt x="166" y="400"/>
                  </a:lnTo>
                  <a:lnTo>
                    <a:pt x="183" y="377"/>
                  </a:lnTo>
                  <a:lnTo>
                    <a:pt x="202" y="355"/>
                  </a:lnTo>
                  <a:lnTo>
                    <a:pt x="220" y="337"/>
                  </a:lnTo>
                  <a:lnTo>
                    <a:pt x="239" y="320"/>
                  </a:lnTo>
                  <a:lnTo>
                    <a:pt x="257" y="305"/>
                  </a:lnTo>
                  <a:lnTo>
                    <a:pt x="274" y="293"/>
                  </a:lnTo>
                  <a:lnTo>
                    <a:pt x="290" y="282"/>
                  </a:lnTo>
                  <a:lnTo>
                    <a:pt x="305" y="273"/>
                  </a:lnTo>
                  <a:lnTo>
                    <a:pt x="319" y="266"/>
                  </a:lnTo>
                  <a:lnTo>
                    <a:pt x="331" y="260"/>
                  </a:lnTo>
                  <a:lnTo>
                    <a:pt x="341" y="255"/>
                  </a:lnTo>
                  <a:lnTo>
                    <a:pt x="348" y="253"/>
                  </a:lnTo>
                  <a:lnTo>
                    <a:pt x="352" y="246"/>
                  </a:lnTo>
                  <a:lnTo>
                    <a:pt x="359" y="237"/>
                  </a:lnTo>
                  <a:lnTo>
                    <a:pt x="367" y="225"/>
                  </a:lnTo>
                  <a:lnTo>
                    <a:pt x="377" y="212"/>
                  </a:lnTo>
                  <a:lnTo>
                    <a:pt x="390" y="196"/>
                  </a:lnTo>
                  <a:lnTo>
                    <a:pt x="404" y="180"/>
                  </a:lnTo>
                  <a:lnTo>
                    <a:pt x="421" y="163"/>
                  </a:lnTo>
                  <a:lnTo>
                    <a:pt x="439" y="145"/>
                  </a:lnTo>
                  <a:lnTo>
                    <a:pt x="459" y="127"/>
                  </a:lnTo>
                  <a:lnTo>
                    <a:pt x="481" y="108"/>
                  </a:lnTo>
                  <a:lnTo>
                    <a:pt x="505" y="91"/>
                  </a:lnTo>
                  <a:lnTo>
                    <a:pt x="531" y="74"/>
                  </a:lnTo>
                  <a:lnTo>
                    <a:pt x="559" y="57"/>
                  </a:lnTo>
                  <a:lnTo>
                    <a:pt x="589" y="43"/>
                  </a:lnTo>
                  <a:lnTo>
                    <a:pt x="620" y="30"/>
                  </a:lnTo>
                  <a:lnTo>
                    <a:pt x="655" y="19"/>
                  </a:lnTo>
                  <a:lnTo>
                    <a:pt x="690" y="10"/>
                  </a:lnTo>
                  <a:lnTo>
                    <a:pt x="728" y="3"/>
                  </a:lnTo>
                  <a:lnTo>
                    <a:pt x="767" y="0"/>
                  </a:lnTo>
                  <a:lnTo>
                    <a:pt x="8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9" name="Freeform 23"/>
            <p:cNvSpPr>
              <a:spLocks noEditPoints="1"/>
            </p:cNvSpPr>
            <p:nvPr/>
          </p:nvSpPr>
          <p:spPr bwMode="auto">
            <a:xfrm>
              <a:off x="2664" y="4250"/>
              <a:ext cx="83" cy="27"/>
            </a:xfrm>
            <a:custGeom>
              <a:avLst/>
              <a:gdLst>
                <a:gd name="T0" fmla="*/ 613 w 916"/>
                <a:gd name="T1" fmla="*/ 78 h 300"/>
                <a:gd name="T2" fmla="*/ 561 w 916"/>
                <a:gd name="T3" fmla="*/ 109 h 300"/>
                <a:gd name="T4" fmla="*/ 554 w 916"/>
                <a:gd name="T5" fmla="*/ 165 h 300"/>
                <a:gd name="T6" fmla="*/ 579 w 916"/>
                <a:gd name="T7" fmla="*/ 210 h 300"/>
                <a:gd name="T8" fmla="*/ 665 w 916"/>
                <a:gd name="T9" fmla="*/ 229 h 300"/>
                <a:gd name="T10" fmla="*/ 787 w 916"/>
                <a:gd name="T11" fmla="*/ 223 h 300"/>
                <a:gd name="T12" fmla="*/ 839 w 916"/>
                <a:gd name="T13" fmla="*/ 191 h 300"/>
                <a:gd name="T14" fmla="*/ 846 w 916"/>
                <a:gd name="T15" fmla="*/ 135 h 300"/>
                <a:gd name="T16" fmla="*/ 820 w 916"/>
                <a:gd name="T17" fmla="*/ 90 h 300"/>
                <a:gd name="T18" fmla="*/ 734 w 916"/>
                <a:gd name="T19" fmla="*/ 72 h 300"/>
                <a:gd name="T20" fmla="*/ 153 w 916"/>
                <a:gd name="T21" fmla="*/ 74 h 300"/>
                <a:gd name="T22" fmla="*/ 85 w 916"/>
                <a:gd name="T23" fmla="*/ 99 h 300"/>
                <a:gd name="T24" fmla="*/ 70 w 916"/>
                <a:gd name="T25" fmla="*/ 150 h 300"/>
                <a:gd name="T26" fmla="*/ 85 w 916"/>
                <a:gd name="T27" fmla="*/ 201 h 300"/>
                <a:gd name="T28" fmla="*/ 153 w 916"/>
                <a:gd name="T29" fmla="*/ 227 h 300"/>
                <a:gd name="T30" fmla="*/ 280 w 916"/>
                <a:gd name="T31" fmla="*/ 227 h 300"/>
                <a:gd name="T32" fmla="*/ 348 w 916"/>
                <a:gd name="T33" fmla="*/ 201 h 300"/>
                <a:gd name="T34" fmla="*/ 363 w 916"/>
                <a:gd name="T35" fmla="*/ 150 h 300"/>
                <a:gd name="T36" fmla="*/ 348 w 916"/>
                <a:gd name="T37" fmla="*/ 99 h 300"/>
                <a:gd name="T38" fmla="*/ 280 w 916"/>
                <a:gd name="T39" fmla="*/ 74 h 300"/>
                <a:gd name="T40" fmla="*/ 234 w 916"/>
                <a:gd name="T41" fmla="*/ 0 h 300"/>
                <a:gd name="T42" fmla="*/ 321 w 916"/>
                <a:gd name="T43" fmla="*/ 9 h 300"/>
                <a:gd name="T44" fmla="*/ 400 w 916"/>
                <a:gd name="T45" fmla="*/ 53 h 300"/>
                <a:gd name="T46" fmla="*/ 574 w 916"/>
                <a:gd name="T47" fmla="*/ 17 h 300"/>
                <a:gd name="T48" fmla="*/ 662 w 916"/>
                <a:gd name="T49" fmla="*/ 1 h 300"/>
                <a:gd name="T50" fmla="*/ 732 w 916"/>
                <a:gd name="T51" fmla="*/ 0 h 300"/>
                <a:gd name="T52" fmla="*/ 806 w 916"/>
                <a:gd name="T53" fmla="*/ 10 h 300"/>
                <a:gd name="T54" fmla="*/ 875 w 916"/>
                <a:gd name="T55" fmla="*/ 45 h 300"/>
                <a:gd name="T56" fmla="*/ 914 w 916"/>
                <a:gd name="T57" fmla="*/ 123 h 300"/>
                <a:gd name="T58" fmla="*/ 900 w 916"/>
                <a:gd name="T59" fmla="*/ 223 h 300"/>
                <a:gd name="T60" fmla="*/ 843 w 916"/>
                <a:gd name="T61" fmla="*/ 277 h 300"/>
                <a:gd name="T62" fmla="*/ 768 w 916"/>
                <a:gd name="T63" fmla="*/ 297 h 300"/>
                <a:gd name="T64" fmla="*/ 699 w 916"/>
                <a:gd name="T65" fmla="*/ 300 h 300"/>
                <a:gd name="T66" fmla="*/ 632 w 916"/>
                <a:gd name="T67" fmla="*/ 297 h 300"/>
                <a:gd name="T68" fmla="*/ 557 w 916"/>
                <a:gd name="T69" fmla="*/ 277 h 300"/>
                <a:gd name="T70" fmla="*/ 500 w 916"/>
                <a:gd name="T71" fmla="*/ 224 h 300"/>
                <a:gd name="T72" fmla="*/ 485 w 916"/>
                <a:gd name="T73" fmla="*/ 137 h 300"/>
                <a:gd name="T74" fmla="*/ 432 w 916"/>
                <a:gd name="T75" fmla="*/ 150 h 300"/>
                <a:gd name="T76" fmla="*/ 405 w 916"/>
                <a:gd name="T77" fmla="*/ 241 h 300"/>
                <a:gd name="T78" fmla="*/ 342 w 916"/>
                <a:gd name="T79" fmla="*/ 284 h 300"/>
                <a:gd name="T80" fmla="*/ 266 w 916"/>
                <a:gd name="T81" fmla="*/ 298 h 300"/>
                <a:gd name="T82" fmla="*/ 201 w 916"/>
                <a:gd name="T83" fmla="*/ 299 h 300"/>
                <a:gd name="T84" fmla="*/ 129 w 916"/>
                <a:gd name="T85" fmla="*/ 294 h 300"/>
                <a:gd name="T86" fmla="*/ 57 w 916"/>
                <a:gd name="T87" fmla="*/ 267 h 300"/>
                <a:gd name="T88" fmla="*/ 7 w 916"/>
                <a:gd name="T89" fmla="*/ 202 h 300"/>
                <a:gd name="T90" fmla="*/ 7 w 916"/>
                <a:gd name="T91" fmla="*/ 98 h 300"/>
                <a:gd name="T92" fmla="*/ 57 w 916"/>
                <a:gd name="T93" fmla="*/ 33 h 300"/>
                <a:gd name="T94" fmla="*/ 129 w 916"/>
                <a:gd name="T95" fmla="*/ 6 h 300"/>
                <a:gd name="T96" fmla="*/ 201 w 916"/>
                <a:gd name="T97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6" h="300">
                  <a:moveTo>
                    <a:pt x="699" y="71"/>
                  </a:moveTo>
                  <a:lnTo>
                    <a:pt x="665" y="72"/>
                  </a:lnTo>
                  <a:lnTo>
                    <a:pt x="636" y="74"/>
                  </a:lnTo>
                  <a:lnTo>
                    <a:pt x="613" y="78"/>
                  </a:lnTo>
                  <a:lnTo>
                    <a:pt x="594" y="83"/>
                  </a:lnTo>
                  <a:lnTo>
                    <a:pt x="579" y="90"/>
                  </a:lnTo>
                  <a:lnTo>
                    <a:pt x="569" y="99"/>
                  </a:lnTo>
                  <a:lnTo>
                    <a:pt x="561" y="109"/>
                  </a:lnTo>
                  <a:lnTo>
                    <a:pt x="556" y="122"/>
                  </a:lnTo>
                  <a:lnTo>
                    <a:pt x="554" y="135"/>
                  </a:lnTo>
                  <a:lnTo>
                    <a:pt x="553" y="150"/>
                  </a:lnTo>
                  <a:lnTo>
                    <a:pt x="554" y="165"/>
                  </a:lnTo>
                  <a:lnTo>
                    <a:pt x="556" y="179"/>
                  </a:lnTo>
                  <a:lnTo>
                    <a:pt x="561" y="191"/>
                  </a:lnTo>
                  <a:lnTo>
                    <a:pt x="569" y="201"/>
                  </a:lnTo>
                  <a:lnTo>
                    <a:pt x="579" y="210"/>
                  </a:lnTo>
                  <a:lnTo>
                    <a:pt x="594" y="216"/>
                  </a:lnTo>
                  <a:lnTo>
                    <a:pt x="613" y="223"/>
                  </a:lnTo>
                  <a:lnTo>
                    <a:pt x="636" y="227"/>
                  </a:lnTo>
                  <a:lnTo>
                    <a:pt x="665" y="229"/>
                  </a:lnTo>
                  <a:lnTo>
                    <a:pt x="699" y="230"/>
                  </a:lnTo>
                  <a:lnTo>
                    <a:pt x="734" y="229"/>
                  </a:lnTo>
                  <a:lnTo>
                    <a:pt x="763" y="227"/>
                  </a:lnTo>
                  <a:lnTo>
                    <a:pt x="787" y="223"/>
                  </a:lnTo>
                  <a:lnTo>
                    <a:pt x="805" y="216"/>
                  </a:lnTo>
                  <a:lnTo>
                    <a:pt x="820" y="210"/>
                  </a:lnTo>
                  <a:lnTo>
                    <a:pt x="831" y="201"/>
                  </a:lnTo>
                  <a:lnTo>
                    <a:pt x="839" y="191"/>
                  </a:lnTo>
                  <a:lnTo>
                    <a:pt x="843" y="179"/>
                  </a:lnTo>
                  <a:lnTo>
                    <a:pt x="846" y="165"/>
                  </a:lnTo>
                  <a:lnTo>
                    <a:pt x="847" y="150"/>
                  </a:lnTo>
                  <a:lnTo>
                    <a:pt x="846" y="135"/>
                  </a:lnTo>
                  <a:lnTo>
                    <a:pt x="843" y="122"/>
                  </a:lnTo>
                  <a:lnTo>
                    <a:pt x="839" y="109"/>
                  </a:lnTo>
                  <a:lnTo>
                    <a:pt x="831" y="99"/>
                  </a:lnTo>
                  <a:lnTo>
                    <a:pt x="820" y="90"/>
                  </a:lnTo>
                  <a:lnTo>
                    <a:pt x="805" y="83"/>
                  </a:lnTo>
                  <a:lnTo>
                    <a:pt x="787" y="78"/>
                  </a:lnTo>
                  <a:lnTo>
                    <a:pt x="763" y="74"/>
                  </a:lnTo>
                  <a:lnTo>
                    <a:pt x="734" y="72"/>
                  </a:lnTo>
                  <a:lnTo>
                    <a:pt x="699" y="71"/>
                  </a:lnTo>
                  <a:close/>
                  <a:moveTo>
                    <a:pt x="216" y="71"/>
                  </a:moveTo>
                  <a:lnTo>
                    <a:pt x="182" y="72"/>
                  </a:lnTo>
                  <a:lnTo>
                    <a:pt x="153" y="74"/>
                  </a:lnTo>
                  <a:lnTo>
                    <a:pt x="130" y="78"/>
                  </a:lnTo>
                  <a:lnTo>
                    <a:pt x="111" y="83"/>
                  </a:lnTo>
                  <a:lnTo>
                    <a:pt x="96" y="90"/>
                  </a:lnTo>
                  <a:lnTo>
                    <a:pt x="85" y="99"/>
                  </a:lnTo>
                  <a:lnTo>
                    <a:pt x="78" y="109"/>
                  </a:lnTo>
                  <a:lnTo>
                    <a:pt x="73" y="122"/>
                  </a:lnTo>
                  <a:lnTo>
                    <a:pt x="70" y="135"/>
                  </a:lnTo>
                  <a:lnTo>
                    <a:pt x="70" y="150"/>
                  </a:lnTo>
                  <a:lnTo>
                    <a:pt x="70" y="165"/>
                  </a:lnTo>
                  <a:lnTo>
                    <a:pt x="73" y="179"/>
                  </a:lnTo>
                  <a:lnTo>
                    <a:pt x="78" y="191"/>
                  </a:lnTo>
                  <a:lnTo>
                    <a:pt x="85" y="201"/>
                  </a:lnTo>
                  <a:lnTo>
                    <a:pt x="96" y="210"/>
                  </a:lnTo>
                  <a:lnTo>
                    <a:pt x="111" y="216"/>
                  </a:lnTo>
                  <a:lnTo>
                    <a:pt x="130" y="223"/>
                  </a:lnTo>
                  <a:lnTo>
                    <a:pt x="153" y="227"/>
                  </a:lnTo>
                  <a:lnTo>
                    <a:pt x="182" y="229"/>
                  </a:lnTo>
                  <a:lnTo>
                    <a:pt x="216" y="230"/>
                  </a:lnTo>
                  <a:lnTo>
                    <a:pt x="250" y="229"/>
                  </a:lnTo>
                  <a:lnTo>
                    <a:pt x="280" y="227"/>
                  </a:lnTo>
                  <a:lnTo>
                    <a:pt x="304" y="223"/>
                  </a:lnTo>
                  <a:lnTo>
                    <a:pt x="322" y="216"/>
                  </a:lnTo>
                  <a:lnTo>
                    <a:pt x="337" y="210"/>
                  </a:lnTo>
                  <a:lnTo>
                    <a:pt x="348" y="201"/>
                  </a:lnTo>
                  <a:lnTo>
                    <a:pt x="355" y="191"/>
                  </a:lnTo>
                  <a:lnTo>
                    <a:pt x="360" y="179"/>
                  </a:lnTo>
                  <a:lnTo>
                    <a:pt x="363" y="165"/>
                  </a:lnTo>
                  <a:lnTo>
                    <a:pt x="363" y="150"/>
                  </a:lnTo>
                  <a:lnTo>
                    <a:pt x="363" y="135"/>
                  </a:lnTo>
                  <a:lnTo>
                    <a:pt x="360" y="122"/>
                  </a:lnTo>
                  <a:lnTo>
                    <a:pt x="355" y="109"/>
                  </a:lnTo>
                  <a:lnTo>
                    <a:pt x="348" y="99"/>
                  </a:lnTo>
                  <a:lnTo>
                    <a:pt x="337" y="90"/>
                  </a:lnTo>
                  <a:lnTo>
                    <a:pt x="322" y="83"/>
                  </a:lnTo>
                  <a:lnTo>
                    <a:pt x="304" y="78"/>
                  </a:lnTo>
                  <a:lnTo>
                    <a:pt x="280" y="74"/>
                  </a:lnTo>
                  <a:lnTo>
                    <a:pt x="250" y="72"/>
                  </a:lnTo>
                  <a:lnTo>
                    <a:pt x="216" y="71"/>
                  </a:lnTo>
                  <a:close/>
                  <a:moveTo>
                    <a:pt x="216" y="0"/>
                  </a:moveTo>
                  <a:lnTo>
                    <a:pt x="234" y="0"/>
                  </a:lnTo>
                  <a:lnTo>
                    <a:pt x="254" y="1"/>
                  </a:lnTo>
                  <a:lnTo>
                    <a:pt x="276" y="2"/>
                  </a:lnTo>
                  <a:lnTo>
                    <a:pt x="298" y="5"/>
                  </a:lnTo>
                  <a:lnTo>
                    <a:pt x="321" y="9"/>
                  </a:lnTo>
                  <a:lnTo>
                    <a:pt x="343" y="17"/>
                  </a:lnTo>
                  <a:lnTo>
                    <a:pt x="364" y="26"/>
                  </a:lnTo>
                  <a:lnTo>
                    <a:pt x="383" y="37"/>
                  </a:lnTo>
                  <a:lnTo>
                    <a:pt x="400" y="53"/>
                  </a:lnTo>
                  <a:lnTo>
                    <a:pt x="516" y="53"/>
                  </a:lnTo>
                  <a:lnTo>
                    <a:pt x="533" y="37"/>
                  </a:lnTo>
                  <a:lnTo>
                    <a:pt x="553" y="26"/>
                  </a:lnTo>
                  <a:lnTo>
                    <a:pt x="574" y="17"/>
                  </a:lnTo>
                  <a:lnTo>
                    <a:pt x="596" y="9"/>
                  </a:lnTo>
                  <a:lnTo>
                    <a:pt x="618" y="5"/>
                  </a:lnTo>
                  <a:lnTo>
                    <a:pt x="640" y="2"/>
                  </a:lnTo>
                  <a:lnTo>
                    <a:pt x="662" y="1"/>
                  </a:lnTo>
                  <a:lnTo>
                    <a:pt x="682" y="0"/>
                  </a:lnTo>
                  <a:lnTo>
                    <a:pt x="699" y="0"/>
                  </a:lnTo>
                  <a:lnTo>
                    <a:pt x="715" y="0"/>
                  </a:lnTo>
                  <a:lnTo>
                    <a:pt x="732" y="0"/>
                  </a:lnTo>
                  <a:lnTo>
                    <a:pt x="749" y="1"/>
                  </a:lnTo>
                  <a:lnTo>
                    <a:pt x="768" y="3"/>
                  </a:lnTo>
                  <a:lnTo>
                    <a:pt x="787" y="6"/>
                  </a:lnTo>
                  <a:lnTo>
                    <a:pt x="806" y="10"/>
                  </a:lnTo>
                  <a:lnTo>
                    <a:pt x="825" y="16"/>
                  </a:lnTo>
                  <a:lnTo>
                    <a:pt x="843" y="24"/>
                  </a:lnTo>
                  <a:lnTo>
                    <a:pt x="860" y="33"/>
                  </a:lnTo>
                  <a:lnTo>
                    <a:pt x="875" y="45"/>
                  </a:lnTo>
                  <a:lnTo>
                    <a:pt x="889" y="59"/>
                  </a:lnTo>
                  <a:lnTo>
                    <a:pt x="900" y="77"/>
                  </a:lnTo>
                  <a:lnTo>
                    <a:pt x="908" y="98"/>
                  </a:lnTo>
                  <a:lnTo>
                    <a:pt x="914" y="123"/>
                  </a:lnTo>
                  <a:lnTo>
                    <a:pt x="916" y="150"/>
                  </a:lnTo>
                  <a:lnTo>
                    <a:pt x="914" y="178"/>
                  </a:lnTo>
                  <a:lnTo>
                    <a:pt x="908" y="202"/>
                  </a:lnTo>
                  <a:lnTo>
                    <a:pt x="900" y="223"/>
                  </a:lnTo>
                  <a:lnTo>
                    <a:pt x="889" y="241"/>
                  </a:lnTo>
                  <a:lnTo>
                    <a:pt x="875" y="255"/>
                  </a:lnTo>
                  <a:lnTo>
                    <a:pt x="860" y="267"/>
                  </a:lnTo>
                  <a:lnTo>
                    <a:pt x="843" y="277"/>
                  </a:lnTo>
                  <a:lnTo>
                    <a:pt x="825" y="285"/>
                  </a:lnTo>
                  <a:lnTo>
                    <a:pt x="806" y="290"/>
                  </a:lnTo>
                  <a:lnTo>
                    <a:pt x="787" y="294"/>
                  </a:lnTo>
                  <a:lnTo>
                    <a:pt x="768" y="297"/>
                  </a:lnTo>
                  <a:lnTo>
                    <a:pt x="749" y="298"/>
                  </a:lnTo>
                  <a:lnTo>
                    <a:pt x="732" y="299"/>
                  </a:lnTo>
                  <a:lnTo>
                    <a:pt x="715" y="299"/>
                  </a:lnTo>
                  <a:lnTo>
                    <a:pt x="699" y="300"/>
                  </a:lnTo>
                  <a:lnTo>
                    <a:pt x="685" y="299"/>
                  </a:lnTo>
                  <a:lnTo>
                    <a:pt x="668" y="299"/>
                  </a:lnTo>
                  <a:lnTo>
                    <a:pt x="650" y="298"/>
                  </a:lnTo>
                  <a:lnTo>
                    <a:pt x="632" y="297"/>
                  </a:lnTo>
                  <a:lnTo>
                    <a:pt x="613" y="294"/>
                  </a:lnTo>
                  <a:lnTo>
                    <a:pt x="593" y="290"/>
                  </a:lnTo>
                  <a:lnTo>
                    <a:pt x="575" y="285"/>
                  </a:lnTo>
                  <a:lnTo>
                    <a:pt x="557" y="277"/>
                  </a:lnTo>
                  <a:lnTo>
                    <a:pt x="540" y="267"/>
                  </a:lnTo>
                  <a:lnTo>
                    <a:pt x="524" y="255"/>
                  </a:lnTo>
                  <a:lnTo>
                    <a:pt x="511" y="241"/>
                  </a:lnTo>
                  <a:lnTo>
                    <a:pt x="500" y="224"/>
                  </a:lnTo>
                  <a:lnTo>
                    <a:pt x="491" y="202"/>
                  </a:lnTo>
                  <a:lnTo>
                    <a:pt x="486" y="179"/>
                  </a:lnTo>
                  <a:lnTo>
                    <a:pt x="484" y="150"/>
                  </a:lnTo>
                  <a:lnTo>
                    <a:pt x="485" y="137"/>
                  </a:lnTo>
                  <a:lnTo>
                    <a:pt x="486" y="125"/>
                  </a:lnTo>
                  <a:lnTo>
                    <a:pt x="430" y="125"/>
                  </a:lnTo>
                  <a:lnTo>
                    <a:pt x="432" y="137"/>
                  </a:lnTo>
                  <a:lnTo>
                    <a:pt x="432" y="150"/>
                  </a:lnTo>
                  <a:lnTo>
                    <a:pt x="430" y="179"/>
                  </a:lnTo>
                  <a:lnTo>
                    <a:pt x="425" y="202"/>
                  </a:lnTo>
                  <a:lnTo>
                    <a:pt x="416" y="224"/>
                  </a:lnTo>
                  <a:lnTo>
                    <a:pt x="405" y="241"/>
                  </a:lnTo>
                  <a:lnTo>
                    <a:pt x="392" y="255"/>
                  </a:lnTo>
                  <a:lnTo>
                    <a:pt x="377" y="267"/>
                  </a:lnTo>
                  <a:lnTo>
                    <a:pt x="360" y="277"/>
                  </a:lnTo>
                  <a:lnTo>
                    <a:pt x="342" y="284"/>
                  </a:lnTo>
                  <a:lnTo>
                    <a:pt x="323" y="290"/>
                  </a:lnTo>
                  <a:lnTo>
                    <a:pt x="304" y="294"/>
                  </a:lnTo>
                  <a:lnTo>
                    <a:pt x="285" y="296"/>
                  </a:lnTo>
                  <a:lnTo>
                    <a:pt x="266" y="298"/>
                  </a:lnTo>
                  <a:lnTo>
                    <a:pt x="248" y="299"/>
                  </a:lnTo>
                  <a:lnTo>
                    <a:pt x="231" y="299"/>
                  </a:lnTo>
                  <a:lnTo>
                    <a:pt x="216" y="299"/>
                  </a:lnTo>
                  <a:lnTo>
                    <a:pt x="201" y="299"/>
                  </a:lnTo>
                  <a:lnTo>
                    <a:pt x="185" y="299"/>
                  </a:lnTo>
                  <a:lnTo>
                    <a:pt x="167" y="298"/>
                  </a:lnTo>
                  <a:lnTo>
                    <a:pt x="148" y="296"/>
                  </a:lnTo>
                  <a:lnTo>
                    <a:pt x="129" y="294"/>
                  </a:lnTo>
                  <a:lnTo>
                    <a:pt x="110" y="290"/>
                  </a:lnTo>
                  <a:lnTo>
                    <a:pt x="91" y="284"/>
                  </a:lnTo>
                  <a:lnTo>
                    <a:pt x="73" y="277"/>
                  </a:lnTo>
                  <a:lnTo>
                    <a:pt x="57" y="267"/>
                  </a:lnTo>
                  <a:lnTo>
                    <a:pt x="41" y="255"/>
                  </a:lnTo>
                  <a:lnTo>
                    <a:pt x="27" y="240"/>
                  </a:lnTo>
                  <a:lnTo>
                    <a:pt x="16" y="223"/>
                  </a:lnTo>
                  <a:lnTo>
                    <a:pt x="7" y="202"/>
                  </a:lnTo>
                  <a:lnTo>
                    <a:pt x="2" y="178"/>
                  </a:lnTo>
                  <a:lnTo>
                    <a:pt x="0" y="150"/>
                  </a:lnTo>
                  <a:lnTo>
                    <a:pt x="2" y="122"/>
                  </a:lnTo>
                  <a:lnTo>
                    <a:pt x="7" y="98"/>
                  </a:lnTo>
                  <a:lnTo>
                    <a:pt x="16" y="77"/>
                  </a:lnTo>
                  <a:lnTo>
                    <a:pt x="27" y="59"/>
                  </a:lnTo>
                  <a:lnTo>
                    <a:pt x="41" y="45"/>
                  </a:lnTo>
                  <a:lnTo>
                    <a:pt x="57" y="33"/>
                  </a:lnTo>
                  <a:lnTo>
                    <a:pt x="73" y="23"/>
                  </a:lnTo>
                  <a:lnTo>
                    <a:pt x="91" y="16"/>
                  </a:lnTo>
                  <a:lnTo>
                    <a:pt x="110" y="10"/>
                  </a:lnTo>
                  <a:lnTo>
                    <a:pt x="129" y="6"/>
                  </a:lnTo>
                  <a:lnTo>
                    <a:pt x="148" y="3"/>
                  </a:lnTo>
                  <a:lnTo>
                    <a:pt x="167" y="1"/>
                  </a:lnTo>
                  <a:lnTo>
                    <a:pt x="185" y="0"/>
                  </a:lnTo>
                  <a:lnTo>
                    <a:pt x="201" y="0"/>
                  </a:lnTo>
                  <a:lnTo>
                    <a:pt x="2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10" name="Freeform 24"/>
            <p:cNvSpPr>
              <a:spLocks noEditPoints="1"/>
            </p:cNvSpPr>
            <p:nvPr/>
          </p:nvSpPr>
          <p:spPr bwMode="auto">
            <a:xfrm>
              <a:off x="2597" y="4335"/>
              <a:ext cx="217" cy="124"/>
            </a:xfrm>
            <a:custGeom>
              <a:avLst/>
              <a:gdLst>
                <a:gd name="T0" fmla="*/ 1796 w 2393"/>
                <a:gd name="T1" fmla="*/ 704 h 1360"/>
                <a:gd name="T2" fmla="*/ 1761 w 2393"/>
                <a:gd name="T3" fmla="*/ 720 h 1360"/>
                <a:gd name="T4" fmla="*/ 1590 w 2393"/>
                <a:gd name="T5" fmla="*/ 904 h 1360"/>
                <a:gd name="T6" fmla="*/ 1882 w 2393"/>
                <a:gd name="T7" fmla="*/ 733 h 1360"/>
                <a:gd name="T8" fmla="*/ 1851 w 2393"/>
                <a:gd name="T9" fmla="*/ 709 h 1360"/>
                <a:gd name="T10" fmla="*/ 1814 w 2393"/>
                <a:gd name="T11" fmla="*/ 702 h 1360"/>
                <a:gd name="T12" fmla="*/ 1831 w 2393"/>
                <a:gd name="T13" fmla="*/ 20 h 1360"/>
                <a:gd name="T14" fmla="*/ 1950 w 2393"/>
                <a:gd name="T15" fmla="*/ 61 h 1360"/>
                <a:gd name="T16" fmla="*/ 2057 w 2393"/>
                <a:gd name="T17" fmla="*/ 121 h 1360"/>
                <a:gd name="T18" fmla="*/ 2154 w 2393"/>
                <a:gd name="T19" fmla="*/ 196 h 1360"/>
                <a:gd name="T20" fmla="*/ 2235 w 2393"/>
                <a:gd name="T21" fmla="*/ 286 h 1360"/>
                <a:gd name="T22" fmla="*/ 2301 w 2393"/>
                <a:gd name="T23" fmla="*/ 388 h 1360"/>
                <a:gd name="T24" fmla="*/ 2352 w 2393"/>
                <a:gd name="T25" fmla="*/ 501 h 1360"/>
                <a:gd name="T26" fmla="*/ 2382 w 2393"/>
                <a:gd name="T27" fmla="*/ 622 h 1360"/>
                <a:gd name="T28" fmla="*/ 2393 w 2393"/>
                <a:gd name="T29" fmla="*/ 748 h 1360"/>
                <a:gd name="T30" fmla="*/ 2390 w 2393"/>
                <a:gd name="T31" fmla="*/ 1230 h 1360"/>
                <a:gd name="T32" fmla="*/ 2370 w 2393"/>
                <a:gd name="T33" fmla="*/ 1282 h 1360"/>
                <a:gd name="T34" fmla="*/ 2335 w 2393"/>
                <a:gd name="T35" fmla="*/ 1324 h 1360"/>
                <a:gd name="T36" fmla="*/ 2286 w 2393"/>
                <a:gd name="T37" fmla="*/ 1351 h 1360"/>
                <a:gd name="T38" fmla="*/ 2230 w 2393"/>
                <a:gd name="T39" fmla="*/ 1360 h 1360"/>
                <a:gd name="T40" fmla="*/ 129 w 2393"/>
                <a:gd name="T41" fmla="*/ 1358 h 1360"/>
                <a:gd name="T42" fmla="*/ 77 w 2393"/>
                <a:gd name="T43" fmla="*/ 1339 h 1360"/>
                <a:gd name="T44" fmla="*/ 36 w 2393"/>
                <a:gd name="T45" fmla="*/ 1304 h 1360"/>
                <a:gd name="T46" fmla="*/ 10 w 2393"/>
                <a:gd name="T47" fmla="*/ 1256 h 1360"/>
                <a:gd name="T48" fmla="*/ 0 w 2393"/>
                <a:gd name="T49" fmla="*/ 1200 h 1360"/>
                <a:gd name="T50" fmla="*/ 3 w 2393"/>
                <a:gd name="T51" fmla="*/ 684 h 1360"/>
                <a:gd name="T52" fmla="*/ 23 w 2393"/>
                <a:gd name="T53" fmla="*/ 561 h 1360"/>
                <a:gd name="T54" fmla="*/ 63 w 2393"/>
                <a:gd name="T55" fmla="*/ 443 h 1360"/>
                <a:gd name="T56" fmla="*/ 122 w 2393"/>
                <a:gd name="T57" fmla="*/ 336 h 1360"/>
                <a:gd name="T58" fmla="*/ 195 w 2393"/>
                <a:gd name="T59" fmla="*/ 240 h 1360"/>
                <a:gd name="T60" fmla="*/ 283 w 2393"/>
                <a:gd name="T61" fmla="*/ 157 h 1360"/>
                <a:gd name="T62" fmla="*/ 385 w 2393"/>
                <a:gd name="T63" fmla="*/ 89 h 1360"/>
                <a:gd name="T64" fmla="*/ 498 w 2393"/>
                <a:gd name="T65" fmla="*/ 38 h 1360"/>
                <a:gd name="T66" fmla="*/ 640 w 2393"/>
                <a:gd name="T67" fmla="*/ 0 h 1360"/>
                <a:gd name="T68" fmla="*/ 1748 w 2393"/>
                <a:gd name="T69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93" h="1360">
                  <a:moveTo>
                    <a:pt x="1814" y="702"/>
                  </a:moveTo>
                  <a:lnTo>
                    <a:pt x="1796" y="704"/>
                  </a:lnTo>
                  <a:lnTo>
                    <a:pt x="1778" y="709"/>
                  </a:lnTo>
                  <a:lnTo>
                    <a:pt x="1761" y="720"/>
                  </a:lnTo>
                  <a:lnTo>
                    <a:pt x="1746" y="733"/>
                  </a:lnTo>
                  <a:lnTo>
                    <a:pt x="1590" y="904"/>
                  </a:lnTo>
                  <a:lnTo>
                    <a:pt x="2038" y="904"/>
                  </a:lnTo>
                  <a:lnTo>
                    <a:pt x="1882" y="733"/>
                  </a:lnTo>
                  <a:lnTo>
                    <a:pt x="1867" y="719"/>
                  </a:lnTo>
                  <a:lnTo>
                    <a:pt x="1851" y="709"/>
                  </a:lnTo>
                  <a:lnTo>
                    <a:pt x="1833" y="703"/>
                  </a:lnTo>
                  <a:lnTo>
                    <a:pt x="1814" y="702"/>
                  </a:lnTo>
                  <a:close/>
                  <a:moveTo>
                    <a:pt x="1748" y="0"/>
                  </a:moveTo>
                  <a:lnTo>
                    <a:pt x="1831" y="20"/>
                  </a:lnTo>
                  <a:lnTo>
                    <a:pt x="1892" y="38"/>
                  </a:lnTo>
                  <a:lnTo>
                    <a:pt x="1950" y="61"/>
                  </a:lnTo>
                  <a:lnTo>
                    <a:pt x="2005" y="88"/>
                  </a:lnTo>
                  <a:lnTo>
                    <a:pt x="2057" y="121"/>
                  </a:lnTo>
                  <a:lnTo>
                    <a:pt x="2107" y="157"/>
                  </a:lnTo>
                  <a:lnTo>
                    <a:pt x="2154" y="196"/>
                  </a:lnTo>
                  <a:lnTo>
                    <a:pt x="2196" y="239"/>
                  </a:lnTo>
                  <a:lnTo>
                    <a:pt x="2235" y="286"/>
                  </a:lnTo>
                  <a:lnTo>
                    <a:pt x="2270" y="336"/>
                  </a:lnTo>
                  <a:lnTo>
                    <a:pt x="2301" y="388"/>
                  </a:lnTo>
                  <a:lnTo>
                    <a:pt x="2328" y="443"/>
                  </a:lnTo>
                  <a:lnTo>
                    <a:pt x="2352" y="501"/>
                  </a:lnTo>
                  <a:lnTo>
                    <a:pt x="2369" y="561"/>
                  </a:lnTo>
                  <a:lnTo>
                    <a:pt x="2382" y="622"/>
                  </a:lnTo>
                  <a:lnTo>
                    <a:pt x="2390" y="684"/>
                  </a:lnTo>
                  <a:lnTo>
                    <a:pt x="2393" y="748"/>
                  </a:lnTo>
                  <a:lnTo>
                    <a:pt x="2393" y="1200"/>
                  </a:lnTo>
                  <a:lnTo>
                    <a:pt x="2390" y="1230"/>
                  </a:lnTo>
                  <a:lnTo>
                    <a:pt x="2383" y="1256"/>
                  </a:lnTo>
                  <a:lnTo>
                    <a:pt x="2370" y="1282"/>
                  </a:lnTo>
                  <a:lnTo>
                    <a:pt x="2354" y="1304"/>
                  </a:lnTo>
                  <a:lnTo>
                    <a:pt x="2335" y="1324"/>
                  </a:lnTo>
                  <a:lnTo>
                    <a:pt x="2311" y="1339"/>
                  </a:lnTo>
                  <a:lnTo>
                    <a:pt x="2286" y="1351"/>
                  </a:lnTo>
                  <a:lnTo>
                    <a:pt x="2259" y="1358"/>
                  </a:lnTo>
                  <a:lnTo>
                    <a:pt x="2230" y="1360"/>
                  </a:lnTo>
                  <a:lnTo>
                    <a:pt x="157" y="1360"/>
                  </a:lnTo>
                  <a:lnTo>
                    <a:pt x="129" y="1358"/>
                  </a:lnTo>
                  <a:lnTo>
                    <a:pt x="101" y="1351"/>
                  </a:lnTo>
                  <a:lnTo>
                    <a:pt x="77" y="1339"/>
                  </a:lnTo>
                  <a:lnTo>
                    <a:pt x="55" y="1324"/>
                  </a:lnTo>
                  <a:lnTo>
                    <a:pt x="36" y="1304"/>
                  </a:lnTo>
                  <a:lnTo>
                    <a:pt x="21" y="1282"/>
                  </a:lnTo>
                  <a:lnTo>
                    <a:pt x="10" y="1256"/>
                  </a:lnTo>
                  <a:lnTo>
                    <a:pt x="3" y="1230"/>
                  </a:lnTo>
                  <a:lnTo>
                    <a:pt x="0" y="1200"/>
                  </a:lnTo>
                  <a:lnTo>
                    <a:pt x="0" y="748"/>
                  </a:lnTo>
                  <a:lnTo>
                    <a:pt x="3" y="684"/>
                  </a:lnTo>
                  <a:lnTo>
                    <a:pt x="11" y="622"/>
                  </a:lnTo>
                  <a:lnTo>
                    <a:pt x="23" y="561"/>
                  </a:lnTo>
                  <a:lnTo>
                    <a:pt x="41" y="501"/>
                  </a:lnTo>
                  <a:lnTo>
                    <a:pt x="63" y="443"/>
                  </a:lnTo>
                  <a:lnTo>
                    <a:pt x="90" y="389"/>
                  </a:lnTo>
                  <a:lnTo>
                    <a:pt x="122" y="336"/>
                  </a:lnTo>
                  <a:lnTo>
                    <a:pt x="156" y="286"/>
                  </a:lnTo>
                  <a:lnTo>
                    <a:pt x="195" y="240"/>
                  </a:lnTo>
                  <a:lnTo>
                    <a:pt x="237" y="196"/>
                  </a:lnTo>
                  <a:lnTo>
                    <a:pt x="283" y="157"/>
                  </a:lnTo>
                  <a:lnTo>
                    <a:pt x="332" y="121"/>
                  </a:lnTo>
                  <a:lnTo>
                    <a:pt x="385" y="89"/>
                  </a:lnTo>
                  <a:lnTo>
                    <a:pt x="440" y="62"/>
                  </a:lnTo>
                  <a:lnTo>
                    <a:pt x="498" y="38"/>
                  </a:lnTo>
                  <a:lnTo>
                    <a:pt x="559" y="20"/>
                  </a:lnTo>
                  <a:lnTo>
                    <a:pt x="640" y="0"/>
                  </a:lnTo>
                  <a:lnTo>
                    <a:pt x="1193" y="1280"/>
                  </a:lnTo>
                  <a:lnTo>
                    <a:pt x="17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>
                <a:solidFill>
                  <a:prstClr val="black"/>
                </a:solidFill>
              </a:endParaRPr>
            </a:p>
          </p:txBody>
        </p:sp>
        <p:sp>
          <p:nvSpPr>
            <p:cNvPr id="11" name="Freeform 25"/>
            <p:cNvSpPr>
              <a:spLocks/>
            </p:cNvSpPr>
            <p:nvPr/>
          </p:nvSpPr>
          <p:spPr bwMode="auto">
            <a:xfrm>
              <a:off x="2689" y="4347"/>
              <a:ext cx="34" cy="83"/>
            </a:xfrm>
            <a:custGeom>
              <a:avLst/>
              <a:gdLst>
                <a:gd name="T0" fmla="*/ 135 w 373"/>
                <a:gd name="T1" fmla="*/ 0 h 915"/>
                <a:gd name="T2" fmla="*/ 237 w 373"/>
                <a:gd name="T3" fmla="*/ 0 h 915"/>
                <a:gd name="T4" fmla="*/ 258 w 373"/>
                <a:gd name="T5" fmla="*/ 2 h 915"/>
                <a:gd name="T6" fmla="*/ 278 w 373"/>
                <a:gd name="T7" fmla="*/ 9 h 915"/>
                <a:gd name="T8" fmla="*/ 295 w 373"/>
                <a:gd name="T9" fmla="*/ 21 h 915"/>
                <a:gd name="T10" fmla="*/ 310 w 373"/>
                <a:gd name="T11" fmla="*/ 36 h 915"/>
                <a:gd name="T12" fmla="*/ 321 w 373"/>
                <a:gd name="T13" fmla="*/ 53 h 915"/>
                <a:gd name="T14" fmla="*/ 328 w 373"/>
                <a:gd name="T15" fmla="*/ 74 h 915"/>
                <a:gd name="T16" fmla="*/ 366 w 373"/>
                <a:gd name="T17" fmla="*/ 234 h 915"/>
                <a:gd name="T18" fmla="*/ 368 w 373"/>
                <a:gd name="T19" fmla="*/ 257 h 915"/>
                <a:gd name="T20" fmla="*/ 365 w 373"/>
                <a:gd name="T21" fmla="*/ 281 h 915"/>
                <a:gd name="T22" fmla="*/ 357 w 373"/>
                <a:gd name="T23" fmla="*/ 301 h 915"/>
                <a:gd name="T24" fmla="*/ 345 w 373"/>
                <a:gd name="T25" fmla="*/ 319 h 915"/>
                <a:gd name="T26" fmla="*/ 329 w 373"/>
                <a:gd name="T27" fmla="*/ 334 h 915"/>
                <a:gd name="T28" fmla="*/ 309 w 373"/>
                <a:gd name="T29" fmla="*/ 345 h 915"/>
                <a:gd name="T30" fmla="*/ 287 w 373"/>
                <a:gd name="T31" fmla="*/ 351 h 915"/>
                <a:gd name="T32" fmla="*/ 373 w 373"/>
                <a:gd name="T33" fmla="*/ 438 h 915"/>
                <a:gd name="T34" fmla="*/ 187 w 373"/>
                <a:gd name="T35" fmla="*/ 915 h 915"/>
                <a:gd name="T36" fmla="*/ 0 w 373"/>
                <a:gd name="T37" fmla="*/ 438 h 915"/>
                <a:gd name="T38" fmla="*/ 85 w 373"/>
                <a:gd name="T39" fmla="*/ 351 h 915"/>
                <a:gd name="T40" fmla="*/ 63 w 373"/>
                <a:gd name="T41" fmla="*/ 345 h 915"/>
                <a:gd name="T42" fmla="*/ 44 w 373"/>
                <a:gd name="T43" fmla="*/ 334 h 915"/>
                <a:gd name="T44" fmla="*/ 27 w 373"/>
                <a:gd name="T45" fmla="*/ 319 h 915"/>
                <a:gd name="T46" fmla="*/ 15 w 373"/>
                <a:gd name="T47" fmla="*/ 301 h 915"/>
                <a:gd name="T48" fmla="*/ 7 w 373"/>
                <a:gd name="T49" fmla="*/ 281 h 915"/>
                <a:gd name="T50" fmla="*/ 4 w 373"/>
                <a:gd name="T51" fmla="*/ 257 h 915"/>
                <a:gd name="T52" fmla="*/ 6 w 373"/>
                <a:gd name="T53" fmla="*/ 234 h 915"/>
                <a:gd name="T54" fmla="*/ 44 w 373"/>
                <a:gd name="T55" fmla="*/ 74 h 915"/>
                <a:gd name="T56" fmla="*/ 52 w 373"/>
                <a:gd name="T57" fmla="*/ 53 h 915"/>
                <a:gd name="T58" fmla="*/ 63 w 373"/>
                <a:gd name="T59" fmla="*/ 36 h 915"/>
                <a:gd name="T60" fmla="*/ 77 w 373"/>
                <a:gd name="T61" fmla="*/ 21 h 915"/>
                <a:gd name="T62" fmla="*/ 95 w 373"/>
                <a:gd name="T63" fmla="*/ 9 h 915"/>
                <a:gd name="T64" fmla="*/ 114 w 373"/>
                <a:gd name="T65" fmla="*/ 2 h 915"/>
                <a:gd name="T66" fmla="*/ 135 w 373"/>
                <a:gd name="T67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3" h="915">
                  <a:moveTo>
                    <a:pt x="135" y="0"/>
                  </a:moveTo>
                  <a:lnTo>
                    <a:pt x="237" y="0"/>
                  </a:lnTo>
                  <a:lnTo>
                    <a:pt x="258" y="2"/>
                  </a:lnTo>
                  <a:lnTo>
                    <a:pt x="278" y="9"/>
                  </a:lnTo>
                  <a:lnTo>
                    <a:pt x="295" y="21"/>
                  </a:lnTo>
                  <a:lnTo>
                    <a:pt x="310" y="36"/>
                  </a:lnTo>
                  <a:lnTo>
                    <a:pt x="321" y="53"/>
                  </a:lnTo>
                  <a:lnTo>
                    <a:pt x="328" y="74"/>
                  </a:lnTo>
                  <a:lnTo>
                    <a:pt x="366" y="234"/>
                  </a:lnTo>
                  <a:lnTo>
                    <a:pt x="368" y="257"/>
                  </a:lnTo>
                  <a:lnTo>
                    <a:pt x="365" y="281"/>
                  </a:lnTo>
                  <a:lnTo>
                    <a:pt x="357" y="301"/>
                  </a:lnTo>
                  <a:lnTo>
                    <a:pt x="345" y="319"/>
                  </a:lnTo>
                  <a:lnTo>
                    <a:pt x="329" y="334"/>
                  </a:lnTo>
                  <a:lnTo>
                    <a:pt x="309" y="345"/>
                  </a:lnTo>
                  <a:lnTo>
                    <a:pt x="287" y="351"/>
                  </a:lnTo>
                  <a:lnTo>
                    <a:pt x="373" y="438"/>
                  </a:lnTo>
                  <a:lnTo>
                    <a:pt x="187" y="915"/>
                  </a:lnTo>
                  <a:lnTo>
                    <a:pt x="0" y="438"/>
                  </a:lnTo>
                  <a:lnTo>
                    <a:pt x="85" y="351"/>
                  </a:lnTo>
                  <a:lnTo>
                    <a:pt x="63" y="345"/>
                  </a:lnTo>
                  <a:lnTo>
                    <a:pt x="44" y="334"/>
                  </a:lnTo>
                  <a:lnTo>
                    <a:pt x="27" y="319"/>
                  </a:lnTo>
                  <a:lnTo>
                    <a:pt x="15" y="301"/>
                  </a:lnTo>
                  <a:lnTo>
                    <a:pt x="7" y="281"/>
                  </a:lnTo>
                  <a:lnTo>
                    <a:pt x="4" y="257"/>
                  </a:lnTo>
                  <a:lnTo>
                    <a:pt x="6" y="234"/>
                  </a:lnTo>
                  <a:lnTo>
                    <a:pt x="44" y="74"/>
                  </a:lnTo>
                  <a:lnTo>
                    <a:pt x="52" y="53"/>
                  </a:lnTo>
                  <a:lnTo>
                    <a:pt x="63" y="36"/>
                  </a:lnTo>
                  <a:lnTo>
                    <a:pt x="77" y="21"/>
                  </a:lnTo>
                  <a:lnTo>
                    <a:pt x="95" y="9"/>
                  </a:lnTo>
                  <a:lnTo>
                    <a:pt x="114" y="2"/>
                  </a:lnTo>
                  <a:lnTo>
                    <a:pt x="1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>
                <a:solidFill>
                  <a:prstClr val="black"/>
                </a:solidFill>
              </a:endParaRPr>
            </a:p>
          </p:txBody>
        </p:sp>
      </p:grpSp>
      <p:sp>
        <p:nvSpPr>
          <p:cNvPr id="12" name="원호 11"/>
          <p:cNvSpPr/>
          <p:nvPr/>
        </p:nvSpPr>
        <p:spPr>
          <a:xfrm>
            <a:off x="3181439" y="3117444"/>
            <a:ext cx="2952267" cy="2952267"/>
          </a:xfrm>
          <a:prstGeom prst="arc">
            <a:avLst>
              <a:gd name="adj1" fmla="val 11696863"/>
              <a:gd name="adj2" fmla="val 15139240"/>
            </a:avLst>
          </a:prstGeom>
          <a:ln w="38100">
            <a:gradFill>
              <a:gsLst>
                <a:gs pos="0">
                  <a:srgbClr val="0DD398"/>
                </a:gs>
                <a:gs pos="100000">
                  <a:srgbClr val="13D8E9"/>
                </a:gs>
              </a:gsLst>
              <a:lin ang="5400000" scaled="1"/>
            </a:gradFill>
            <a:head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3" name="원호 12"/>
          <p:cNvSpPr/>
          <p:nvPr/>
        </p:nvSpPr>
        <p:spPr>
          <a:xfrm>
            <a:off x="3181438" y="3117444"/>
            <a:ext cx="2952267" cy="2952267"/>
          </a:xfrm>
          <a:prstGeom prst="arc">
            <a:avLst>
              <a:gd name="adj1" fmla="val 17573190"/>
              <a:gd name="adj2" fmla="val 21182798"/>
            </a:avLst>
          </a:prstGeom>
          <a:ln w="38100">
            <a:gradFill>
              <a:gsLst>
                <a:gs pos="0">
                  <a:srgbClr val="0DD398"/>
                </a:gs>
                <a:gs pos="100000">
                  <a:srgbClr val="13D8E9"/>
                </a:gs>
              </a:gsLst>
              <a:lin ang="5400000" scaled="1"/>
            </a:gradFill>
            <a:head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4" name="원호 13"/>
          <p:cNvSpPr/>
          <p:nvPr/>
        </p:nvSpPr>
        <p:spPr>
          <a:xfrm>
            <a:off x="3181438" y="3117444"/>
            <a:ext cx="2952267" cy="2952267"/>
          </a:xfrm>
          <a:prstGeom prst="arc">
            <a:avLst>
              <a:gd name="adj1" fmla="val 1833054"/>
              <a:gd name="adj2" fmla="val 8986837"/>
            </a:avLst>
          </a:prstGeom>
          <a:ln w="38100">
            <a:gradFill>
              <a:gsLst>
                <a:gs pos="0">
                  <a:srgbClr val="0DD398"/>
                </a:gs>
                <a:gs pos="100000">
                  <a:srgbClr val="13D8E9"/>
                </a:gs>
              </a:gsLst>
              <a:lin ang="5400000" scaled="1"/>
            </a:gradFill>
            <a:head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691230" y="3889091"/>
            <a:ext cx="17088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+mj-ea"/>
                <a:ea typeface="KoPub돋움체 Medium"/>
              </a:rPr>
              <a:t>Cleanliness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정리</a:t>
            </a:r>
            <a:endParaRPr lang="en-US" altLang="ko-KR" sz="1200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정돈</a:t>
            </a:r>
            <a:endParaRPr lang="en-US" altLang="ko-KR" sz="1200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청소</a:t>
            </a:r>
            <a:endParaRPr lang="en-US" altLang="ko-KR" sz="1200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청결</a:t>
            </a:r>
            <a:endParaRPr lang="en-US" altLang="ko-KR" sz="1200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습관화</a:t>
            </a:r>
            <a:endParaRPr lang="en-US" altLang="ko-KR" sz="12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36762" y="3889091"/>
            <a:ext cx="165618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1600" b="1" dirty="0" smtClean="0">
                <a:latin typeface="+mj-ea"/>
                <a:ea typeface="KoPub돋움체 Medium"/>
              </a:rPr>
              <a:t>Safety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</a:rPr>
              <a:t>화재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</a:rPr>
              <a:t>도난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</a:rPr>
              <a:t>/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</a:rPr>
              <a:t>분실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</a:rPr>
              <a:t>작업자 사고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</a:rPr>
              <a:t>시설물 관리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</a:rPr>
              <a:t>안전 교육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029492" y="3945453"/>
            <a:ext cx="1181734" cy="1554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chemeClr val="accent1"/>
                </a:solidFill>
              </a:rPr>
              <a:t>센터</a:t>
            </a:r>
            <a:endParaRPr lang="en-US" altLang="ko-KR" sz="2800" b="1" dirty="0" smtClean="0">
              <a:solidFill>
                <a:schemeClr val="accent1"/>
              </a:solidFill>
            </a:endParaRPr>
          </a:p>
          <a:p>
            <a:pPr algn="ctr"/>
            <a:r>
              <a:rPr lang="ko-KR" altLang="en-US" sz="2800" b="1" dirty="0" smtClean="0">
                <a:solidFill>
                  <a:schemeClr val="accent1"/>
                </a:solidFill>
              </a:rPr>
              <a:t>품질</a:t>
            </a:r>
            <a:endParaRPr lang="en-US" altLang="ko-KR" sz="2800" b="1" dirty="0" smtClean="0">
              <a:solidFill>
                <a:schemeClr val="accent1"/>
              </a:solidFill>
            </a:endParaRPr>
          </a:p>
          <a:p>
            <a:pPr algn="ctr"/>
            <a:r>
              <a:rPr lang="ko-KR" altLang="en-US" sz="2800" b="1" dirty="0" smtClean="0">
                <a:solidFill>
                  <a:schemeClr val="accent1"/>
                </a:solidFill>
              </a:rPr>
              <a:t>관리</a:t>
            </a:r>
            <a:endParaRPr lang="en-US" altLang="ko-KR" sz="2800" b="1" dirty="0">
              <a:solidFill>
                <a:schemeClr val="accent1"/>
              </a:solidFill>
            </a:endParaRPr>
          </a:p>
          <a:p>
            <a:pPr algn="ctr"/>
            <a:r>
              <a:rPr lang="en-US" altLang="ko-KR" sz="1100" dirty="0">
                <a:solidFill>
                  <a:prstClr val="white"/>
                </a:solidFill>
              </a:rPr>
              <a:t>PRESENTATION</a:t>
            </a:r>
          </a:p>
        </p:txBody>
      </p:sp>
      <p:sp>
        <p:nvSpPr>
          <p:cNvPr id="20" name="사각형: 둥근 모서리 5">
            <a:extLst>
              <a:ext uri="{FF2B5EF4-FFF2-40B4-BE49-F238E27FC236}">
                <a16:creationId xmlns:a16="http://schemas.microsoft.com/office/drawing/2014/main" xmlns="" id="{0D8E9706-5D2C-49EE-AF67-D3527E3BC152}"/>
              </a:ext>
            </a:extLst>
          </p:cNvPr>
          <p:cNvSpPr/>
          <p:nvPr/>
        </p:nvSpPr>
        <p:spPr>
          <a:xfrm>
            <a:off x="4086457" y="2206410"/>
            <a:ext cx="1253521" cy="38760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DD398"/>
              </a:gs>
              <a:gs pos="100000">
                <a:srgbClr val="13D8E9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latin typeface="+mj-ea"/>
                <a:ea typeface="KoPub돋움체 Medium"/>
              </a:rPr>
              <a:t>Quality </a:t>
            </a:r>
            <a:endParaRPr lang="en-US" altLang="ko-KR" sz="1600" b="1" dirty="0">
              <a:solidFill>
                <a:prstClr val="white"/>
              </a:solidFill>
            </a:endParaRPr>
          </a:p>
        </p:txBody>
      </p:sp>
      <p:sp>
        <p:nvSpPr>
          <p:cNvPr id="21" name="제목 4">
            <a:extLst>
              <a:ext uri="{FF2B5EF4-FFF2-40B4-BE49-F238E27FC236}">
                <a16:creationId xmlns="" xmlns:a16="http://schemas.microsoft.com/office/drawing/2014/main" id="{8EBDAE10-4B7D-44AB-97B8-4F9A00DA8B26}"/>
              </a:ext>
            </a:extLst>
          </p:cNvPr>
          <p:cNvSpPr txBox="1">
            <a:spLocks/>
          </p:cNvSpPr>
          <p:nvPr/>
        </p:nvSpPr>
        <p:spPr>
          <a:xfrm>
            <a:off x="174676" y="667963"/>
            <a:ext cx="2877796" cy="480174"/>
          </a:xfrm>
          <a:prstGeom prst="rect">
            <a:avLst/>
          </a:prstGeom>
        </p:spPr>
        <p:txBody>
          <a:bodyPr wrap="none" lIns="91482" tIns="45741" rIns="91482" bIns="45741">
            <a:spAutoFit/>
          </a:bodyPr>
          <a:lstStyle>
            <a:lvl1pPr algn="l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7. </a:t>
            </a:r>
            <a:r>
              <a:rPr lang="ko-KR" altLang="en-US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센터 품질 관리</a:t>
            </a:r>
            <a:endParaRPr lang="ko-KR" altLang="en-US" sz="2800" dirty="0">
              <a:gradFill>
                <a:gsLst>
                  <a:gs pos="100000">
                    <a:srgbClr val="FFB83D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5664" y="1283406"/>
            <a:ext cx="26041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+mj-ea"/>
                <a:ea typeface="KoPub돋움체 Medium"/>
              </a:rPr>
              <a:t>Quality,  Cleanliness,  Safety</a:t>
            </a:r>
            <a:endParaRPr lang="en-US" altLang="ko-KR" sz="1400" b="1" dirty="0">
              <a:latin typeface="+mj-ea"/>
              <a:ea typeface="KoPub돋움체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9374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제목 4">
            <a:extLst>
              <a:ext uri="{FF2B5EF4-FFF2-40B4-BE49-F238E27FC236}">
                <a16:creationId xmlns="" xmlns:a16="http://schemas.microsoft.com/office/drawing/2014/main" id="{8EBDAE10-4B7D-44AB-97B8-4F9A00DA8B26}"/>
              </a:ext>
            </a:extLst>
          </p:cNvPr>
          <p:cNvSpPr txBox="1">
            <a:spLocks/>
          </p:cNvSpPr>
          <p:nvPr/>
        </p:nvSpPr>
        <p:spPr>
          <a:xfrm>
            <a:off x="174676" y="667963"/>
            <a:ext cx="3272134" cy="480174"/>
          </a:xfrm>
          <a:prstGeom prst="rect">
            <a:avLst/>
          </a:prstGeom>
        </p:spPr>
        <p:txBody>
          <a:bodyPr wrap="none" lIns="91482" tIns="45741" rIns="91482" bIns="45741">
            <a:spAutoFit/>
          </a:bodyPr>
          <a:lstStyle>
            <a:lvl1pPr algn="l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Why </a:t>
            </a:r>
            <a:r>
              <a:rPr lang="en-US" altLang="ko-KR" sz="2800" dirty="0" err="1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Smartlogistics</a:t>
            </a:r>
            <a:r>
              <a:rPr lang="en-US" altLang="ko-KR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?</a:t>
            </a:r>
            <a:endParaRPr lang="ko-KR" altLang="en-US" sz="2800" dirty="0">
              <a:gradFill>
                <a:gsLst>
                  <a:gs pos="100000">
                    <a:srgbClr val="FFB83D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5664" y="1283406"/>
            <a:ext cx="4735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atin typeface="+mj-ea"/>
                <a:ea typeface="KoPub돋움체 Medium"/>
              </a:rPr>
              <a:t>사업 동반자로서 초심을 잃지 않고 최선을 다하겠습니다</a:t>
            </a:r>
            <a:r>
              <a:rPr lang="en-US" altLang="ko-KR" sz="1400" b="1" dirty="0" smtClean="0">
                <a:latin typeface="+mj-ea"/>
                <a:ea typeface="KoPub돋움체 Medium"/>
              </a:rPr>
              <a:t>.</a:t>
            </a:r>
            <a:endParaRPr lang="en-US" altLang="ko-KR" sz="1400" b="1" dirty="0">
              <a:latin typeface="+mj-ea"/>
              <a:ea typeface="KoPub돋움체 Medium"/>
            </a:endParaRPr>
          </a:p>
        </p:txBody>
      </p:sp>
      <p:grpSp>
        <p:nvGrpSpPr>
          <p:cNvPr id="25" name="Group 4"/>
          <p:cNvGrpSpPr>
            <a:grpSpLocks noChangeAspect="1"/>
          </p:cNvGrpSpPr>
          <p:nvPr/>
        </p:nvGrpSpPr>
        <p:grpSpPr bwMode="auto">
          <a:xfrm>
            <a:off x="3738035" y="2295935"/>
            <a:ext cx="1399887" cy="656041"/>
            <a:chOff x="1519" y="2024"/>
            <a:chExt cx="2806" cy="1315"/>
          </a:xfrm>
        </p:grpSpPr>
        <p:sp>
          <p:nvSpPr>
            <p:cNvPr id="2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19" y="2024"/>
              <a:ext cx="2806" cy="1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1634" y="2040"/>
              <a:ext cx="2664" cy="1288"/>
            </a:xfrm>
            <a:custGeom>
              <a:avLst/>
              <a:gdLst>
                <a:gd name="T0" fmla="*/ 102 w 2664"/>
                <a:gd name="T1" fmla="*/ 223 h 1288"/>
                <a:gd name="T2" fmla="*/ 268 w 2664"/>
                <a:gd name="T3" fmla="*/ 213 h 1288"/>
                <a:gd name="T4" fmla="*/ 409 w 2664"/>
                <a:gd name="T5" fmla="*/ 212 h 1288"/>
                <a:gd name="T6" fmla="*/ 535 w 2664"/>
                <a:gd name="T7" fmla="*/ 217 h 1288"/>
                <a:gd name="T8" fmla="*/ 681 w 2664"/>
                <a:gd name="T9" fmla="*/ 221 h 1288"/>
                <a:gd name="T10" fmla="*/ 831 w 2664"/>
                <a:gd name="T11" fmla="*/ 166 h 1288"/>
                <a:gd name="T12" fmla="*/ 951 w 2664"/>
                <a:gd name="T13" fmla="*/ 114 h 1288"/>
                <a:gd name="T14" fmla="*/ 1089 w 2664"/>
                <a:gd name="T15" fmla="*/ 50 h 1288"/>
                <a:gd name="T16" fmla="*/ 1220 w 2664"/>
                <a:gd name="T17" fmla="*/ 31 h 1288"/>
                <a:gd name="T18" fmla="*/ 1347 w 2664"/>
                <a:gd name="T19" fmla="*/ 20 h 1288"/>
                <a:gd name="T20" fmla="*/ 1403 w 2664"/>
                <a:gd name="T21" fmla="*/ 0 h 1288"/>
                <a:gd name="T22" fmla="*/ 1495 w 2664"/>
                <a:gd name="T23" fmla="*/ 46 h 1288"/>
                <a:gd name="T24" fmla="*/ 1612 w 2664"/>
                <a:gd name="T25" fmla="*/ 114 h 1288"/>
                <a:gd name="T26" fmla="*/ 1698 w 2664"/>
                <a:gd name="T27" fmla="*/ 177 h 1288"/>
                <a:gd name="T28" fmla="*/ 1767 w 2664"/>
                <a:gd name="T29" fmla="*/ 212 h 1288"/>
                <a:gd name="T30" fmla="*/ 1816 w 2664"/>
                <a:gd name="T31" fmla="*/ 206 h 1288"/>
                <a:gd name="T32" fmla="*/ 1925 w 2664"/>
                <a:gd name="T33" fmla="*/ 202 h 1288"/>
                <a:gd name="T34" fmla="*/ 2006 w 2664"/>
                <a:gd name="T35" fmla="*/ 194 h 1288"/>
                <a:gd name="T36" fmla="*/ 2076 w 2664"/>
                <a:gd name="T37" fmla="*/ 194 h 1288"/>
                <a:gd name="T38" fmla="*/ 2191 w 2664"/>
                <a:gd name="T39" fmla="*/ 209 h 1288"/>
                <a:gd name="T40" fmla="*/ 2340 w 2664"/>
                <a:gd name="T41" fmla="*/ 199 h 1288"/>
                <a:gd name="T42" fmla="*/ 2433 w 2664"/>
                <a:gd name="T43" fmla="*/ 177 h 1288"/>
                <a:gd name="T44" fmla="*/ 2558 w 2664"/>
                <a:gd name="T45" fmla="*/ 152 h 1288"/>
                <a:gd name="T46" fmla="*/ 2651 w 2664"/>
                <a:gd name="T47" fmla="*/ 144 h 1288"/>
                <a:gd name="T48" fmla="*/ 2661 w 2664"/>
                <a:gd name="T49" fmla="*/ 832 h 1288"/>
                <a:gd name="T50" fmla="*/ 2534 w 2664"/>
                <a:gd name="T51" fmla="*/ 827 h 1288"/>
                <a:gd name="T52" fmla="*/ 2419 w 2664"/>
                <a:gd name="T53" fmla="*/ 820 h 1288"/>
                <a:gd name="T54" fmla="*/ 2319 w 2664"/>
                <a:gd name="T55" fmla="*/ 821 h 1288"/>
                <a:gd name="T56" fmla="*/ 2166 w 2664"/>
                <a:gd name="T57" fmla="*/ 834 h 1288"/>
                <a:gd name="T58" fmla="*/ 2038 w 2664"/>
                <a:gd name="T59" fmla="*/ 854 h 1288"/>
                <a:gd name="T60" fmla="*/ 1960 w 2664"/>
                <a:gd name="T61" fmla="*/ 859 h 1288"/>
                <a:gd name="T62" fmla="*/ 1924 w 2664"/>
                <a:gd name="T63" fmla="*/ 891 h 1288"/>
                <a:gd name="T64" fmla="*/ 1887 w 2664"/>
                <a:gd name="T65" fmla="*/ 908 h 1288"/>
                <a:gd name="T66" fmla="*/ 1880 w 2664"/>
                <a:gd name="T67" fmla="*/ 938 h 1288"/>
                <a:gd name="T68" fmla="*/ 1837 w 2664"/>
                <a:gd name="T69" fmla="*/ 1027 h 1288"/>
                <a:gd name="T70" fmla="*/ 1758 w 2664"/>
                <a:gd name="T71" fmla="*/ 1055 h 1288"/>
                <a:gd name="T72" fmla="*/ 1704 w 2664"/>
                <a:gd name="T73" fmla="*/ 1134 h 1288"/>
                <a:gd name="T74" fmla="*/ 1634 w 2664"/>
                <a:gd name="T75" fmla="*/ 1180 h 1288"/>
                <a:gd name="T76" fmla="*/ 1573 w 2664"/>
                <a:gd name="T77" fmla="*/ 1174 h 1288"/>
                <a:gd name="T78" fmla="*/ 1516 w 2664"/>
                <a:gd name="T79" fmla="*/ 1198 h 1288"/>
                <a:gd name="T80" fmla="*/ 1453 w 2664"/>
                <a:gd name="T81" fmla="*/ 1253 h 1288"/>
                <a:gd name="T82" fmla="*/ 1386 w 2664"/>
                <a:gd name="T83" fmla="*/ 1263 h 1288"/>
                <a:gd name="T84" fmla="*/ 1312 w 2664"/>
                <a:gd name="T85" fmla="*/ 1266 h 1288"/>
                <a:gd name="T86" fmla="*/ 1220 w 2664"/>
                <a:gd name="T87" fmla="*/ 1288 h 1288"/>
                <a:gd name="T88" fmla="*/ 1180 w 2664"/>
                <a:gd name="T89" fmla="*/ 1263 h 1288"/>
                <a:gd name="T90" fmla="*/ 1136 w 2664"/>
                <a:gd name="T91" fmla="*/ 1237 h 1288"/>
                <a:gd name="T92" fmla="*/ 1076 w 2664"/>
                <a:gd name="T93" fmla="*/ 1261 h 1288"/>
                <a:gd name="T94" fmla="*/ 1024 w 2664"/>
                <a:gd name="T95" fmla="*/ 1244 h 1288"/>
                <a:gd name="T96" fmla="*/ 995 w 2664"/>
                <a:gd name="T97" fmla="*/ 1191 h 1288"/>
                <a:gd name="T98" fmla="*/ 913 w 2664"/>
                <a:gd name="T99" fmla="*/ 1223 h 1288"/>
                <a:gd name="T100" fmla="*/ 847 w 2664"/>
                <a:gd name="T101" fmla="*/ 1187 h 1288"/>
                <a:gd name="T102" fmla="*/ 813 w 2664"/>
                <a:gd name="T103" fmla="*/ 1142 h 1288"/>
                <a:gd name="T104" fmla="*/ 733 w 2664"/>
                <a:gd name="T105" fmla="*/ 1125 h 1288"/>
                <a:gd name="T106" fmla="*/ 673 w 2664"/>
                <a:gd name="T107" fmla="*/ 1090 h 1288"/>
                <a:gd name="T108" fmla="*/ 639 w 2664"/>
                <a:gd name="T109" fmla="*/ 1033 h 1288"/>
                <a:gd name="T110" fmla="*/ 644 w 2664"/>
                <a:gd name="T111" fmla="*/ 965 h 1288"/>
                <a:gd name="T112" fmla="*/ 584 w 2664"/>
                <a:gd name="T113" fmla="*/ 979 h 1288"/>
                <a:gd name="T114" fmla="*/ 511 w 2664"/>
                <a:gd name="T115" fmla="*/ 948 h 1288"/>
                <a:gd name="T116" fmla="*/ 516 w 2664"/>
                <a:gd name="T117" fmla="*/ 888 h 1288"/>
                <a:gd name="T118" fmla="*/ 420 w 2664"/>
                <a:gd name="T119" fmla="*/ 884 h 1288"/>
                <a:gd name="T120" fmla="*/ 252 w 2664"/>
                <a:gd name="T121" fmla="*/ 897 h 1288"/>
                <a:gd name="T122" fmla="*/ 83 w 2664"/>
                <a:gd name="T123" fmla="*/ 907 h 1288"/>
                <a:gd name="T124" fmla="*/ 0 w 2664"/>
                <a:gd name="T125" fmla="*/ 501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64" h="1288">
                  <a:moveTo>
                    <a:pt x="0" y="229"/>
                  </a:moveTo>
                  <a:lnTo>
                    <a:pt x="21" y="228"/>
                  </a:lnTo>
                  <a:lnTo>
                    <a:pt x="45" y="226"/>
                  </a:lnTo>
                  <a:lnTo>
                    <a:pt x="73" y="225"/>
                  </a:lnTo>
                  <a:lnTo>
                    <a:pt x="102" y="223"/>
                  </a:lnTo>
                  <a:lnTo>
                    <a:pt x="133" y="220"/>
                  </a:lnTo>
                  <a:lnTo>
                    <a:pt x="167" y="218"/>
                  </a:lnTo>
                  <a:lnTo>
                    <a:pt x="200" y="217"/>
                  </a:lnTo>
                  <a:lnTo>
                    <a:pt x="235" y="215"/>
                  </a:lnTo>
                  <a:lnTo>
                    <a:pt x="268" y="213"/>
                  </a:lnTo>
                  <a:lnTo>
                    <a:pt x="299" y="213"/>
                  </a:lnTo>
                  <a:lnTo>
                    <a:pt x="331" y="212"/>
                  </a:lnTo>
                  <a:lnTo>
                    <a:pt x="360" y="212"/>
                  </a:lnTo>
                  <a:lnTo>
                    <a:pt x="386" y="212"/>
                  </a:lnTo>
                  <a:lnTo>
                    <a:pt x="409" y="212"/>
                  </a:lnTo>
                  <a:lnTo>
                    <a:pt x="428" y="212"/>
                  </a:lnTo>
                  <a:lnTo>
                    <a:pt x="443" y="213"/>
                  </a:lnTo>
                  <a:lnTo>
                    <a:pt x="472" y="215"/>
                  </a:lnTo>
                  <a:lnTo>
                    <a:pt x="502" y="217"/>
                  </a:lnTo>
                  <a:lnTo>
                    <a:pt x="535" y="217"/>
                  </a:lnTo>
                  <a:lnTo>
                    <a:pt x="568" y="217"/>
                  </a:lnTo>
                  <a:lnTo>
                    <a:pt x="600" y="218"/>
                  </a:lnTo>
                  <a:lnTo>
                    <a:pt x="630" y="218"/>
                  </a:lnTo>
                  <a:lnTo>
                    <a:pt x="658" y="220"/>
                  </a:lnTo>
                  <a:lnTo>
                    <a:pt x="681" y="221"/>
                  </a:lnTo>
                  <a:lnTo>
                    <a:pt x="712" y="210"/>
                  </a:lnTo>
                  <a:lnTo>
                    <a:pt x="744" y="199"/>
                  </a:lnTo>
                  <a:lnTo>
                    <a:pt x="774" y="188"/>
                  </a:lnTo>
                  <a:lnTo>
                    <a:pt x="804" y="177"/>
                  </a:lnTo>
                  <a:lnTo>
                    <a:pt x="831" y="166"/>
                  </a:lnTo>
                  <a:lnTo>
                    <a:pt x="858" y="156"/>
                  </a:lnTo>
                  <a:lnTo>
                    <a:pt x="881" y="147"/>
                  </a:lnTo>
                  <a:lnTo>
                    <a:pt x="904" y="137"/>
                  </a:lnTo>
                  <a:lnTo>
                    <a:pt x="926" y="126"/>
                  </a:lnTo>
                  <a:lnTo>
                    <a:pt x="951" y="114"/>
                  </a:lnTo>
                  <a:lnTo>
                    <a:pt x="980" y="100"/>
                  </a:lnTo>
                  <a:lnTo>
                    <a:pt x="1010" y="85"/>
                  </a:lnTo>
                  <a:lnTo>
                    <a:pt x="1038" y="73"/>
                  </a:lnTo>
                  <a:lnTo>
                    <a:pt x="1065" y="60"/>
                  </a:lnTo>
                  <a:lnTo>
                    <a:pt x="1089" y="50"/>
                  </a:lnTo>
                  <a:lnTo>
                    <a:pt x="1109" y="46"/>
                  </a:lnTo>
                  <a:lnTo>
                    <a:pt x="1130" y="43"/>
                  </a:lnTo>
                  <a:lnTo>
                    <a:pt x="1157" y="39"/>
                  </a:lnTo>
                  <a:lnTo>
                    <a:pt x="1187" y="35"/>
                  </a:lnTo>
                  <a:lnTo>
                    <a:pt x="1220" y="31"/>
                  </a:lnTo>
                  <a:lnTo>
                    <a:pt x="1253" y="27"/>
                  </a:lnTo>
                  <a:lnTo>
                    <a:pt x="1283" y="25"/>
                  </a:lnTo>
                  <a:lnTo>
                    <a:pt x="1310" y="22"/>
                  </a:lnTo>
                  <a:lnTo>
                    <a:pt x="1331" y="22"/>
                  </a:lnTo>
                  <a:lnTo>
                    <a:pt x="1347" y="20"/>
                  </a:lnTo>
                  <a:lnTo>
                    <a:pt x="1359" y="16"/>
                  </a:lnTo>
                  <a:lnTo>
                    <a:pt x="1372" y="11"/>
                  </a:lnTo>
                  <a:lnTo>
                    <a:pt x="1383" y="6"/>
                  </a:lnTo>
                  <a:lnTo>
                    <a:pt x="1392" y="1"/>
                  </a:lnTo>
                  <a:lnTo>
                    <a:pt x="1403" y="0"/>
                  </a:lnTo>
                  <a:lnTo>
                    <a:pt x="1416" y="1"/>
                  </a:lnTo>
                  <a:lnTo>
                    <a:pt x="1429" y="8"/>
                  </a:lnTo>
                  <a:lnTo>
                    <a:pt x="1446" y="17"/>
                  </a:lnTo>
                  <a:lnTo>
                    <a:pt x="1470" y="30"/>
                  </a:lnTo>
                  <a:lnTo>
                    <a:pt x="1495" y="46"/>
                  </a:lnTo>
                  <a:lnTo>
                    <a:pt x="1524" y="60"/>
                  </a:lnTo>
                  <a:lnTo>
                    <a:pt x="1551" y="76"/>
                  </a:lnTo>
                  <a:lnTo>
                    <a:pt x="1576" y="92"/>
                  </a:lnTo>
                  <a:lnTo>
                    <a:pt x="1598" y="104"/>
                  </a:lnTo>
                  <a:lnTo>
                    <a:pt x="1612" y="114"/>
                  </a:lnTo>
                  <a:lnTo>
                    <a:pt x="1625" y="123"/>
                  </a:lnTo>
                  <a:lnTo>
                    <a:pt x="1642" y="136"/>
                  </a:lnTo>
                  <a:lnTo>
                    <a:pt x="1660" y="150"/>
                  </a:lnTo>
                  <a:lnTo>
                    <a:pt x="1679" y="163"/>
                  </a:lnTo>
                  <a:lnTo>
                    <a:pt x="1698" y="177"/>
                  </a:lnTo>
                  <a:lnTo>
                    <a:pt x="1717" y="188"/>
                  </a:lnTo>
                  <a:lnTo>
                    <a:pt x="1734" y="199"/>
                  </a:lnTo>
                  <a:lnTo>
                    <a:pt x="1750" y="206"/>
                  </a:lnTo>
                  <a:lnTo>
                    <a:pt x="1761" y="210"/>
                  </a:lnTo>
                  <a:lnTo>
                    <a:pt x="1767" y="212"/>
                  </a:lnTo>
                  <a:lnTo>
                    <a:pt x="1770" y="212"/>
                  </a:lnTo>
                  <a:lnTo>
                    <a:pt x="1775" y="212"/>
                  </a:lnTo>
                  <a:lnTo>
                    <a:pt x="1782" y="210"/>
                  </a:lnTo>
                  <a:lnTo>
                    <a:pt x="1794" y="207"/>
                  </a:lnTo>
                  <a:lnTo>
                    <a:pt x="1816" y="206"/>
                  </a:lnTo>
                  <a:lnTo>
                    <a:pt x="1850" y="206"/>
                  </a:lnTo>
                  <a:lnTo>
                    <a:pt x="1870" y="206"/>
                  </a:lnTo>
                  <a:lnTo>
                    <a:pt x="1889" y="204"/>
                  </a:lnTo>
                  <a:lnTo>
                    <a:pt x="1906" y="204"/>
                  </a:lnTo>
                  <a:lnTo>
                    <a:pt x="1925" y="202"/>
                  </a:lnTo>
                  <a:lnTo>
                    <a:pt x="1941" y="201"/>
                  </a:lnTo>
                  <a:lnTo>
                    <a:pt x="1959" y="199"/>
                  </a:lnTo>
                  <a:lnTo>
                    <a:pt x="1974" y="198"/>
                  </a:lnTo>
                  <a:lnTo>
                    <a:pt x="1990" y="196"/>
                  </a:lnTo>
                  <a:lnTo>
                    <a:pt x="2006" y="194"/>
                  </a:lnTo>
                  <a:lnTo>
                    <a:pt x="2020" y="194"/>
                  </a:lnTo>
                  <a:lnTo>
                    <a:pt x="2035" y="193"/>
                  </a:lnTo>
                  <a:lnTo>
                    <a:pt x="2049" y="193"/>
                  </a:lnTo>
                  <a:lnTo>
                    <a:pt x="2063" y="194"/>
                  </a:lnTo>
                  <a:lnTo>
                    <a:pt x="2076" y="194"/>
                  </a:lnTo>
                  <a:lnTo>
                    <a:pt x="2090" y="196"/>
                  </a:lnTo>
                  <a:lnTo>
                    <a:pt x="2103" y="199"/>
                  </a:lnTo>
                  <a:lnTo>
                    <a:pt x="2129" y="204"/>
                  </a:lnTo>
                  <a:lnTo>
                    <a:pt x="2160" y="207"/>
                  </a:lnTo>
                  <a:lnTo>
                    <a:pt x="2191" y="209"/>
                  </a:lnTo>
                  <a:lnTo>
                    <a:pt x="2224" y="210"/>
                  </a:lnTo>
                  <a:lnTo>
                    <a:pt x="2256" y="209"/>
                  </a:lnTo>
                  <a:lnTo>
                    <a:pt x="2286" y="207"/>
                  </a:lnTo>
                  <a:lnTo>
                    <a:pt x="2315" y="204"/>
                  </a:lnTo>
                  <a:lnTo>
                    <a:pt x="2340" y="199"/>
                  </a:lnTo>
                  <a:lnTo>
                    <a:pt x="2353" y="196"/>
                  </a:lnTo>
                  <a:lnTo>
                    <a:pt x="2370" y="191"/>
                  </a:lnTo>
                  <a:lnTo>
                    <a:pt x="2389" y="187"/>
                  </a:lnTo>
                  <a:lnTo>
                    <a:pt x="2409" y="182"/>
                  </a:lnTo>
                  <a:lnTo>
                    <a:pt x="2433" y="177"/>
                  </a:lnTo>
                  <a:lnTo>
                    <a:pt x="2458" y="171"/>
                  </a:lnTo>
                  <a:lnTo>
                    <a:pt x="2484" y="166"/>
                  </a:lnTo>
                  <a:lnTo>
                    <a:pt x="2509" y="160"/>
                  </a:lnTo>
                  <a:lnTo>
                    <a:pt x="2534" y="155"/>
                  </a:lnTo>
                  <a:lnTo>
                    <a:pt x="2558" y="152"/>
                  </a:lnTo>
                  <a:lnTo>
                    <a:pt x="2582" y="147"/>
                  </a:lnTo>
                  <a:lnTo>
                    <a:pt x="2604" y="145"/>
                  </a:lnTo>
                  <a:lnTo>
                    <a:pt x="2623" y="144"/>
                  </a:lnTo>
                  <a:lnTo>
                    <a:pt x="2639" y="142"/>
                  </a:lnTo>
                  <a:lnTo>
                    <a:pt x="2651" y="144"/>
                  </a:lnTo>
                  <a:lnTo>
                    <a:pt x="2661" y="145"/>
                  </a:lnTo>
                  <a:lnTo>
                    <a:pt x="2664" y="310"/>
                  </a:lnTo>
                  <a:lnTo>
                    <a:pt x="2664" y="525"/>
                  </a:lnTo>
                  <a:lnTo>
                    <a:pt x="2663" y="723"/>
                  </a:lnTo>
                  <a:lnTo>
                    <a:pt x="2661" y="832"/>
                  </a:lnTo>
                  <a:lnTo>
                    <a:pt x="2636" y="832"/>
                  </a:lnTo>
                  <a:lnTo>
                    <a:pt x="2610" y="831"/>
                  </a:lnTo>
                  <a:lnTo>
                    <a:pt x="2585" y="831"/>
                  </a:lnTo>
                  <a:lnTo>
                    <a:pt x="2560" y="829"/>
                  </a:lnTo>
                  <a:lnTo>
                    <a:pt x="2534" y="827"/>
                  </a:lnTo>
                  <a:lnTo>
                    <a:pt x="2511" y="826"/>
                  </a:lnTo>
                  <a:lnTo>
                    <a:pt x="2487" y="824"/>
                  </a:lnTo>
                  <a:lnTo>
                    <a:pt x="2465" y="823"/>
                  </a:lnTo>
                  <a:lnTo>
                    <a:pt x="2441" y="821"/>
                  </a:lnTo>
                  <a:lnTo>
                    <a:pt x="2419" y="820"/>
                  </a:lnTo>
                  <a:lnTo>
                    <a:pt x="2398" y="820"/>
                  </a:lnTo>
                  <a:lnTo>
                    <a:pt x="2378" y="820"/>
                  </a:lnTo>
                  <a:lnTo>
                    <a:pt x="2357" y="820"/>
                  </a:lnTo>
                  <a:lnTo>
                    <a:pt x="2338" y="820"/>
                  </a:lnTo>
                  <a:lnTo>
                    <a:pt x="2319" y="821"/>
                  </a:lnTo>
                  <a:lnTo>
                    <a:pt x="2302" y="824"/>
                  </a:lnTo>
                  <a:lnTo>
                    <a:pt x="2267" y="829"/>
                  </a:lnTo>
                  <a:lnTo>
                    <a:pt x="2232" y="831"/>
                  </a:lnTo>
                  <a:lnTo>
                    <a:pt x="2197" y="832"/>
                  </a:lnTo>
                  <a:lnTo>
                    <a:pt x="2166" y="834"/>
                  </a:lnTo>
                  <a:lnTo>
                    <a:pt x="2134" y="834"/>
                  </a:lnTo>
                  <a:lnTo>
                    <a:pt x="2104" y="837"/>
                  </a:lnTo>
                  <a:lnTo>
                    <a:pt x="2079" y="840"/>
                  </a:lnTo>
                  <a:lnTo>
                    <a:pt x="2057" y="848"/>
                  </a:lnTo>
                  <a:lnTo>
                    <a:pt x="2038" y="854"/>
                  </a:lnTo>
                  <a:lnTo>
                    <a:pt x="2019" y="858"/>
                  </a:lnTo>
                  <a:lnTo>
                    <a:pt x="2001" y="858"/>
                  </a:lnTo>
                  <a:lnTo>
                    <a:pt x="1987" y="858"/>
                  </a:lnTo>
                  <a:lnTo>
                    <a:pt x="1973" y="858"/>
                  </a:lnTo>
                  <a:lnTo>
                    <a:pt x="1960" y="859"/>
                  </a:lnTo>
                  <a:lnTo>
                    <a:pt x="1949" y="862"/>
                  </a:lnTo>
                  <a:lnTo>
                    <a:pt x="1941" y="870"/>
                  </a:lnTo>
                  <a:lnTo>
                    <a:pt x="1937" y="876"/>
                  </a:lnTo>
                  <a:lnTo>
                    <a:pt x="1930" y="884"/>
                  </a:lnTo>
                  <a:lnTo>
                    <a:pt x="1924" y="891"/>
                  </a:lnTo>
                  <a:lnTo>
                    <a:pt x="1918" y="895"/>
                  </a:lnTo>
                  <a:lnTo>
                    <a:pt x="1911" y="902"/>
                  </a:lnTo>
                  <a:lnTo>
                    <a:pt x="1903" y="905"/>
                  </a:lnTo>
                  <a:lnTo>
                    <a:pt x="1895" y="907"/>
                  </a:lnTo>
                  <a:lnTo>
                    <a:pt x="1887" y="908"/>
                  </a:lnTo>
                  <a:lnTo>
                    <a:pt x="1881" y="913"/>
                  </a:lnTo>
                  <a:lnTo>
                    <a:pt x="1880" y="919"/>
                  </a:lnTo>
                  <a:lnTo>
                    <a:pt x="1880" y="926"/>
                  </a:lnTo>
                  <a:lnTo>
                    <a:pt x="1881" y="922"/>
                  </a:lnTo>
                  <a:lnTo>
                    <a:pt x="1880" y="938"/>
                  </a:lnTo>
                  <a:lnTo>
                    <a:pt x="1880" y="956"/>
                  </a:lnTo>
                  <a:lnTo>
                    <a:pt x="1875" y="973"/>
                  </a:lnTo>
                  <a:lnTo>
                    <a:pt x="1865" y="994"/>
                  </a:lnTo>
                  <a:lnTo>
                    <a:pt x="1851" y="1011"/>
                  </a:lnTo>
                  <a:lnTo>
                    <a:pt x="1837" y="1027"/>
                  </a:lnTo>
                  <a:lnTo>
                    <a:pt x="1821" y="1039"/>
                  </a:lnTo>
                  <a:lnTo>
                    <a:pt x="1805" y="1051"/>
                  </a:lnTo>
                  <a:lnTo>
                    <a:pt x="1789" y="1057"/>
                  </a:lnTo>
                  <a:lnTo>
                    <a:pt x="1774" y="1058"/>
                  </a:lnTo>
                  <a:lnTo>
                    <a:pt x="1758" y="1055"/>
                  </a:lnTo>
                  <a:lnTo>
                    <a:pt x="1744" y="1046"/>
                  </a:lnTo>
                  <a:lnTo>
                    <a:pt x="1742" y="1071"/>
                  </a:lnTo>
                  <a:lnTo>
                    <a:pt x="1734" y="1095"/>
                  </a:lnTo>
                  <a:lnTo>
                    <a:pt x="1721" y="1115"/>
                  </a:lnTo>
                  <a:lnTo>
                    <a:pt x="1704" y="1134"/>
                  </a:lnTo>
                  <a:lnTo>
                    <a:pt x="1687" y="1150"/>
                  </a:lnTo>
                  <a:lnTo>
                    <a:pt x="1669" y="1163"/>
                  </a:lnTo>
                  <a:lnTo>
                    <a:pt x="1655" y="1172"/>
                  </a:lnTo>
                  <a:lnTo>
                    <a:pt x="1644" y="1177"/>
                  </a:lnTo>
                  <a:lnTo>
                    <a:pt x="1634" y="1180"/>
                  </a:lnTo>
                  <a:lnTo>
                    <a:pt x="1625" y="1182"/>
                  </a:lnTo>
                  <a:lnTo>
                    <a:pt x="1614" y="1183"/>
                  </a:lnTo>
                  <a:lnTo>
                    <a:pt x="1601" y="1183"/>
                  </a:lnTo>
                  <a:lnTo>
                    <a:pt x="1589" y="1180"/>
                  </a:lnTo>
                  <a:lnTo>
                    <a:pt x="1573" y="1174"/>
                  </a:lnTo>
                  <a:lnTo>
                    <a:pt x="1555" y="1163"/>
                  </a:lnTo>
                  <a:lnTo>
                    <a:pt x="1536" y="1146"/>
                  </a:lnTo>
                  <a:lnTo>
                    <a:pt x="1533" y="1163"/>
                  </a:lnTo>
                  <a:lnTo>
                    <a:pt x="1527" y="1180"/>
                  </a:lnTo>
                  <a:lnTo>
                    <a:pt x="1516" y="1198"/>
                  </a:lnTo>
                  <a:lnTo>
                    <a:pt x="1503" y="1214"/>
                  </a:lnTo>
                  <a:lnTo>
                    <a:pt x="1489" y="1228"/>
                  </a:lnTo>
                  <a:lnTo>
                    <a:pt x="1475" y="1239"/>
                  </a:lnTo>
                  <a:lnTo>
                    <a:pt x="1462" y="1248"/>
                  </a:lnTo>
                  <a:lnTo>
                    <a:pt x="1453" y="1253"/>
                  </a:lnTo>
                  <a:lnTo>
                    <a:pt x="1443" y="1256"/>
                  </a:lnTo>
                  <a:lnTo>
                    <a:pt x="1430" y="1259"/>
                  </a:lnTo>
                  <a:lnTo>
                    <a:pt x="1416" y="1263"/>
                  </a:lnTo>
                  <a:lnTo>
                    <a:pt x="1402" y="1263"/>
                  </a:lnTo>
                  <a:lnTo>
                    <a:pt x="1386" y="1263"/>
                  </a:lnTo>
                  <a:lnTo>
                    <a:pt x="1372" y="1259"/>
                  </a:lnTo>
                  <a:lnTo>
                    <a:pt x="1358" y="1255"/>
                  </a:lnTo>
                  <a:lnTo>
                    <a:pt x="1345" y="1245"/>
                  </a:lnTo>
                  <a:lnTo>
                    <a:pt x="1329" y="1256"/>
                  </a:lnTo>
                  <a:lnTo>
                    <a:pt x="1312" y="1266"/>
                  </a:lnTo>
                  <a:lnTo>
                    <a:pt x="1293" y="1275"/>
                  </a:lnTo>
                  <a:lnTo>
                    <a:pt x="1272" y="1282"/>
                  </a:lnTo>
                  <a:lnTo>
                    <a:pt x="1253" y="1286"/>
                  </a:lnTo>
                  <a:lnTo>
                    <a:pt x="1236" y="1288"/>
                  </a:lnTo>
                  <a:lnTo>
                    <a:pt x="1220" y="1288"/>
                  </a:lnTo>
                  <a:lnTo>
                    <a:pt x="1209" y="1283"/>
                  </a:lnTo>
                  <a:lnTo>
                    <a:pt x="1201" y="1278"/>
                  </a:lnTo>
                  <a:lnTo>
                    <a:pt x="1193" y="1274"/>
                  </a:lnTo>
                  <a:lnTo>
                    <a:pt x="1187" y="1269"/>
                  </a:lnTo>
                  <a:lnTo>
                    <a:pt x="1180" y="1263"/>
                  </a:lnTo>
                  <a:lnTo>
                    <a:pt x="1174" y="1256"/>
                  </a:lnTo>
                  <a:lnTo>
                    <a:pt x="1166" y="1248"/>
                  </a:lnTo>
                  <a:lnTo>
                    <a:pt x="1158" y="1240"/>
                  </a:lnTo>
                  <a:lnTo>
                    <a:pt x="1147" y="1229"/>
                  </a:lnTo>
                  <a:lnTo>
                    <a:pt x="1136" y="1237"/>
                  </a:lnTo>
                  <a:lnTo>
                    <a:pt x="1123" y="1245"/>
                  </a:lnTo>
                  <a:lnTo>
                    <a:pt x="1112" y="1252"/>
                  </a:lnTo>
                  <a:lnTo>
                    <a:pt x="1100" y="1256"/>
                  </a:lnTo>
                  <a:lnTo>
                    <a:pt x="1089" y="1259"/>
                  </a:lnTo>
                  <a:lnTo>
                    <a:pt x="1076" y="1261"/>
                  </a:lnTo>
                  <a:lnTo>
                    <a:pt x="1063" y="1263"/>
                  </a:lnTo>
                  <a:lnTo>
                    <a:pt x="1051" y="1261"/>
                  </a:lnTo>
                  <a:lnTo>
                    <a:pt x="1041" y="1258"/>
                  </a:lnTo>
                  <a:lnTo>
                    <a:pt x="1032" y="1252"/>
                  </a:lnTo>
                  <a:lnTo>
                    <a:pt x="1024" y="1244"/>
                  </a:lnTo>
                  <a:lnTo>
                    <a:pt x="1016" y="1233"/>
                  </a:lnTo>
                  <a:lnTo>
                    <a:pt x="1008" y="1223"/>
                  </a:lnTo>
                  <a:lnTo>
                    <a:pt x="1003" y="1212"/>
                  </a:lnTo>
                  <a:lnTo>
                    <a:pt x="999" y="1201"/>
                  </a:lnTo>
                  <a:lnTo>
                    <a:pt x="995" y="1191"/>
                  </a:lnTo>
                  <a:lnTo>
                    <a:pt x="976" y="1202"/>
                  </a:lnTo>
                  <a:lnTo>
                    <a:pt x="959" y="1212"/>
                  </a:lnTo>
                  <a:lnTo>
                    <a:pt x="943" y="1218"/>
                  </a:lnTo>
                  <a:lnTo>
                    <a:pt x="927" y="1223"/>
                  </a:lnTo>
                  <a:lnTo>
                    <a:pt x="913" y="1223"/>
                  </a:lnTo>
                  <a:lnTo>
                    <a:pt x="900" y="1221"/>
                  </a:lnTo>
                  <a:lnTo>
                    <a:pt x="886" y="1217"/>
                  </a:lnTo>
                  <a:lnTo>
                    <a:pt x="872" y="1207"/>
                  </a:lnTo>
                  <a:lnTo>
                    <a:pt x="858" y="1196"/>
                  </a:lnTo>
                  <a:lnTo>
                    <a:pt x="847" y="1187"/>
                  </a:lnTo>
                  <a:lnTo>
                    <a:pt x="836" y="1177"/>
                  </a:lnTo>
                  <a:lnTo>
                    <a:pt x="828" y="1169"/>
                  </a:lnTo>
                  <a:lnTo>
                    <a:pt x="821" y="1161"/>
                  </a:lnTo>
                  <a:lnTo>
                    <a:pt x="817" y="1152"/>
                  </a:lnTo>
                  <a:lnTo>
                    <a:pt x="813" y="1142"/>
                  </a:lnTo>
                  <a:lnTo>
                    <a:pt x="812" y="1131"/>
                  </a:lnTo>
                  <a:lnTo>
                    <a:pt x="790" y="1131"/>
                  </a:lnTo>
                  <a:lnTo>
                    <a:pt x="769" y="1130"/>
                  </a:lnTo>
                  <a:lnTo>
                    <a:pt x="750" y="1128"/>
                  </a:lnTo>
                  <a:lnTo>
                    <a:pt x="733" y="1125"/>
                  </a:lnTo>
                  <a:lnTo>
                    <a:pt x="717" y="1120"/>
                  </a:lnTo>
                  <a:lnTo>
                    <a:pt x="703" y="1114"/>
                  </a:lnTo>
                  <a:lnTo>
                    <a:pt x="690" y="1108"/>
                  </a:lnTo>
                  <a:lnTo>
                    <a:pt x="681" y="1100"/>
                  </a:lnTo>
                  <a:lnTo>
                    <a:pt x="673" y="1090"/>
                  </a:lnTo>
                  <a:lnTo>
                    <a:pt x="663" y="1081"/>
                  </a:lnTo>
                  <a:lnTo>
                    <a:pt x="655" y="1070"/>
                  </a:lnTo>
                  <a:lnTo>
                    <a:pt x="647" y="1057"/>
                  </a:lnTo>
                  <a:lnTo>
                    <a:pt x="643" y="1044"/>
                  </a:lnTo>
                  <a:lnTo>
                    <a:pt x="639" y="1033"/>
                  </a:lnTo>
                  <a:lnTo>
                    <a:pt x="639" y="1020"/>
                  </a:lnTo>
                  <a:lnTo>
                    <a:pt x="643" y="1008"/>
                  </a:lnTo>
                  <a:lnTo>
                    <a:pt x="649" y="987"/>
                  </a:lnTo>
                  <a:lnTo>
                    <a:pt x="649" y="973"/>
                  </a:lnTo>
                  <a:lnTo>
                    <a:pt x="644" y="965"/>
                  </a:lnTo>
                  <a:lnTo>
                    <a:pt x="643" y="962"/>
                  </a:lnTo>
                  <a:lnTo>
                    <a:pt x="632" y="970"/>
                  </a:lnTo>
                  <a:lnTo>
                    <a:pt x="617" y="976"/>
                  </a:lnTo>
                  <a:lnTo>
                    <a:pt x="600" y="979"/>
                  </a:lnTo>
                  <a:lnTo>
                    <a:pt x="584" y="979"/>
                  </a:lnTo>
                  <a:lnTo>
                    <a:pt x="567" y="978"/>
                  </a:lnTo>
                  <a:lnTo>
                    <a:pt x="549" y="973"/>
                  </a:lnTo>
                  <a:lnTo>
                    <a:pt x="534" y="967"/>
                  </a:lnTo>
                  <a:lnTo>
                    <a:pt x="521" y="959"/>
                  </a:lnTo>
                  <a:lnTo>
                    <a:pt x="511" y="948"/>
                  </a:lnTo>
                  <a:lnTo>
                    <a:pt x="508" y="935"/>
                  </a:lnTo>
                  <a:lnTo>
                    <a:pt x="510" y="921"/>
                  </a:lnTo>
                  <a:lnTo>
                    <a:pt x="513" y="908"/>
                  </a:lnTo>
                  <a:lnTo>
                    <a:pt x="516" y="897"/>
                  </a:lnTo>
                  <a:lnTo>
                    <a:pt x="516" y="888"/>
                  </a:lnTo>
                  <a:lnTo>
                    <a:pt x="513" y="880"/>
                  </a:lnTo>
                  <a:lnTo>
                    <a:pt x="502" y="878"/>
                  </a:lnTo>
                  <a:lnTo>
                    <a:pt x="481" y="880"/>
                  </a:lnTo>
                  <a:lnTo>
                    <a:pt x="454" y="881"/>
                  </a:lnTo>
                  <a:lnTo>
                    <a:pt x="420" y="884"/>
                  </a:lnTo>
                  <a:lnTo>
                    <a:pt x="382" y="888"/>
                  </a:lnTo>
                  <a:lnTo>
                    <a:pt x="344" y="891"/>
                  </a:lnTo>
                  <a:lnTo>
                    <a:pt x="309" y="894"/>
                  </a:lnTo>
                  <a:lnTo>
                    <a:pt x="277" y="895"/>
                  </a:lnTo>
                  <a:lnTo>
                    <a:pt x="252" y="897"/>
                  </a:lnTo>
                  <a:lnTo>
                    <a:pt x="228" y="897"/>
                  </a:lnTo>
                  <a:lnTo>
                    <a:pt x="197" y="899"/>
                  </a:lnTo>
                  <a:lnTo>
                    <a:pt x="160" y="900"/>
                  </a:lnTo>
                  <a:lnTo>
                    <a:pt x="121" y="903"/>
                  </a:lnTo>
                  <a:lnTo>
                    <a:pt x="83" y="907"/>
                  </a:lnTo>
                  <a:lnTo>
                    <a:pt x="48" y="910"/>
                  </a:lnTo>
                  <a:lnTo>
                    <a:pt x="19" y="913"/>
                  </a:lnTo>
                  <a:lnTo>
                    <a:pt x="0" y="916"/>
                  </a:lnTo>
                  <a:lnTo>
                    <a:pt x="0" y="729"/>
                  </a:lnTo>
                  <a:lnTo>
                    <a:pt x="0" y="501"/>
                  </a:lnTo>
                  <a:lnTo>
                    <a:pt x="0" y="310"/>
                  </a:lnTo>
                  <a:lnTo>
                    <a:pt x="0" y="229"/>
                  </a:lnTo>
                  <a:close/>
                </a:path>
              </a:pathLst>
            </a:custGeom>
            <a:solidFill>
              <a:srgbClr val="F4D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1634" y="2246"/>
              <a:ext cx="443" cy="28"/>
            </a:xfrm>
            <a:custGeom>
              <a:avLst/>
              <a:gdLst>
                <a:gd name="T0" fmla="*/ 443 w 443"/>
                <a:gd name="T1" fmla="*/ 3 h 28"/>
                <a:gd name="T2" fmla="*/ 443 w 443"/>
                <a:gd name="T3" fmla="*/ 3 h 28"/>
                <a:gd name="T4" fmla="*/ 428 w 443"/>
                <a:gd name="T5" fmla="*/ 0 h 28"/>
                <a:gd name="T6" fmla="*/ 409 w 443"/>
                <a:gd name="T7" fmla="*/ 0 h 28"/>
                <a:gd name="T8" fmla="*/ 386 w 443"/>
                <a:gd name="T9" fmla="*/ 0 h 28"/>
                <a:gd name="T10" fmla="*/ 360 w 443"/>
                <a:gd name="T11" fmla="*/ 0 h 28"/>
                <a:gd name="T12" fmla="*/ 331 w 443"/>
                <a:gd name="T13" fmla="*/ 0 h 28"/>
                <a:gd name="T14" fmla="*/ 299 w 443"/>
                <a:gd name="T15" fmla="*/ 1 h 28"/>
                <a:gd name="T16" fmla="*/ 268 w 443"/>
                <a:gd name="T17" fmla="*/ 1 h 28"/>
                <a:gd name="T18" fmla="*/ 235 w 443"/>
                <a:gd name="T19" fmla="*/ 4 h 28"/>
                <a:gd name="T20" fmla="*/ 200 w 443"/>
                <a:gd name="T21" fmla="*/ 6 h 28"/>
                <a:gd name="T22" fmla="*/ 167 w 443"/>
                <a:gd name="T23" fmla="*/ 7 h 28"/>
                <a:gd name="T24" fmla="*/ 133 w 443"/>
                <a:gd name="T25" fmla="*/ 9 h 28"/>
                <a:gd name="T26" fmla="*/ 102 w 443"/>
                <a:gd name="T27" fmla="*/ 12 h 28"/>
                <a:gd name="T28" fmla="*/ 73 w 443"/>
                <a:gd name="T29" fmla="*/ 14 h 28"/>
                <a:gd name="T30" fmla="*/ 45 w 443"/>
                <a:gd name="T31" fmla="*/ 15 h 28"/>
                <a:gd name="T32" fmla="*/ 21 w 443"/>
                <a:gd name="T33" fmla="*/ 17 h 28"/>
                <a:gd name="T34" fmla="*/ 0 w 443"/>
                <a:gd name="T35" fmla="*/ 19 h 28"/>
                <a:gd name="T36" fmla="*/ 0 w 443"/>
                <a:gd name="T37" fmla="*/ 28 h 28"/>
                <a:gd name="T38" fmla="*/ 21 w 443"/>
                <a:gd name="T39" fmla="*/ 26 h 28"/>
                <a:gd name="T40" fmla="*/ 45 w 443"/>
                <a:gd name="T41" fmla="*/ 25 h 28"/>
                <a:gd name="T42" fmla="*/ 73 w 443"/>
                <a:gd name="T43" fmla="*/ 23 h 28"/>
                <a:gd name="T44" fmla="*/ 102 w 443"/>
                <a:gd name="T45" fmla="*/ 22 h 28"/>
                <a:gd name="T46" fmla="*/ 133 w 443"/>
                <a:gd name="T47" fmla="*/ 19 h 28"/>
                <a:gd name="T48" fmla="*/ 167 w 443"/>
                <a:gd name="T49" fmla="*/ 17 h 28"/>
                <a:gd name="T50" fmla="*/ 200 w 443"/>
                <a:gd name="T51" fmla="*/ 15 h 28"/>
                <a:gd name="T52" fmla="*/ 235 w 443"/>
                <a:gd name="T53" fmla="*/ 14 h 28"/>
                <a:gd name="T54" fmla="*/ 268 w 443"/>
                <a:gd name="T55" fmla="*/ 14 h 28"/>
                <a:gd name="T56" fmla="*/ 299 w 443"/>
                <a:gd name="T57" fmla="*/ 14 h 28"/>
                <a:gd name="T58" fmla="*/ 331 w 443"/>
                <a:gd name="T59" fmla="*/ 12 h 28"/>
                <a:gd name="T60" fmla="*/ 360 w 443"/>
                <a:gd name="T61" fmla="*/ 12 h 28"/>
                <a:gd name="T62" fmla="*/ 386 w 443"/>
                <a:gd name="T63" fmla="*/ 12 h 28"/>
                <a:gd name="T64" fmla="*/ 409 w 443"/>
                <a:gd name="T65" fmla="*/ 12 h 28"/>
                <a:gd name="T66" fmla="*/ 428 w 443"/>
                <a:gd name="T67" fmla="*/ 12 h 28"/>
                <a:gd name="T68" fmla="*/ 443 w 443"/>
                <a:gd name="T69" fmla="*/ 12 h 28"/>
                <a:gd name="T70" fmla="*/ 443 w 443"/>
                <a:gd name="T71" fmla="*/ 12 h 28"/>
                <a:gd name="T72" fmla="*/ 443 w 443"/>
                <a:gd name="T73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3" h="28">
                  <a:moveTo>
                    <a:pt x="443" y="3"/>
                  </a:moveTo>
                  <a:lnTo>
                    <a:pt x="443" y="3"/>
                  </a:lnTo>
                  <a:lnTo>
                    <a:pt x="428" y="0"/>
                  </a:lnTo>
                  <a:lnTo>
                    <a:pt x="409" y="0"/>
                  </a:lnTo>
                  <a:lnTo>
                    <a:pt x="386" y="0"/>
                  </a:lnTo>
                  <a:lnTo>
                    <a:pt x="360" y="0"/>
                  </a:lnTo>
                  <a:lnTo>
                    <a:pt x="331" y="0"/>
                  </a:lnTo>
                  <a:lnTo>
                    <a:pt x="299" y="1"/>
                  </a:lnTo>
                  <a:lnTo>
                    <a:pt x="268" y="1"/>
                  </a:lnTo>
                  <a:lnTo>
                    <a:pt x="235" y="4"/>
                  </a:lnTo>
                  <a:lnTo>
                    <a:pt x="200" y="6"/>
                  </a:lnTo>
                  <a:lnTo>
                    <a:pt x="167" y="7"/>
                  </a:lnTo>
                  <a:lnTo>
                    <a:pt x="133" y="9"/>
                  </a:lnTo>
                  <a:lnTo>
                    <a:pt x="102" y="12"/>
                  </a:lnTo>
                  <a:lnTo>
                    <a:pt x="73" y="14"/>
                  </a:lnTo>
                  <a:lnTo>
                    <a:pt x="45" y="15"/>
                  </a:lnTo>
                  <a:lnTo>
                    <a:pt x="21" y="17"/>
                  </a:lnTo>
                  <a:lnTo>
                    <a:pt x="0" y="19"/>
                  </a:lnTo>
                  <a:lnTo>
                    <a:pt x="0" y="28"/>
                  </a:lnTo>
                  <a:lnTo>
                    <a:pt x="21" y="26"/>
                  </a:lnTo>
                  <a:lnTo>
                    <a:pt x="45" y="25"/>
                  </a:lnTo>
                  <a:lnTo>
                    <a:pt x="73" y="23"/>
                  </a:lnTo>
                  <a:lnTo>
                    <a:pt x="102" y="22"/>
                  </a:lnTo>
                  <a:lnTo>
                    <a:pt x="133" y="19"/>
                  </a:lnTo>
                  <a:lnTo>
                    <a:pt x="167" y="17"/>
                  </a:lnTo>
                  <a:lnTo>
                    <a:pt x="200" y="15"/>
                  </a:lnTo>
                  <a:lnTo>
                    <a:pt x="235" y="14"/>
                  </a:lnTo>
                  <a:lnTo>
                    <a:pt x="268" y="14"/>
                  </a:lnTo>
                  <a:lnTo>
                    <a:pt x="299" y="14"/>
                  </a:lnTo>
                  <a:lnTo>
                    <a:pt x="331" y="12"/>
                  </a:lnTo>
                  <a:lnTo>
                    <a:pt x="360" y="12"/>
                  </a:lnTo>
                  <a:lnTo>
                    <a:pt x="386" y="12"/>
                  </a:lnTo>
                  <a:lnTo>
                    <a:pt x="409" y="12"/>
                  </a:lnTo>
                  <a:lnTo>
                    <a:pt x="428" y="12"/>
                  </a:lnTo>
                  <a:lnTo>
                    <a:pt x="443" y="12"/>
                  </a:lnTo>
                  <a:lnTo>
                    <a:pt x="443" y="12"/>
                  </a:lnTo>
                  <a:lnTo>
                    <a:pt x="44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2077" y="2249"/>
              <a:ext cx="239" cy="19"/>
            </a:xfrm>
            <a:custGeom>
              <a:avLst/>
              <a:gdLst>
                <a:gd name="T0" fmla="*/ 236 w 239"/>
                <a:gd name="T1" fmla="*/ 8 h 19"/>
                <a:gd name="T2" fmla="*/ 238 w 239"/>
                <a:gd name="T3" fmla="*/ 8 h 19"/>
                <a:gd name="T4" fmla="*/ 215 w 239"/>
                <a:gd name="T5" fmla="*/ 6 h 19"/>
                <a:gd name="T6" fmla="*/ 187 w 239"/>
                <a:gd name="T7" fmla="*/ 3 h 19"/>
                <a:gd name="T8" fmla="*/ 157 w 239"/>
                <a:gd name="T9" fmla="*/ 3 h 19"/>
                <a:gd name="T10" fmla="*/ 125 w 239"/>
                <a:gd name="T11" fmla="*/ 1 h 19"/>
                <a:gd name="T12" fmla="*/ 92 w 239"/>
                <a:gd name="T13" fmla="*/ 1 h 19"/>
                <a:gd name="T14" fmla="*/ 59 w 239"/>
                <a:gd name="T15" fmla="*/ 1 h 19"/>
                <a:gd name="T16" fmla="*/ 29 w 239"/>
                <a:gd name="T17" fmla="*/ 1 h 19"/>
                <a:gd name="T18" fmla="*/ 0 w 239"/>
                <a:gd name="T19" fmla="*/ 0 h 19"/>
                <a:gd name="T20" fmla="*/ 0 w 239"/>
                <a:gd name="T21" fmla="*/ 9 h 19"/>
                <a:gd name="T22" fmla="*/ 29 w 239"/>
                <a:gd name="T23" fmla="*/ 11 h 19"/>
                <a:gd name="T24" fmla="*/ 59 w 239"/>
                <a:gd name="T25" fmla="*/ 14 h 19"/>
                <a:gd name="T26" fmla="*/ 92 w 239"/>
                <a:gd name="T27" fmla="*/ 14 h 19"/>
                <a:gd name="T28" fmla="*/ 125 w 239"/>
                <a:gd name="T29" fmla="*/ 14 h 19"/>
                <a:gd name="T30" fmla="*/ 157 w 239"/>
                <a:gd name="T31" fmla="*/ 16 h 19"/>
                <a:gd name="T32" fmla="*/ 187 w 239"/>
                <a:gd name="T33" fmla="*/ 16 h 19"/>
                <a:gd name="T34" fmla="*/ 215 w 239"/>
                <a:gd name="T35" fmla="*/ 16 h 19"/>
                <a:gd name="T36" fmla="*/ 238 w 239"/>
                <a:gd name="T37" fmla="*/ 17 h 19"/>
                <a:gd name="T38" fmla="*/ 239 w 239"/>
                <a:gd name="T39" fmla="*/ 17 h 19"/>
                <a:gd name="T40" fmla="*/ 238 w 239"/>
                <a:gd name="T41" fmla="*/ 17 h 19"/>
                <a:gd name="T42" fmla="*/ 238 w 239"/>
                <a:gd name="T43" fmla="*/ 19 h 19"/>
                <a:gd name="T44" fmla="*/ 239 w 239"/>
                <a:gd name="T45" fmla="*/ 17 h 19"/>
                <a:gd name="T46" fmla="*/ 236 w 239"/>
                <a:gd name="T47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9" h="19">
                  <a:moveTo>
                    <a:pt x="236" y="8"/>
                  </a:moveTo>
                  <a:lnTo>
                    <a:pt x="238" y="8"/>
                  </a:lnTo>
                  <a:lnTo>
                    <a:pt x="215" y="6"/>
                  </a:lnTo>
                  <a:lnTo>
                    <a:pt x="187" y="3"/>
                  </a:lnTo>
                  <a:lnTo>
                    <a:pt x="157" y="3"/>
                  </a:lnTo>
                  <a:lnTo>
                    <a:pt x="125" y="1"/>
                  </a:lnTo>
                  <a:lnTo>
                    <a:pt x="92" y="1"/>
                  </a:lnTo>
                  <a:lnTo>
                    <a:pt x="59" y="1"/>
                  </a:lnTo>
                  <a:lnTo>
                    <a:pt x="29" y="1"/>
                  </a:lnTo>
                  <a:lnTo>
                    <a:pt x="0" y="0"/>
                  </a:lnTo>
                  <a:lnTo>
                    <a:pt x="0" y="9"/>
                  </a:lnTo>
                  <a:lnTo>
                    <a:pt x="29" y="11"/>
                  </a:lnTo>
                  <a:lnTo>
                    <a:pt x="59" y="14"/>
                  </a:lnTo>
                  <a:lnTo>
                    <a:pt x="92" y="14"/>
                  </a:lnTo>
                  <a:lnTo>
                    <a:pt x="125" y="14"/>
                  </a:lnTo>
                  <a:lnTo>
                    <a:pt x="157" y="16"/>
                  </a:lnTo>
                  <a:lnTo>
                    <a:pt x="187" y="16"/>
                  </a:lnTo>
                  <a:lnTo>
                    <a:pt x="215" y="16"/>
                  </a:lnTo>
                  <a:lnTo>
                    <a:pt x="238" y="17"/>
                  </a:lnTo>
                  <a:lnTo>
                    <a:pt x="239" y="17"/>
                  </a:lnTo>
                  <a:lnTo>
                    <a:pt x="238" y="17"/>
                  </a:lnTo>
                  <a:lnTo>
                    <a:pt x="238" y="19"/>
                  </a:lnTo>
                  <a:lnTo>
                    <a:pt x="239" y="17"/>
                  </a:lnTo>
                  <a:lnTo>
                    <a:pt x="236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2313" y="2173"/>
              <a:ext cx="226" cy="93"/>
            </a:xfrm>
            <a:custGeom>
              <a:avLst/>
              <a:gdLst>
                <a:gd name="T0" fmla="*/ 223 w 226"/>
                <a:gd name="T1" fmla="*/ 0 h 93"/>
                <a:gd name="T2" fmla="*/ 223 w 226"/>
                <a:gd name="T3" fmla="*/ 0 h 93"/>
                <a:gd name="T4" fmla="*/ 201 w 226"/>
                <a:gd name="T5" fmla="*/ 9 h 93"/>
                <a:gd name="T6" fmla="*/ 177 w 226"/>
                <a:gd name="T7" fmla="*/ 19 h 93"/>
                <a:gd name="T8" fmla="*/ 150 w 226"/>
                <a:gd name="T9" fmla="*/ 28 h 93"/>
                <a:gd name="T10" fmla="*/ 123 w 226"/>
                <a:gd name="T11" fmla="*/ 39 h 93"/>
                <a:gd name="T12" fmla="*/ 93 w 226"/>
                <a:gd name="T13" fmla="*/ 50 h 93"/>
                <a:gd name="T14" fmla="*/ 63 w 226"/>
                <a:gd name="T15" fmla="*/ 61 h 93"/>
                <a:gd name="T16" fmla="*/ 32 w 226"/>
                <a:gd name="T17" fmla="*/ 73 h 93"/>
                <a:gd name="T18" fmla="*/ 0 w 226"/>
                <a:gd name="T19" fmla="*/ 84 h 93"/>
                <a:gd name="T20" fmla="*/ 3 w 226"/>
                <a:gd name="T21" fmla="*/ 93 h 93"/>
                <a:gd name="T22" fmla="*/ 35 w 226"/>
                <a:gd name="T23" fmla="*/ 82 h 93"/>
                <a:gd name="T24" fmla="*/ 66 w 226"/>
                <a:gd name="T25" fmla="*/ 71 h 93"/>
                <a:gd name="T26" fmla="*/ 97 w 226"/>
                <a:gd name="T27" fmla="*/ 60 h 93"/>
                <a:gd name="T28" fmla="*/ 127 w 226"/>
                <a:gd name="T29" fmla="*/ 49 h 93"/>
                <a:gd name="T30" fmla="*/ 153 w 226"/>
                <a:gd name="T31" fmla="*/ 38 h 93"/>
                <a:gd name="T32" fmla="*/ 180 w 226"/>
                <a:gd name="T33" fmla="*/ 28 h 93"/>
                <a:gd name="T34" fmla="*/ 204 w 226"/>
                <a:gd name="T35" fmla="*/ 19 h 93"/>
                <a:gd name="T36" fmla="*/ 226 w 226"/>
                <a:gd name="T37" fmla="*/ 9 h 93"/>
                <a:gd name="T38" fmla="*/ 226 w 226"/>
                <a:gd name="T39" fmla="*/ 9 h 93"/>
                <a:gd name="T40" fmla="*/ 223 w 226"/>
                <a:gd name="T4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6" h="93">
                  <a:moveTo>
                    <a:pt x="223" y="0"/>
                  </a:moveTo>
                  <a:lnTo>
                    <a:pt x="223" y="0"/>
                  </a:lnTo>
                  <a:lnTo>
                    <a:pt x="201" y="9"/>
                  </a:lnTo>
                  <a:lnTo>
                    <a:pt x="177" y="19"/>
                  </a:lnTo>
                  <a:lnTo>
                    <a:pt x="150" y="28"/>
                  </a:lnTo>
                  <a:lnTo>
                    <a:pt x="123" y="39"/>
                  </a:lnTo>
                  <a:lnTo>
                    <a:pt x="93" y="50"/>
                  </a:lnTo>
                  <a:lnTo>
                    <a:pt x="63" y="61"/>
                  </a:lnTo>
                  <a:lnTo>
                    <a:pt x="32" y="73"/>
                  </a:lnTo>
                  <a:lnTo>
                    <a:pt x="0" y="84"/>
                  </a:lnTo>
                  <a:lnTo>
                    <a:pt x="3" y="93"/>
                  </a:lnTo>
                  <a:lnTo>
                    <a:pt x="35" y="82"/>
                  </a:lnTo>
                  <a:lnTo>
                    <a:pt x="66" y="71"/>
                  </a:lnTo>
                  <a:lnTo>
                    <a:pt x="97" y="60"/>
                  </a:lnTo>
                  <a:lnTo>
                    <a:pt x="127" y="49"/>
                  </a:lnTo>
                  <a:lnTo>
                    <a:pt x="153" y="38"/>
                  </a:lnTo>
                  <a:lnTo>
                    <a:pt x="180" y="28"/>
                  </a:lnTo>
                  <a:lnTo>
                    <a:pt x="204" y="19"/>
                  </a:lnTo>
                  <a:lnTo>
                    <a:pt x="226" y="9"/>
                  </a:lnTo>
                  <a:lnTo>
                    <a:pt x="226" y="9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9"/>
            <p:cNvSpPr>
              <a:spLocks/>
            </p:cNvSpPr>
            <p:nvPr/>
          </p:nvSpPr>
          <p:spPr bwMode="auto">
            <a:xfrm>
              <a:off x="2536" y="2081"/>
              <a:ext cx="207" cy="101"/>
            </a:xfrm>
            <a:custGeom>
              <a:avLst/>
              <a:gdLst>
                <a:gd name="T0" fmla="*/ 207 w 207"/>
                <a:gd name="T1" fmla="*/ 0 h 101"/>
                <a:gd name="T2" fmla="*/ 207 w 207"/>
                <a:gd name="T3" fmla="*/ 0 h 101"/>
                <a:gd name="T4" fmla="*/ 185 w 207"/>
                <a:gd name="T5" fmla="*/ 5 h 101"/>
                <a:gd name="T6" fmla="*/ 161 w 207"/>
                <a:gd name="T7" fmla="*/ 14 h 101"/>
                <a:gd name="T8" fmla="*/ 135 w 207"/>
                <a:gd name="T9" fmla="*/ 27 h 101"/>
                <a:gd name="T10" fmla="*/ 106 w 207"/>
                <a:gd name="T11" fmla="*/ 40 h 101"/>
                <a:gd name="T12" fmla="*/ 76 w 207"/>
                <a:gd name="T13" fmla="*/ 54 h 101"/>
                <a:gd name="T14" fmla="*/ 48 w 207"/>
                <a:gd name="T15" fmla="*/ 68 h 101"/>
                <a:gd name="T16" fmla="*/ 22 w 207"/>
                <a:gd name="T17" fmla="*/ 81 h 101"/>
                <a:gd name="T18" fmla="*/ 0 w 207"/>
                <a:gd name="T19" fmla="*/ 92 h 101"/>
                <a:gd name="T20" fmla="*/ 3 w 207"/>
                <a:gd name="T21" fmla="*/ 101 h 101"/>
                <a:gd name="T22" fmla="*/ 25 w 207"/>
                <a:gd name="T23" fmla="*/ 90 h 101"/>
                <a:gd name="T24" fmla="*/ 51 w 207"/>
                <a:gd name="T25" fmla="*/ 78 h 101"/>
                <a:gd name="T26" fmla="*/ 79 w 207"/>
                <a:gd name="T27" fmla="*/ 63 h 101"/>
                <a:gd name="T28" fmla="*/ 109 w 207"/>
                <a:gd name="T29" fmla="*/ 49 h 101"/>
                <a:gd name="T30" fmla="*/ 138 w 207"/>
                <a:gd name="T31" fmla="*/ 36 h 101"/>
                <a:gd name="T32" fmla="*/ 165 w 207"/>
                <a:gd name="T33" fmla="*/ 24 h 101"/>
                <a:gd name="T34" fmla="*/ 188 w 207"/>
                <a:gd name="T35" fmla="*/ 14 h 101"/>
                <a:gd name="T36" fmla="*/ 207 w 207"/>
                <a:gd name="T37" fmla="*/ 9 h 101"/>
                <a:gd name="T38" fmla="*/ 207 w 207"/>
                <a:gd name="T39" fmla="*/ 9 h 101"/>
                <a:gd name="T40" fmla="*/ 207 w 207"/>
                <a:gd name="T4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7" h="101">
                  <a:moveTo>
                    <a:pt x="207" y="0"/>
                  </a:moveTo>
                  <a:lnTo>
                    <a:pt x="207" y="0"/>
                  </a:lnTo>
                  <a:lnTo>
                    <a:pt x="185" y="5"/>
                  </a:lnTo>
                  <a:lnTo>
                    <a:pt x="161" y="14"/>
                  </a:lnTo>
                  <a:lnTo>
                    <a:pt x="135" y="27"/>
                  </a:lnTo>
                  <a:lnTo>
                    <a:pt x="106" y="40"/>
                  </a:lnTo>
                  <a:lnTo>
                    <a:pt x="76" y="54"/>
                  </a:lnTo>
                  <a:lnTo>
                    <a:pt x="48" y="68"/>
                  </a:lnTo>
                  <a:lnTo>
                    <a:pt x="22" y="81"/>
                  </a:lnTo>
                  <a:lnTo>
                    <a:pt x="0" y="92"/>
                  </a:lnTo>
                  <a:lnTo>
                    <a:pt x="3" y="101"/>
                  </a:lnTo>
                  <a:lnTo>
                    <a:pt x="25" y="90"/>
                  </a:lnTo>
                  <a:lnTo>
                    <a:pt x="51" y="78"/>
                  </a:lnTo>
                  <a:lnTo>
                    <a:pt x="79" y="63"/>
                  </a:lnTo>
                  <a:lnTo>
                    <a:pt x="109" y="49"/>
                  </a:lnTo>
                  <a:lnTo>
                    <a:pt x="138" y="36"/>
                  </a:lnTo>
                  <a:lnTo>
                    <a:pt x="165" y="24"/>
                  </a:lnTo>
                  <a:lnTo>
                    <a:pt x="188" y="14"/>
                  </a:lnTo>
                  <a:lnTo>
                    <a:pt x="207" y="9"/>
                  </a:lnTo>
                  <a:lnTo>
                    <a:pt x="207" y="9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2743" y="2056"/>
              <a:ext cx="222" cy="34"/>
            </a:xfrm>
            <a:custGeom>
              <a:avLst/>
              <a:gdLst>
                <a:gd name="T0" fmla="*/ 222 w 222"/>
                <a:gd name="T1" fmla="*/ 0 h 34"/>
                <a:gd name="T2" fmla="*/ 222 w 222"/>
                <a:gd name="T3" fmla="*/ 0 h 34"/>
                <a:gd name="T4" fmla="*/ 201 w 222"/>
                <a:gd name="T5" fmla="*/ 1 h 34"/>
                <a:gd name="T6" fmla="*/ 174 w 222"/>
                <a:gd name="T7" fmla="*/ 4 h 34"/>
                <a:gd name="T8" fmla="*/ 144 w 222"/>
                <a:gd name="T9" fmla="*/ 6 h 34"/>
                <a:gd name="T10" fmla="*/ 111 w 222"/>
                <a:gd name="T11" fmla="*/ 11 h 34"/>
                <a:gd name="T12" fmla="*/ 78 w 222"/>
                <a:gd name="T13" fmla="*/ 14 h 34"/>
                <a:gd name="T14" fmla="*/ 48 w 222"/>
                <a:gd name="T15" fmla="*/ 19 h 34"/>
                <a:gd name="T16" fmla="*/ 21 w 222"/>
                <a:gd name="T17" fmla="*/ 22 h 34"/>
                <a:gd name="T18" fmla="*/ 0 w 222"/>
                <a:gd name="T19" fmla="*/ 25 h 34"/>
                <a:gd name="T20" fmla="*/ 0 w 222"/>
                <a:gd name="T21" fmla="*/ 34 h 34"/>
                <a:gd name="T22" fmla="*/ 21 w 222"/>
                <a:gd name="T23" fmla="*/ 31 h 34"/>
                <a:gd name="T24" fmla="*/ 48 w 222"/>
                <a:gd name="T25" fmla="*/ 28 h 34"/>
                <a:gd name="T26" fmla="*/ 78 w 222"/>
                <a:gd name="T27" fmla="*/ 23 h 34"/>
                <a:gd name="T28" fmla="*/ 111 w 222"/>
                <a:gd name="T29" fmla="*/ 20 h 34"/>
                <a:gd name="T30" fmla="*/ 144 w 222"/>
                <a:gd name="T31" fmla="*/ 15 h 34"/>
                <a:gd name="T32" fmla="*/ 174 w 222"/>
                <a:gd name="T33" fmla="*/ 14 h 34"/>
                <a:gd name="T34" fmla="*/ 201 w 222"/>
                <a:gd name="T35" fmla="*/ 11 h 34"/>
                <a:gd name="T36" fmla="*/ 222 w 222"/>
                <a:gd name="T37" fmla="*/ 12 h 34"/>
                <a:gd name="T38" fmla="*/ 222 w 222"/>
                <a:gd name="T39" fmla="*/ 12 h 34"/>
                <a:gd name="T40" fmla="*/ 222 w 222"/>
                <a:gd name="T4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2" h="34">
                  <a:moveTo>
                    <a:pt x="222" y="0"/>
                  </a:moveTo>
                  <a:lnTo>
                    <a:pt x="222" y="0"/>
                  </a:lnTo>
                  <a:lnTo>
                    <a:pt x="201" y="1"/>
                  </a:lnTo>
                  <a:lnTo>
                    <a:pt x="174" y="4"/>
                  </a:lnTo>
                  <a:lnTo>
                    <a:pt x="144" y="6"/>
                  </a:lnTo>
                  <a:lnTo>
                    <a:pt x="111" y="11"/>
                  </a:lnTo>
                  <a:lnTo>
                    <a:pt x="78" y="14"/>
                  </a:lnTo>
                  <a:lnTo>
                    <a:pt x="48" y="19"/>
                  </a:lnTo>
                  <a:lnTo>
                    <a:pt x="21" y="22"/>
                  </a:lnTo>
                  <a:lnTo>
                    <a:pt x="0" y="25"/>
                  </a:lnTo>
                  <a:lnTo>
                    <a:pt x="0" y="34"/>
                  </a:lnTo>
                  <a:lnTo>
                    <a:pt x="21" y="31"/>
                  </a:lnTo>
                  <a:lnTo>
                    <a:pt x="48" y="28"/>
                  </a:lnTo>
                  <a:lnTo>
                    <a:pt x="78" y="23"/>
                  </a:lnTo>
                  <a:lnTo>
                    <a:pt x="111" y="20"/>
                  </a:lnTo>
                  <a:lnTo>
                    <a:pt x="144" y="15"/>
                  </a:lnTo>
                  <a:lnTo>
                    <a:pt x="174" y="14"/>
                  </a:lnTo>
                  <a:lnTo>
                    <a:pt x="201" y="11"/>
                  </a:lnTo>
                  <a:lnTo>
                    <a:pt x="222" y="12"/>
                  </a:lnTo>
                  <a:lnTo>
                    <a:pt x="222" y="12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11"/>
            <p:cNvSpPr>
              <a:spLocks/>
            </p:cNvSpPr>
            <p:nvPr/>
          </p:nvSpPr>
          <p:spPr bwMode="auto">
            <a:xfrm>
              <a:off x="2965" y="2033"/>
              <a:ext cx="101" cy="35"/>
            </a:xfrm>
            <a:custGeom>
              <a:avLst/>
              <a:gdLst>
                <a:gd name="T0" fmla="*/ 101 w 101"/>
                <a:gd name="T1" fmla="*/ 10 h 35"/>
                <a:gd name="T2" fmla="*/ 101 w 101"/>
                <a:gd name="T3" fmla="*/ 10 h 35"/>
                <a:gd name="T4" fmla="*/ 87 w 101"/>
                <a:gd name="T5" fmla="*/ 4 h 35"/>
                <a:gd name="T6" fmla="*/ 72 w 101"/>
                <a:gd name="T7" fmla="*/ 0 h 35"/>
                <a:gd name="T8" fmla="*/ 60 w 101"/>
                <a:gd name="T9" fmla="*/ 4 h 35"/>
                <a:gd name="T10" fmla="*/ 50 w 101"/>
                <a:gd name="T11" fmla="*/ 8 h 35"/>
                <a:gd name="T12" fmla="*/ 39 w 101"/>
                <a:gd name="T13" fmla="*/ 13 h 35"/>
                <a:gd name="T14" fmla="*/ 27 w 101"/>
                <a:gd name="T15" fmla="*/ 18 h 35"/>
                <a:gd name="T16" fmla="*/ 16 w 101"/>
                <a:gd name="T17" fmla="*/ 23 h 35"/>
                <a:gd name="T18" fmla="*/ 0 w 101"/>
                <a:gd name="T19" fmla="*/ 23 h 35"/>
                <a:gd name="T20" fmla="*/ 0 w 101"/>
                <a:gd name="T21" fmla="*/ 35 h 35"/>
                <a:gd name="T22" fmla="*/ 16 w 101"/>
                <a:gd name="T23" fmla="*/ 32 h 35"/>
                <a:gd name="T24" fmla="*/ 30 w 101"/>
                <a:gd name="T25" fmla="*/ 27 h 35"/>
                <a:gd name="T26" fmla="*/ 42 w 101"/>
                <a:gd name="T27" fmla="*/ 23 h 35"/>
                <a:gd name="T28" fmla="*/ 53 w 101"/>
                <a:gd name="T29" fmla="*/ 18 h 35"/>
                <a:gd name="T30" fmla="*/ 63 w 101"/>
                <a:gd name="T31" fmla="*/ 13 h 35"/>
                <a:gd name="T32" fmla="*/ 72 w 101"/>
                <a:gd name="T33" fmla="*/ 13 h 35"/>
                <a:gd name="T34" fmla="*/ 84 w 101"/>
                <a:gd name="T35" fmla="*/ 13 h 35"/>
                <a:gd name="T36" fmla="*/ 95 w 101"/>
                <a:gd name="T37" fmla="*/ 19 h 35"/>
                <a:gd name="T38" fmla="*/ 95 w 101"/>
                <a:gd name="T39" fmla="*/ 19 h 35"/>
                <a:gd name="T40" fmla="*/ 101 w 101"/>
                <a:gd name="T41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35">
                  <a:moveTo>
                    <a:pt x="101" y="10"/>
                  </a:moveTo>
                  <a:lnTo>
                    <a:pt x="101" y="10"/>
                  </a:lnTo>
                  <a:lnTo>
                    <a:pt x="87" y="4"/>
                  </a:lnTo>
                  <a:lnTo>
                    <a:pt x="72" y="0"/>
                  </a:lnTo>
                  <a:lnTo>
                    <a:pt x="60" y="4"/>
                  </a:lnTo>
                  <a:lnTo>
                    <a:pt x="50" y="8"/>
                  </a:lnTo>
                  <a:lnTo>
                    <a:pt x="39" y="13"/>
                  </a:lnTo>
                  <a:lnTo>
                    <a:pt x="27" y="18"/>
                  </a:lnTo>
                  <a:lnTo>
                    <a:pt x="16" y="23"/>
                  </a:lnTo>
                  <a:lnTo>
                    <a:pt x="0" y="23"/>
                  </a:lnTo>
                  <a:lnTo>
                    <a:pt x="0" y="35"/>
                  </a:lnTo>
                  <a:lnTo>
                    <a:pt x="16" y="32"/>
                  </a:lnTo>
                  <a:lnTo>
                    <a:pt x="30" y="27"/>
                  </a:lnTo>
                  <a:lnTo>
                    <a:pt x="42" y="23"/>
                  </a:lnTo>
                  <a:lnTo>
                    <a:pt x="53" y="18"/>
                  </a:lnTo>
                  <a:lnTo>
                    <a:pt x="63" y="13"/>
                  </a:lnTo>
                  <a:lnTo>
                    <a:pt x="72" y="13"/>
                  </a:lnTo>
                  <a:lnTo>
                    <a:pt x="84" y="13"/>
                  </a:lnTo>
                  <a:lnTo>
                    <a:pt x="95" y="19"/>
                  </a:lnTo>
                  <a:lnTo>
                    <a:pt x="95" y="19"/>
                  </a:lnTo>
                  <a:lnTo>
                    <a:pt x="101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12"/>
            <p:cNvSpPr>
              <a:spLocks/>
            </p:cNvSpPr>
            <p:nvPr/>
          </p:nvSpPr>
          <p:spPr bwMode="auto">
            <a:xfrm>
              <a:off x="3060" y="2043"/>
              <a:ext cx="189" cy="116"/>
            </a:xfrm>
            <a:custGeom>
              <a:avLst/>
              <a:gdLst>
                <a:gd name="T0" fmla="*/ 189 w 189"/>
                <a:gd name="T1" fmla="*/ 106 h 116"/>
                <a:gd name="T2" fmla="*/ 189 w 189"/>
                <a:gd name="T3" fmla="*/ 106 h 116"/>
                <a:gd name="T4" fmla="*/ 175 w 189"/>
                <a:gd name="T5" fmla="*/ 97 h 116"/>
                <a:gd name="T6" fmla="*/ 153 w 189"/>
                <a:gd name="T7" fmla="*/ 84 h 116"/>
                <a:gd name="T8" fmla="*/ 128 w 189"/>
                <a:gd name="T9" fmla="*/ 68 h 116"/>
                <a:gd name="T10" fmla="*/ 99 w 189"/>
                <a:gd name="T11" fmla="*/ 52 h 116"/>
                <a:gd name="T12" fmla="*/ 71 w 189"/>
                <a:gd name="T13" fmla="*/ 38 h 116"/>
                <a:gd name="T14" fmla="*/ 47 w 189"/>
                <a:gd name="T15" fmla="*/ 22 h 116"/>
                <a:gd name="T16" fmla="*/ 22 w 189"/>
                <a:gd name="T17" fmla="*/ 9 h 116"/>
                <a:gd name="T18" fmla="*/ 6 w 189"/>
                <a:gd name="T19" fmla="*/ 0 h 116"/>
                <a:gd name="T20" fmla="*/ 0 w 189"/>
                <a:gd name="T21" fmla="*/ 9 h 116"/>
                <a:gd name="T22" fmla="*/ 19 w 189"/>
                <a:gd name="T23" fmla="*/ 19 h 116"/>
                <a:gd name="T24" fmla="*/ 41 w 189"/>
                <a:gd name="T25" fmla="*/ 32 h 116"/>
                <a:gd name="T26" fmla="*/ 68 w 189"/>
                <a:gd name="T27" fmla="*/ 47 h 116"/>
                <a:gd name="T28" fmla="*/ 96 w 189"/>
                <a:gd name="T29" fmla="*/ 62 h 116"/>
                <a:gd name="T30" fmla="*/ 121 w 189"/>
                <a:gd name="T31" fmla="*/ 78 h 116"/>
                <a:gd name="T32" fmla="*/ 147 w 189"/>
                <a:gd name="T33" fmla="*/ 93 h 116"/>
                <a:gd name="T34" fmla="*/ 169 w 189"/>
                <a:gd name="T35" fmla="*/ 106 h 116"/>
                <a:gd name="T36" fmla="*/ 183 w 189"/>
                <a:gd name="T37" fmla="*/ 116 h 116"/>
                <a:gd name="T38" fmla="*/ 183 w 189"/>
                <a:gd name="T39" fmla="*/ 116 h 116"/>
                <a:gd name="T40" fmla="*/ 189 w 189"/>
                <a:gd name="T41" fmla="*/ 10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116">
                  <a:moveTo>
                    <a:pt x="189" y="106"/>
                  </a:moveTo>
                  <a:lnTo>
                    <a:pt x="189" y="106"/>
                  </a:lnTo>
                  <a:lnTo>
                    <a:pt x="175" y="97"/>
                  </a:lnTo>
                  <a:lnTo>
                    <a:pt x="153" y="84"/>
                  </a:lnTo>
                  <a:lnTo>
                    <a:pt x="128" y="68"/>
                  </a:lnTo>
                  <a:lnTo>
                    <a:pt x="99" y="52"/>
                  </a:lnTo>
                  <a:lnTo>
                    <a:pt x="71" y="38"/>
                  </a:lnTo>
                  <a:lnTo>
                    <a:pt x="47" y="22"/>
                  </a:lnTo>
                  <a:lnTo>
                    <a:pt x="22" y="9"/>
                  </a:lnTo>
                  <a:lnTo>
                    <a:pt x="6" y="0"/>
                  </a:lnTo>
                  <a:lnTo>
                    <a:pt x="0" y="9"/>
                  </a:lnTo>
                  <a:lnTo>
                    <a:pt x="19" y="19"/>
                  </a:lnTo>
                  <a:lnTo>
                    <a:pt x="41" y="32"/>
                  </a:lnTo>
                  <a:lnTo>
                    <a:pt x="68" y="47"/>
                  </a:lnTo>
                  <a:lnTo>
                    <a:pt x="96" y="62"/>
                  </a:lnTo>
                  <a:lnTo>
                    <a:pt x="121" y="78"/>
                  </a:lnTo>
                  <a:lnTo>
                    <a:pt x="147" y="93"/>
                  </a:lnTo>
                  <a:lnTo>
                    <a:pt x="169" y="106"/>
                  </a:lnTo>
                  <a:lnTo>
                    <a:pt x="183" y="116"/>
                  </a:lnTo>
                  <a:lnTo>
                    <a:pt x="183" y="116"/>
                  </a:lnTo>
                  <a:lnTo>
                    <a:pt x="189" y="1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13"/>
            <p:cNvSpPr>
              <a:spLocks/>
            </p:cNvSpPr>
            <p:nvPr/>
          </p:nvSpPr>
          <p:spPr bwMode="auto">
            <a:xfrm>
              <a:off x="3243" y="2149"/>
              <a:ext cx="142" cy="101"/>
            </a:xfrm>
            <a:custGeom>
              <a:avLst/>
              <a:gdLst>
                <a:gd name="T0" fmla="*/ 142 w 142"/>
                <a:gd name="T1" fmla="*/ 92 h 101"/>
                <a:gd name="T2" fmla="*/ 142 w 142"/>
                <a:gd name="T3" fmla="*/ 92 h 101"/>
                <a:gd name="T4" fmla="*/ 127 w 142"/>
                <a:gd name="T5" fmla="*/ 85 h 101"/>
                <a:gd name="T6" fmla="*/ 111 w 142"/>
                <a:gd name="T7" fmla="*/ 74 h 101"/>
                <a:gd name="T8" fmla="*/ 92 w 142"/>
                <a:gd name="T9" fmla="*/ 63 h 101"/>
                <a:gd name="T10" fmla="*/ 73 w 142"/>
                <a:gd name="T11" fmla="*/ 49 h 101"/>
                <a:gd name="T12" fmla="*/ 54 w 142"/>
                <a:gd name="T13" fmla="*/ 36 h 101"/>
                <a:gd name="T14" fmla="*/ 36 w 142"/>
                <a:gd name="T15" fmla="*/ 22 h 101"/>
                <a:gd name="T16" fmla="*/ 19 w 142"/>
                <a:gd name="T17" fmla="*/ 10 h 101"/>
                <a:gd name="T18" fmla="*/ 6 w 142"/>
                <a:gd name="T19" fmla="*/ 0 h 101"/>
                <a:gd name="T20" fmla="*/ 0 w 142"/>
                <a:gd name="T21" fmla="*/ 10 h 101"/>
                <a:gd name="T22" fmla="*/ 13 w 142"/>
                <a:gd name="T23" fmla="*/ 19 h 101"/>
                <a:gd name="T24" fmla="*/ 30 w 142"/>
                <a:gd name="T25" fmla="*/ 32 h 101"/>
                <a:gd name="T26" fmla="*/ 48 w 142"/>
                <a:gd name="T27" fmla="*/ 46 h 101"/>
                <a:gd name="T28" fmla="*/ 67 w 142"/>
                <a:gd name="T29" fmla="*/ 59 h 101"/>
                <a:gd name="T30" fmla="*/ 86 w 142"/>
                <a:gd name="T31" fmla="*/ 73 h 101"/>
                <a:gd name="T32" fmla="*/ 104 w 142"/>
                <a:gd name="T33" fmla="*/ 84 h 101"/>
                <a:gd name="T34" fmla="*/ 123 w 142"/>
                <a:gd name="T35" fmla="*/ 95 h 101"/>
                <a:gd name="T36" fmla="*/ 139 w 142"/>
                <a:gd name="T37" fmla="*/ 101 h 101"/>
                <a:gd name="T38" fmla="*/ 139 w 142"/>
                <a:gd name="T39" fmla="*/ 101 h 101"/>
                <a:gd name="T40" fmla="*/ 142 w 142"/>
                <a:gd name="T41" fmla="*/ 9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2" h="101">
                  <a:moveTo>
                    <a:pt x="142" y="92"/>
                  </a:moveTo>
                  <a:lnTo>
                    <a:pt x="142" y="92"/>
                  </a:lnTo>
                  <a:lnTo>
                    <a:pt x="127" y="85"/>
                  </a:lnTo>
                  <a:lnTo>
                    <a:pt x="111" y="74"/>
                  </a:lnTo>
                  <a:lnTo>
                    <a:pt x="92" y="63"/>
                  </a:lnTo>
                  <a:lnTo>
                    <a:pt x="73" y="49"/>
                  </a:lnTo>
                  <a:lnTo>
                    <a:pt x="54" y="36"/>
                  </a:lnTo>
                  <a:lnTo>
                    <a:pt x="36" y="22"/>
                  </a:lnTo>
                  <a:lnTo>
                    <a:pt x="19" y="1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13" y="19"/>
                  </a:lnTo>
                  <a:lnTo>
                    <a:pt x="30" y="32"/>
                  </a:lnTo>
                  <a:lnTo>
                    <a:pt x="48" y="46"/>
                  </a:lnTo>
                  <a:lnTo>
                    <a:pt x="67" y="59"/>
                  </a:lnTo>
                  <a:lnTo>
                    <a:pt x="86" y="73"/>
                  </a:lnTo>
                  <a:lnTo>
                    <a:pt x="104" y="84"/>
                  </a:lnTo>
                  <a:lnTo>
                    <a:pt x="123" y="95"/>
                  </a:lnTo>
                  <a:lnTo>
                    <a:pt x="139" y="101"/>
                  </a:lnTo>
                  <a:lnTo>
                    <a:pt x="139" y="101"/>
                  </a:lnTo>
                  <a:lnTo>
                    <a:pt x="142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14"/>
            <p:cNvSpPr>
              <a:spLocks/>
            </p:cNvSpPr>
            <p:nvPr/>
          </p:nvSpPr>
          <p:spPr bwMode="auto">
            <a:xfrm>
              <a:off x="3382" y="2239"/>
              <a:ext cx="102" cy="19"/>
            </a:xfrm>
            <a:custGeom>
              <a:avLst/>
              <a:gdLst>
                <a:gd name="T0" fmla="*/ 102 w 102"/>
                <a:gd name="T1" fmla="*/ 0 h 19"/>
                <a:gd name="T2" fmla="*/ 102 w 102"/>
                <a:gd name="T3" fmla="*/ 0 h 19"/>
                <a:gd name="T4" fmla="*/ 68 w 102"/>
                <a:gd name="T5" fmla="*/ 0 h 19"/>
                <a:gd name="T6" fmla="*/ 46 w 102"/>
                <a:gd name="T7" fmla="*/ 3 h 19"/>
                <a:gd name="T8" fmla="*/ 34 w 102"/>
                <a:gd name="T9" fmla="*/ 7 h 19"/>
                <a:gd name="T10" fmla="*/ 27 w 102"/>
                <a:gd name="T11" fmla="*/ 8 h 19"/>
                <a:gd name="T12" fmla="*/ 22 w 102"/>
                <a:gd name="T13" fmla="*/ 7 h 19"/>
                <a:gd name="T14" fmla="*/ 19 w 102"/>
                <a:gd name="T15" fmla="*/ 8 h 19"/>
                <a:gd name="T16" fmla="*/ 15 w 102"/>
                <a:gd name="T17" fmla="*/ 7 h 19"/>
                <a:gd name="T18" fmla="*/ 3 w 102"/>
                <a:gd name="T19" fmla="*/ 2 h 19"/>
                <a:gd name="T20" fmla="*/ 0 w 102"/>
                <a:gd name="T21" fmla="*/ 11 h 19"/>
                <a:gd name="T22" fmla="*/ 11 w 102"/>
                <a:gd name="T23" fmla="*/ 16 h 19"/>
                <a:gd name="T24" fmla="*/ 19 w 102"/>
                <a:gd name="T25" fmla="*/ 18 h 19"/>
                <a:gd name="T26" fmla="*/ 22 w 102"/>
                <a:gd name="T27" fmla="*/ 19 h 19"/>
                <a:gd name="T28" fmla="*/ 27 w 102"/>
                <a:gd name="T29" fmla="*/ 18 h 19"/>
                <a:gd name="T30" fmla="*/ 34 w 102"/>
                <a:gd name="T31" fmla="*/ 16 h 19"/>
                <a:gd name="T32" fmla="*/ 46 w 102"/>
                <a:gd name="T33" fmla="*/ 13 h 19"/>
                <a:gd name="T34" fmla="*/ 68 w 102"/>
                <a:gd name="T35" fmla="*/ 13 h 19"/>
                <a:gd name="T36" fmla="*/ 102 w 102"/>
                <a:gd name="T37" fmla="*/ 13 h 19"/>
                <a:gd name="T38" fmla="*/ 102 w 102"/>
                <a:gd name="T39" fmla="*/ 13 h 19"/>
                <a:gd name="T40" fmla="*/ 102 w 102"/>
                <a:gd name="T4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9">
                  <a:moveTo>
                    <a:pt x="102" y="0"/>
                  </a:moveTo>
                  <a:lnTo>
                    <a:pt x="102" y="0"/>
                  </a:lnTo>
                  <a:lnTo>
                    <a:pt x="68" y="0"/>
                  </a:lnTo>
                  <a:lnTo>
                    <a:pt x="46" y="3"/>
                  </a:lnTo>
                  <a:lnTo>
                    <a:pt x="34" y="7"/>
                  </a:lnTo>
                  <a:lnTo>
                    <a:pt x="27" y="8"/>
                  </a:lnTo>
                  <a:lnTo>
                    <a:pt x="22" y="7"/>
                  </a:lnTo>
                  <a:lnTo>
                    <a:pt x="19" y="8"/>
                  </a:lnTo>
                  <a:lnTo>
                    <a:pt x="15" y="7"/>
                  </a:lnTo>
                  <a:lnTo>
                    <a:pt x="3" y="2"/>
                  </a:lnTo>
                  <a:lnTo>
                    <a:pt x="0" y="11"/>
                  </a:lnTo>
                  <a:lnTo>
                    <a:pt x="11" y="16"/>
                  </a:lnTo>
                  <a:lnTo>
                    <a:pt x="19" y="18"/>
                  </a:lnTo>
                  <a:lnTo>
                    <a:pt x="22" y="19"/>
                  </a:lnTo>
                  <a:lnTo>
                    <a:pt x="27" y="18"/>
                  </a:lnTo>
                  <a:lnTo>
                    <a:pt x="34" y="16"/>
                  </a:lnTo>
                  <a:lnTo>
                    <a:pt x="46" y="13"/>
                  </a:lnTo>
                  <a:lnTo>
                    <a:pt x="68" y="13"/>
                  </a:lnTo>
                  <a:lnTo>
                    <a:pt x="102" y="13"/>
                  </a:lnTo>
                  <a:lnTo>
                    <a:pt x="102" y="1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15"/>
            <p:cNvSpPr>
              <a:spLocks/>
            </p:cNvSpPr>
            <p:nvPr/>
          </p:nvSpPr>
          <p:spPr bwMode="auto">
            <a:xfrm>
              <a:off x="3484" y="2227"/>
              <a:ext cx="253" cy="25"/>
            </a:xfrm>
            <a:custGeom>
              <a:avLst/>
              <a:gdLst>
                <a:gd name="T0" fmla="*/ 253 w 253"/>
                <a:gd name="T1" fmla="*/ 7 h 25"/>
                <a:gd name="T2" fmla="*/ 253 w 253"/>
                <a:gd name="T3" fmla="*/ 7 h 25"/>
                <a:gd name="T4" fmla="*/ 240 w 253"/>
                <a:gd name="T5" fmla="*/ 4 h 25"/>
                <a:gd name="T6" fmla="*/ 226 w 253"/>
                <a:gd name="T7" fmla="*/ 1 h 25"/>
                <a:gd name="T8" fmla="*/ 213 w 253"/>
                <a:gd name="T9" fmla="*/ 1 h 25"/>
                <a:gd name="T10" fmla="*/ 199 w 253"/>
                <a:gd name="T11" fmla="*/ 0 h 25"/>
                <a:gd name="T12" fmla="*/ 185 w 253"/>
                <a:gd name="T13" fmla="*/ 0 h 25"/>
                <a:gd name="T14" fmla="*/ 170 w 253"/>
                <a:gd name="T15" fmla="*/ 1 h 25"/>
                <a:gd name="T16" fmla="*/ 156 w 253"/>
                <a:gd name="T17" fmla="*/ 1 h 25"/>
                <a:gd name="T18" fmla="*/ 140 w 253"/>
                <a:gd name="T19" fmla="*/ 4 h 25"/>
                <a:gd name="T20" fmla="*/ 124 w 253"/>
                <a:gd name="T21" fmla="*/ 6 h 25"/>
                <a:gd name="T22" fmla="*/ 109 w 253"/>
                <a:gd name="T23" fmla="*/ 7 h 25"/>
                <a:gd name="T24" fmla="*/ 91 w 253"/>
                <a:gd name="T25" fmla="*/ 9 h 25"/>
                <a:gd name="T26" fmla="*/ 75 w 253"/>
                <a:gd name="T27" fmla="*/ 11 h 25"/>
                <a:gd name="T28" fmla="*/ 56 w 253"/>
                <a:gd name="T29" fmla="*/ 11 h 25"/>
                <a:gd name="T30" fmla="*/ 39 w 253"/>
                <a:gd name="T31" fmla="*/ 11 h 25"/>
                <a:gd name="T32" fmla="*/ 20 w 253"/>
                <a:gd name="T33" fmla="*/ 12 h 25"/>
                <a:gd name="T34" fmla="*/ 0 w 253"/>
                <a:gd name="T35" fmla="*/ 12 h 25"/>
                <a:gd name="T36" fmla="*/ 0 w 253"/>
                <a:gd name="T37" fmla="*/ 25 h 25"/>
                <a:gd name="T38" fmla="*/ 20 w 253"/>
                <a:gd name="T39" fmla="*/ 25 h 25"/>
                <a:gd name="T40" fmla="*/ 39 w 253"/>
                <a:gd name="T41" fmla="*/ 23 h 25"/>
                <a:gd name="T42" fmla="*/ 56 w 253"/>
                <a:gd name="T43" fmla="*/ 23 h 25"/>
                <a:gd name="T44" fmla="*/ 75 w 253"/>
                <a:gd name="T45" fmla="*/ 20 h 25"/>
                <a:gd name="T46" fmla="*/ 91 w 253"/>
                <a:gd name="T47" fmla="*/ 19 h 25"/>
                <a:gd name="T48" fmla="*/ 109 w 253"/>
                <a:gd name="T49" fmla="*/ 17 h 25"/>
                <a:gd name="T50" fmla="*/ 124 w 253"/>
                <a:gd name="T51" fmla="*/ 15 h 25"/>
                <a:gd name="T52" fmla="*/ 140 w 253"/>
                <a:gd name="T53" fmla="*/ 14 h 25"/>
                <a:gd name="T54" fmla="*/ 156 w 253"/>
                <a:gd name="T55" fmla="*/ 14 h 25"/>
                <a:gd name="T56" fmla="*/ 170 w 253"/>
                <a:gd name="T57" fmla="*/ 14 h 25"/>
                <a:gd name="T58" fmla="*/ 185 w 253"/>
                <a:gd name="T59" fmla="*/ 12 h 25"/>
                <a:gd name="T60" fmla="*/ 199 w 253"/>
                <a:gd name="T61" fmla="*/ 12 h 25"/>
                <a:gd name="T62" fmla="*/ 213 w 253"/>
                <a:gd name="T63" fmla="*/ 14 h 25"/>
                <a:gd name="T64" fmla="*/ 226 w 253"/>
                <a:gd name="T65" fmla="*/ 14 h 25"/>
                <a:gd name="T66" fmla="*/ 240 w 253"/>
                <a:gd name="T67" fmla="*/ 14 h 25"/>
                <a:gd name="T68" fmla="*/ 253 w 253"/>
                <a:gd name="T69" fmla="*/ 17 h 25"/>
                <a:gd name="T70" fmla="*/ 253 w 253"/>
                <a:gd name="T71" fmla="*/ 17 h 25"/>
                <a:gd name="T72" fmla="*/ 253 w 253"/>
                <a:gd name="T73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3" h="25">
                  <a:moveTo>
                    <a:pt x="253" y="7"/>
                  </a:moveTo>
                  <a:lnTo>
                    <a:pt x="253" y="7"/>
                  </a:lnTo>
                  <a:lnTo>
                    <a:pt x="240" y="4"/>
                  </a:lnTo>
                  <a:lnTo>
                    <a:pt x="226" y="1"/>
                  </a:lnTo>
                  <a:lnTo>
                    <a:pt x="213" y="1"/>
                  </a:lnTo>
                  <a:lnTo>
                    <a:pt x="199" y="0"/>
                  </a:lnTo>
                  <a:lnTo>
                    <a:pt x="185" y="0"/>
                  </a:lnTo>
                  <a:lnTo>
                    <a:pt x="170" y="1"/>
                  </a:lnTo>
                  <a:lnTo>
                    <a:pt x="156" y="1"/>
                  </a:lnTo>
                  <a:lnTo>
                    <a:pt x="140" y="4"/>
                  </a:lnTo>
                  <a:lnTo>
                    <a:pt x="124" y="6"/>
                  </a:lnTo>
                  <a:lnTo>
                    <a:pt x="109" y="7"/>
                  </a:lnTo>
                  <a:lnTo>
                    <a:pt x="91" y="9"/>
                  </a:lnTo>
                  <a:lnTo>
                    <a:pt x="75" y="11"/>
                  </a:lnTo>
                  <a:lnTo>
                    <a:pt x="56" y="11"/>
                  </a:lnTo>
                  <a:lnTo>
                    <a:pt x="39" y="11"/>
                  </a:lnTo>
                  <a:lnTo>
                    <a:pt x="20" y="12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20" y="25"/>
                  </a:lnTo>
                  <a:lnTo>
                    <a:pt x="39" y="23"/>
                  </a:lnTo>
                  <a:lnTo>
                    <a:pt x="56" y="23"/>
                  </a:lnTo>
                  <a:lnTo>
                    <a:pt x="75" y="20"/>
                  </a:lnTo>
                  <a:lnTo>
                    <a:pt x="91" y="19"/>
                  </a:lnTo>
                  <a:lnTo>
                    <a:pt x="109" y="17"/>
                  </a:lnTo>
                  <a:lnTo>
                    <a:pt x="124" y="15"/>
                  </a:lnTo>
                  <a:lnTo>
                    <a:pt x="140" y="14"/>
                  </a:lnTo>
                  <a:lnTo>
                    <a:pt x="156" y="14"/>
                  </a:lnTo>
                  <a:lnTo>
                    <a:pt x="170" y="14"/>
                  </a:lnTo>
                  <a:lnTo>
                    <a:pt x="185" y="12"/>
                  </a:lnTo>
                  <a:lnTo>
                    <a:pt x="199" y="12"/>
                  </a:lnTo>
                  <a:lnTo>
                    <a:pt x="213" y="14"/>
                  </a:lnTo>
                  <a:lnTo>
                    <a:pt x="226" y="14"/>
                  </a:lnTo>
                  <a:lnTo>
                    <a:pt x="240" y="14"/>
                  </a:lnTo>
                  <a:lnTo>
                    <a:pt x="253" y="17"/>
                  </a:lnTo>
                  <a:lnTo>
                    <a:pt x="253" y="17"/>
                  </a:lnTo>
                  <a:lnTo>
                    <a:pt x="253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16"/>
            <p:cNvSpPr>
              <a:spLocks/>
            </p:cNvSpPr>
            <p:nvPr/>
          </p:nvSpPr>
          <p:spPr bwMode="auto">
            <a:xfrm>
              <a:off x="3737" y="2234"/>
              <a:ext cx="238" cy="23"/>
            </a:xfrm>
            <a:custGeom>
              <a:avLst/>
              <a:gdLst>
                <a:gd name="T0" fmla="*/ 235 w 238"/>
                <a:gd name="T1" fmla="*/ 0 h 23"/>
                <a:gd name="T2" fmla="*/ 237 w 238"/>
                <a:gd name="T3" fmla="*/ 0 h 23"/>
                <a:gd name="T4" fmla="*/ 212 w 238"/>
                <a:gd name="T5" fmla="*/ 5 h 23"/>
                <a:gd name="T6" fmla="*/ 183 w 238"/>
                <a:gd name="T7" fmla="*/ 8 h 23"/>
                <a:gd name="T8" fmla="*/ 153 w 238"/>
                <a:gd name="T9" fmla="*/ 10 h 23"/>
                <a:gd name="T10" fmla="*/ 121 w 238"/>
                <a:gd name="T11" fmla="*/ 10 h 23"/>
                <a:gd name="T12" fmla="*/ 88 w 238"/>
                <a:gd name="T13" fmla="*/ 10 h 23"/>
                <a:gd name="T14" fmla="*/ 57 w 238"/>
                <a:gd name="T15" fmla="*/ 8 h 23"/>
                <a:gd name="T16" fmla="*/ 26 w 238"/>
                <a:gd name="T17" fmla="*/ 5 h 23"/>
                <a:gd name="T18" fmla="*/ 0 w 238"/>
                <a:gd name="T19" fmla="*/ 0 h 23"/>
                <a:gd name="T20" fmla="*/ 0 w 238"/>
                <a:gd name="T21" fmla="*/ 10 h 23"/>
                <a:gd name="T22" fmla="*/ 26 w 238"/>
                <a:gd name="T23" fmla="*/ 15 h 23"/>
                <a:gd name="T24" fmla="*/ 57 w 238"/>
                <a:gd name="T25" fmla="*/ 18 h 23"/>
                <a:gd name="T26" fmla="*/ 88 w 238"/>
                <a:gd name="T27" fmla="*/ 19 h 23"/>
                <a:gd name="T28" fmla="*/ 121 w 238"/>
                <a:gd name="T29" fmla="*/ 23 h 23"/>
                <a:gd name="T30" fmla="*/ 153 w 238"/>
                <a:gd name="T31" fmla="*/ 19 h 23"/>
                <a:gd name="T32" fmla="*/ 183 w 238"/>
                <a:gd name="T33" fmla="*/ 18 h 23"/>
                <a:gd name="T34" fmla="*/ 212 w 238"/>
                <a:gd name="T35" fmla="*/ 15 h 23"/>
                <a:gd name="T36" fmla="*/ 237 w 238"/>
                <a:gd name="T37" fmla="*/ 10 h 23"/>
                <a:gd name="T38" fmla="*/ 238 w 238"/>
                <a:gd name="T39" fmla="*/ 10 h 23"/>
                <a:gd name="T40" fmla="*/ 235 w 238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8" h="23">
                  <a:moveTo>
                    <a:pt x="235" y="0"/>
                  </a:moveTo>
                  <a:lnTo>
                    <a:pt x="237" y="0"/>
                  </a:lnTo>
                  <a:lnTo>
                    <a:pt x="212" y="5"/>
                  </a:lnTo>
                  <a:lnTo>
                    <a:pt x="183" y="8"/>
                  </a:lnTo>
                  <a:lnTo>
                    <a:pt x="153" y="10"/>
                  </a:lnTo>
                  <a:lnTo>
                    <a:pt x="121" y="10"/>
                  </a:lnTo>
                  <a:lnTo>
                    <a:pt x="88" y="10"/>
                  </a:lnTo>
                  <a:lnTo>
                    <a:pt x="57" y="8"/>
                  </a:lnTo>
                  <a:lnTo>
                    <a:pt x="26" y="5"/>
                  </a:lnTo>
                  <a:lnTo>
                    <a:pt x="0" y="0"/>
                  </a:lnTo>
                  <a:lnTo>
                    <a:pt x="0" y="10"/>
                  </a:lnTo>
                  <a:lnTo>
                    <a:pt x="26" y="15"/>
                  </a:lnTo>
                  <a:lnTo>
                    <a:pt x="57" y="18"/>
                  </a:lnTo>
                  <a:lnTo>
                    <a:pt x="88" y="19"/>
                  </a:lnTo>
                  <a:lnTo>
                    <a:pt x="121" y="23"/>
                  </a:lnTo>
                  <a:lnTo>
                    <a:pt x="153" y="19"/>
                  </a:lnTo>
                  <a:lnTo>
                    <a:pt x="183" y="18"/>
                  </a:lnTo>
                  <a:lnTo>
                    <a:pt x="212" y="15"/>
                  </a:lnTo>
                  <a:lnTo>
                    <a:pt x="237" y="10"/>
                  </a:lnTo>
                  <a:lnTo>
                    <a:pt x="238" y="10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3972" y="2176"/>
              <a:ext cx="328" cy="68"/>
            </a:xfrm>
            <a:custGeom>
              <a:avLst/>
              <a:gdLst>
                <a:gd name="T0" fmla="*/ 328 w 328"/>
                <a:gd name="T1" fmla="*/ 9 h 68"/>
                <a:gd name="T2" fmla="*/ 325 w 328"/>
                <a:gd name="T3" fmla="*/ 5 h 68"/>
                <a:gd name="T4" fmla="*/ 313 w 328"/>
                <a:gd name="T5" fmla="*/ 3 h 68"/>
                <a:gd name="T6" fmla="*/ 301 w 328"/>
                <a:gd name="T7" fmla="*/ 0 h 68"/>
                <a:gd name="T8" fmla="*/ 285 w 328"/>
                <a:gd name="T9" fmla="*/ 3 h 68"/>
                <a:gd name="T10" fmla="*/ 266 w 328"/>
                <a:gd name="T11" fmla="*/ 5 h 68"/>
                <a:gd name="T12" fmla="*/ 244 w 328"/>
                <a:gd name="T13" fmla="*/ 6 h 68"/>
                <a:gd name="T14" fmla="*/ 220 w 328"/>
                <a:gd name="T15" fmla="*/ 11 h 68"/>
                <a:gd name="T16" fmla="*/ 196 w 328"/>
                <a:gd name="T17" fmla="*/ 14 h 68"/>
                <a:gd name="T18" fmla="*/ 171 w 328"/>
                <a:gd name="T19" fmla="*/ 19 h 68"/>
                <a:gd name="T20" fmla="*/ 146 w 328"/>
                <a:gd name="T21" fmla="*/ 25 h 68"/>
                <a:gd name="T22" fmla="*/ 120 w 328"/>
                <a:gd name="T23" fmla="*/ 30 h 68"/>
                <a:gd name="T24" fmla="*/ 95 w 328"/>
                <a:gd name="T25" fmla="*/ 36 h 68"/>
                <a:gd name="T26" fmla="*/ 71 w 328"/>
                <a:gd name="T27" fmla="*/ 41 h 68"/>
                <a:gd name="T28" fmla="*/ 51 w 328"/>
                <a:gd name="T29" fmla="*/ 46 h 68"/>
                <a:gd name="T30" fmla="*/ 30 w 328"/>
                <a:gd name="T31" fmla="*/ 51 h 68"/>
                <a:gd name="T32" fmla="*/ 13 w 328"/>
                <a:gd name="T33" fmla="*/ 55 h 68"/>
                <a:gd name="T34" fmla="*/ 0 w 328"/>
                <a:gd name="T35" fmla="*/ 58 h 68"/>
                <a:gd name="T36" fmla="*/ 3 w 328"/>
                <a:gd name="T37" fmla="*/ 68 h 68"/>
                <a:gd name="T38" fmla="*/ 16 w 328"/>
                <a:gd name="T39" fmla="*/ 65 h 68"/>
                <a:gd name="T40" fmla="*/ 33 w 328"/>
                <a:gd name="T41" fmla="*/ 60 h 68"/>
                <a:gd name="T42" fmla="*/ 51 w 328"/>
                <a:gd name="T43" fmla="*/ 55 h 68"/>
                <a:gd name="T44" fmla="*/ 71 w 328"/>
                <a:gd name="T45" fmla="*/ 51 h 68"/>
                <a:gd name="T46" fmla="*/ 95 w 328"/>
                <a:gd name="T47" fmla="*/ 46 h 68"/>
                <a:gd name="T48" fmla="*/ 120 w 328"/>
                <a:gd name="T49" fmla="*/ 39 h 68"/>
                <a:gd name="T50" fmla="*/ 146 w 328"/>
                <a:gd name="T51" fmla="*/ 35 h 68"/>
                <a:gd name="T52" fmla="*/ 171 w 328"/>
                <a:gd name="T53" fmla="*/ 28 h 68"/>
                <a:gd name="T54" fmla="*/ 196 w 328"/>
                <a:gd name="T55" fmla="*/ 24 h 68"/>
                <a:gd name="T56" fmla="*/ 220 w 328"/>
                <a:gd name="T57" fmla="*/ 20 h 68"/>
                <a:gd name="T58" fmla="*/ 244 w 328"/>
                <a:gd name="T59" fmla="*/ 16 h 68"/>
                <a:gd name="T60" fmla="*/ 266 w 328"/>
                <a:gd name="T61" fmla="*/ 14 h 68"/>
                <a:gd name="T62" fmla="*/ 285 w 328"/>
                <a:gd name="T63" fmla="*/ 13 h 68"/>
                <a:gd name="T64" fmla="*/ 301 w 328"/>
                <a:gd name="T65" fmla="*/ 13 h 68"/>
                <a:gd name="T66" fmla="*/ 313 w 328"/>
                <a:gd name="T67" fmla="*/ 13 h 68"/>
                <a:gd name="T68" fmla="*/ 321 w 328"/>
                <a:gd name="T69" fmla="*/ 14 h 68"/>
                <a:gd name="T70" fmla="*/ 318 w 328"/>
                <a:gd name="T71" fmla="*/ 9 h 68"/>
                <a:gd name="T72" fmla="*/ 328 w 328"/>
                <a:gd name="T73" fmla="*/ 9 h 68"/>
                <a:gd name="T74" fmla="*/ 328 w 328"/>
                <a:gd name="T75" fmla="*/ 6 h 68"/>
                <a:gd name="T76" fmla="*/ 325 w 328"/>
                <a:gd name="T77" fmla="*/ 5 h 68"/>
                <a:gd name="T78" fmla="*/ 328 w 328"/>
                <a:gd name="T79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8" h="68">
                  <a:moveTo>
                    <a:pt x="328" y="9"/>
                  </a:moveTo>
                  <a:lnTo>
                    <a:pt x="325" y="5"/>
                  </a:lnTo>
                  <a:lnTo>
                    <a:pt x="313" y="3"/>
                  </a:lnTo>
                  <a:lnTo>
                    <a:pt x="301" y="0"/>
                  </a:lnTo>
                  <a:lnTo>
                    <a:pt x="285" y="3"/>
                  </a:lnTo>
                  <a:lnTo>
                    <a:pt x="266" y="5"/>
                  </a:lnTo>
                  <a:lnTo>
                    <a:pt x="244" y="6"/>
                  </a:lnTo>
                  <a:lnTo>
                    <a:pt x="220" y="11"/>
                  </a:lnTo>
                  <a:lnTo>
                    <a:pt x="196" y="14"/>
                  </a:lnTo>
                  <a:lnTo>
                    <a:pt x="171" y="19"/>
                  </a:lnTo>
                  <a:lnTo>
                    <a:pt x="146" y="25"/>
                  </a:lnTo>
                  <a:lnTo>
                    <a:pt x="120" y="30"/>
                  </a:lnTo>
                  <a:lnTo>
                    <a:pt x="95" y="36"/>
                  </a:lnTo>
                  <a:lnTo>
                    <a:pt x="71" y="41"/>
                  </a:lnTo>
                  <a:lnTo>
                    <a:pt x="51" y="46"/>
                  </a:lnTo>
                  <a:lnTo>
                    <a:pt x="30" y="51"/>
                  </a:lnTo>
                  <a:lnTo>
                    <a:pt x="13" y="55"/>
                  </a:lnTo>
                  <a:lnTo>
                    <a:pt x="0" y="58"/>
                  </a:lnTo>
                  <a:lnTo>
                    <a:pt x="3" y="68"/>
                  </a:lnTo>
                  <a:lnTo>
                    <a:pt x="16" y="65"/>
                  </a:lnTo>
                  <a:lnTo>
                    <a:pt x="33" y="60"/>
                  </a:lnTo>
                  <a:lnTo>
                    <a:pt x="51" y="55"/>
                  </a:lnTo>
                  <a:lnTo>
                    <a:pt x="71" y="51"/>
                  </a:lnTo>
                  <a:lnTo>
                    <a:pt x="95" y="46"/>
                  </a:lnTo>
                  <a:lnTo>
                    <a:pt x="120" y="39"/>
                  </a:lnTo>
                  <a:lnTo>
                    <a:pt x="146" y="35"/>
                  </a:lnTo>
                  <a:lnTo>
                    <a:pt x="171" y="28"/>
                  </a:lnTo>
                  <a:lnTo>
                    <a:pt x="196" y="24"/>
                  </a:lnTo>
                  <a:lnTo>
                    <a:pt x="220" y="20"/>
                  </a:lnTo>
                  <a:lnTo>
                    <a:pt x="244" y="16"/>
                  </a:lnTo>
                  <a:lnTo>
                    <a:pt x="266" y="14"/>
                  </a:lnTo>
                  <a:lnTo>
                    <a:pt x="285" y="13"/>
                  </a:lnTo>
                  <a:lnTo>
                    <a:pt x="301" y="13"/>
                  </a:lnTo>
                  <a:lnTo>
                    <a:pt x="313" y="13"/>
                  </a:lnTo>
                  <a:lnTo>
                    <a:pt x="321" y="14"/>
                  </a:lnTo>
                  <a:lnTo>
                    <a:pt x="318" y="9"/>
                  </a:lnTo>
                  <a:lnTo>
                    <a:pt x="328" y="9"/>
                  </a:lnTo>
                  <a:lnTo>
                    <a:pt x="328" y="6"/>
                  </a:lnTo>
                  <a:lnTo>
                    <a:pt x="325" y="5"/>
                  </a:lnTo>
                  <a:lnTo>
                    <a:pt x="328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18"/>
            <p:cNvSpPr>
              <a:spLocks/>
            </p:cNvSpPr>
            <p:nvPr/>
          </p:nvSpPr>
          <p:spPr bwMode="auto">
            <a:xfrm>
              <a:off x="4289" y="2185"/>
              <a:ext cx="15" cy="694"/>
            </a:xfrm>
            <a:custGeom>
              <a:avLst/>
              <a:gdLst>
                <a:gd name="T0" fmla="*/ 6 w 15"/>
                <a:gd name="T1" fmla="*/ 694 h 694"/>
                <a:gd name="T2" fmla="*/ 12 w 15"/>
                <a:gd name="T3" fmla="*/ 687 h 694"/>
                <a:gd name="T4" fmla="*/ 14 w 15"/>
                <a:gd name="T5" fmla="*/ 578 h 694"/>
                <a:gd name="T6" fmla="*/ 15 w 15"/>
                <a:gd name="T7" fmla="*/ 380 h 694"/>
                <a:gd name="T8" fmla="*/ 15 w 15"/>
                <a:gd name="T9" fmla="*/ 165 h 694"/>
                <a:gd name="T10" fmla="*/ 11 w 15"/>
                <a:gd name="T11" fmla="*/ 0 h 694"/>
                <a:gd name="T12" fmla="*/ 1 w 15"/>
                <a:gd name="T13" fmla="*/ 0 h 694"/>
                <a:gd name="T14" fmla="*/ 3 w 15"/>
                <a:gd name="T15" fmla="*/ 165 h 694"/>
                <a:gd name="T16" fmla="*/ 3 w 15"/>
                <a:gd name="T17" fmla="*/ 380 h 694"/>
                <a:gd name="T18" fmla="*/ 1 w 15"/>
                <a:gd name="T19" fmla="*/ 578 h 694"/>
                <a:gd name="T20" fmla="*/ 0 w 15"/>
                <a:gd name="T21" fmla="*/ 687 h 694"/>
                <a:gd name="T22" fmla="*/ 6 w 15"/>
                <a:gd name="T23" fmla="*/ 681 h 694"/>
                <a:gd name="T24" fmla="*/ 6 w 15"/>
                <a:gd name="T25" fmla="*/ 694 h 694"/>
                <a:gd name="T26" fmla="*/ 12 w 15"/>
                <a:gd name="T27" fmla="*/ 694 h 694"/>
                <a:gd name="T28" fmla="*/ 12 w 15"/>
                <a:gd name="T29" fmla="*/ 687 h 694"/>
                <a:gd name="T30" fmla="*/ 6 w 15"/>
                <a:gd name="T31" fmla="*/ 69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694">
                  <a:moveTo>
                    <a:pt x="6" y="694"/>
                  </a:moveTo>
                  <a:lnTo>
                    <a:pt x="12" y="687"/>
                  </a:lnTo>
                  <a:lnTo>
                    <a:pt x="14" y="578"/>
                  </a:lnTo>
                  <a:lnTo>
                    <a:pt x="15" y="380"/>
                  </a:lnTo>
                  <a:lnTo>
                    <a:pt x="15" y="165"/>
                  </a:lnTo>
                  <a:lnTo>
                    <a:pt x="11" y="0"/>
                  </a:lnTo>
                  <a:lnTo>
                    <a:pt x="1" y="0"/>
                  </a:lnTo>
                  <a:lnTo>
                    <a:pt x="3" y="165"/>
                  </a:lnTo>
                  <a:lnTo>
                    <a:pt x="3" y="380"/>
                  </a:lnTo>
                  <a:lnTo>
                    <a:pt x="1" y="578"/>
                  </a:lnTo>
                  <a:lnTo>
                    <a:pt x="0" y="687"/>
                  </a:lnTo>
                  <a:lnTo>
                    <a:pt x="6" y="681"/>
                  </a:lnTo>
                  <a:lnTo>
                    <a:pt x="6" y="694"/>
                  </a:lnTo>
                  <a:lnTo>
                    <a:pt x="12" y="694"/>
                  </a:lnTo>
                  <a:lnTo>
                    <a:pt x="12" y="687"/>
                  </a:lnTo>
                  <a:lnTo>
                    <a:pt x="6" y="6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3936" y="2853"/>
              <a:ext cx="359" cy="26"/>
            </a:xfrm>
            <a:custGeom>
              <a:avLst/>
              <a:gdLst>
                <a:gd name="T0" fmla="*/ 0 w 359"/>
                <a:gd name="T1" fmla="*/ 16 h 26"/>
                <a:gd name="T2" fmla="*/ 0 w 359"/>
                <a:gd name="T3" fmla="*/ 16 h 26"/>
                <a:gd name="T4" fmla="*/ 17 w 359"/>
                <a:gd name="T5" fmla="*/ 13 h 26"/>
                <a:gd name="T6" fmla="*/ 36 w 359"/>
                <a:gd name="T7" fmla="*/ 13 h 26"/>
                <a:gd name="T8" fmla="*/ 55 w 359"/>
                <a:gd name="T9" fmla="*/ 13 h 26"/>
                <a:gd name="T10" fmla="*/ 76 w 359"/>
                <a:gd name="T11" fmla="*/ 13 h 26"/>
                <a:gd name="T12" fmla="*/ 96 w 359"/>
                <a:gd name="T13" fmla="*/ 13 h 26"/>
                <a:gd name="T14" fmla="*/ 117 w 359"/>
                <a:gd name="T15" fmla="*/ 13 h 26"/>
                <a:gd name="T16" fmla="*/ 139 w 359"/>
                <a:gd name="T17" fmla="*/ 13 h 26"/>
                <a:gd name="T18" fmla="*/ 163 w 359"/>
                <a:gd name="T19" fmla="*/ 14 h 26"/>
                <a:gd name="T20" fmla="*/ 185 w 359"/>
                <a:gd name="T21" fmla="*/ 16 h 26"/>
                <a:gd name="T22" fmla="*/ 209 w 359"/>
                <a:gd name="T23" fmla="*/ 18 h 26"/>
                <a:gd name="T24" fmla="*/ 232 w 359"/>
                <a:gd name="T25" fmla="*/ 19 h 26"/>
                <a:gd name="T26" fmla="*/ 258 w 359"/>
                <a:gd name="T27" fmla="*/ 21 h 26"/>
                <a:gd name="T28" fmla="*/ 283 w 359"/>
                <a:gd name="T29" fmla="*/ 24 h 26"/>
                <a:gd name="T30" fmla="*/ 308 w 359"/>
                <a:gd name="T31" fmla="*/ 24 h 26"/>
                <a:gd name="T32" fmla="*/ 334 w 359"/>
                <a:gd name="T33" fmla="*/ 26 h 26"/>
                <a:gd name="T34" fmla="*/ 359 w 359"/>
                <a:gd name="T35" fmla="*/ 26 h 26"/>
                <a:gd name="T36" fmla="*/ 359 w 359"/>
                <a:gd name="T37" fmla="*/ 13 h 26"/>
                <a:gd name="T38" fmla="*/ 334 w 359"/>
                <a:gd name="T39" fmla="*/ 13 h 26"/>
                <a:gd name="T40" fmla="*/ 308 w 359"/>
                <a:gd name="T41" fmla="*/ 11 h 26"/>
                <a:gd name="T42" fmla="*/ 283 w 359"/>
                <a:gd name="T43" fmla="*/ 11 h 26"/>
                <a:gd name="T44" fmla="*/ 258 w 359"/>
                <a:gd name="T45" fmla="*/ 11 h 26"/>
                <a:gd name="T46" fmla="*/ 232 w 359"/>
                <a:gd name="T47" fmla="*/ 10 h 26"/>
                <a:gd name="T48" fmla="*/ 209 w 359"/>
                <a:gd name="T49" fmla="*/ 8 h 26"/>
                <a:gd name="T50" fmla="*/ 185 w 359"/>
                <a:gd name="T51" fmla="*/ 7 h 26"/>
                <a:gd name="T52" fmla="*/ 163 w 359"/>
                <a:gd name="T53" fmla="*/ 5 h 26"/>
                <a:gd name="T54" fmla="*/ 139 w 359"/>
                <a:gd name="T55" fmla="*/ 3 h 26"/>
                <a:gd name="T56" fmla="*/ 117 w 359"/>
                <a:gd name="T57" fmla="*/ 0 h 26"/>
                <a:gd name="T58" fmla="*/ 96 w 359"/>
                <a:gd name="T59" fmla="*/ 0 h 26"/>
                <a:gd name="T60" fmla="*/ 76 w 359"/>
                <a:gd name="T61" fmla="*/ 0 h 26"/>
                <a:gd name="T62" fmla="*/ 55 w 359"/>
                <a:gd name="T63" fmla="*/ 0 h 26"/>
                <a:gd name="T64" fmla="*/ 36 w 359"/>
                <a:gd name="T65" fmla="*/ 0 h 26"/>
                <a:gd name="T66" fmla="*/ 17 w 359"/>
                <a:gd name="T67" fmla="*/ 3 h 26"/>
                <a:gd name="T68" fmla="*/ 0 w 359"/>
                <a:gd name="T69" fmla="*/ 7 h 26"/>
                <a:gd name="T70" fmla="*/ 0 w 359"/>
                <a:gd name="T71" fmla="*/ 7 h 26"/>
                <a:gd name="T72" fmla="*/ 0 w 359"/>
                <a:gd name="T73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9" h="26">
                  <a:moveTo>
                    <a:pt x="0" y="16"/>
                  </a:moveTo>
                  <a:lnTo>
                    <a:pt x="0" y="16"/>
                  </a:lnTo>
                  <a:lnTo>
                    <a:pt x="17" y="13"/>
                  </a:lnTo>
                  <a:lnTo>
                    <a:pt x="36" y="13"/>
                  </a:lnTo>
                  <a:lnTo>
                    <a:pt x="55" y="13"/>
                  </a:lnTo>
                  <a:lnTo>
                    <a:pt x="76" y="13"/>
                  </a:lnTo>
                  <a:lnTo>
                    <a:pt x="96" y="13"/>
                  </a:lnTo>
                  <a:lnTo>
                    <a:pt x="117" y="13"/>
                  </a:lnTo>
                  <a:lnTo>
                    <a:pt x="139" y="13"/>
                  </a:lnTo>
                  <a:lnTo>
                    <a:pt x="163" y="14"/>
                  </a:lnTo>
                  <a:lnTo>
                    <a:pt x="185" y="16"/>
                  </a:lnTo>
                  <a:lnTo>
                    <a:pt x="209" y="18"/>
                  </a:lnTo>
                  <a:lnTo>
                    <a:pt x="232" y="19"/>
                  </a:lnTo>
                  <a:lnTo>
                    <a:pt x="258" y="21"/>
                  </a:lnTo>
                  <a:lnTo>
                    <a:pt x="283" y="24"/>
                  </a:lnTo>
                  <a:lnTo>
                    <a:pt x="308" y="24"/>
                  </a:lnTo>
                  <a:lnTo>
                    <a:pt x="334" y="26"/>
                  </a:lnTo>
                  <a:lnTo>
                    <a:pt x="359" y="26"/>
                  </a:lnTo>
                  <a:lnTo>
                    <a:pt x="359" y="13"/>
                  </a:lnTo>
                  <a:lnTo>
                    <a:pt x="334" y="13"/>
                  </a:lnTo>
                  <a:lnTo>
                    <a:pt x="308" y="11"/>
                  </a:lnTo>
                  <a:lnTo>
                    <a:pt x="283" y="11"/>
                  </a:lnTo>
                  <a:lnTo>
                    <a:pt x="258" y="11"/>
                  </a:lnTo>
                  <a:lnTo>
                    <a:pt x="232" y="10"/>
                  </a:lnTo>
                  <a:lnTo>
                    <a:pt x="209" y="8"/>
                  </a:lnTo>
                  <a:lnTo>
                    <a:pt x="185" y="7"/>
                  </a:lnTo>
                  <a:lnTo>
                    <a:pt x="163" y="5"/>
                  </a:lnTo>
                  <a:lnTo>
                    <a:pt x="139" y="3"/>
                  </a:lnTo>
                  <a:lnTo>
                    <a:pt x="117" y="0"/>
                  </a:lnTo>
                  <a:lnTo>
                    <a:pt x="96" y="0"/>
                  </a:lnTo>
                  <a:lnTo>
                    <a:pt x="76" y="0"/>
                  </a:lnTo>
                  <a:lnTo>
                    <a:pt x="55" y="0"/>
                  </a:lnTo>
                  <a:lnTo>
                    <a:pt x="36" y="0"/>
                  </a:lnTo>
                  <a:lnTo>
                    <a:pt x="17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20"/>
            <p:cNvSpPr>
              <a:spLocks/>
            </p:cNvSpPr>
            <p:nvPr/>
          </p:nvSpPr>
          <p:spPr bwMode="auto">
            <a:xfrm>
              <a:off x="3689" y="2860"/>
              <a:ext cx="247" cy="33"/>
            </a:xfrm>
            <a:custGeom>
              <a:avLst/>
              <a:gdLst>
                <a:gd name="T0" fmla="*/ 3 w 247"/>
                <a:gd name="T1" fmla="*/ 33 h 33"/>
                <a:gd name="T2" fmla="*/ 3 w 247"/>
                <a:gd name="T3" fmla="*/ 33 h 33"/>
                <a:gd name="T4" fmla="*/ 24 w 247"/>
                <a:gd name="T5" fmla="*/ 25 h 33"/>
                <a:gd name="T6" fmla="*/ 49 w 247"/>
                <a:gd name="T7" fmla="*/ 22 h 33"/>
                <a:gd name="T8" fmla="*/ 79 w 247"/>
                <a:gd name="T9" fmla="*/ 19 h 33"/>
                <a:gd name="T10" fmla="*/ 111 w 247"/>
                <a:gd name="T11" fmla="*/ 20 h 33"/>
                <a:gd name="T12" fmla="*/ 142 w 247"/>
                <a:gd name="T13" fmla="*/ 17 h 33"/>
                <a:gd name="T14" fmla="*/ 177 w 247"/>
                <a:gd name="T15" fmla="*/ 15 h 33"/>
                <a:gd name="T16" fmla="*/ 212 w 247"/>
                <a:gd name="T17" fmla="*/ 14 h 33"/>
                <a:gd name="T18" fmla="*/ 247 w 247"/>
                <a:gd name="T19" fmla="*/ 9 h 33"/>
                <a:gd name="T20" fmla="*/ 247 w 247"/>
                <a:gd name="T21" fmla="*/ 0 h 33"/>
                <a:gd name="T22" fmla="*/ 212 w 247"/>
                <a:gd name="T23" fmla="*/ 4 h 33"/>
                <a:gd name="T24" fmla="*/ 177 w 247"/>
                <a:gd name="T25" fmla="*/ 6 h 33"/>
                <a:gd name="T26" fmla="*/ 142 w 247"/>
                <a:gd name="T27" fmla="*/ 7 h 33"/>
                <a:gd name="T28" fmla="*/ 111 w 247"/>
                <a:gd name="T29" fmla="*/ 7 h 33"/>
                <a:gd name="T30" fmla="*/ 79 w 247"/>
                <a:gd name="T31" fmla="*/ 9 h 33"/>
                <a:gd name="T32" fmla="*/ 49 w 247"/>
                <a:gd name="T33" fmla="*/ 12 h 33"/>
                <a:gd name="T34" fmla="*/ 24 w 247"/>
                <a:gd name="T35" fmla="*/ 15 h 33"/>
                <a:gd name="T36" fmla="*/ 0 w 247"/>
                <a:gd name="T37" fmla="*/ 23 h 33"/>
                <a:gd name="T38" fmla="*/ 0 w 247"/>
                <a:gd name="T39" fmla="*/ 23 h 33"/>
                <a:gd name="T40" fmla="*/ 3 w 247"/>
                <a:gd name="T4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7" h="33">
                  <a:moveTo>
                    <a:pt x="3" y="33"/>
                  </a:moveTo>
                  <a:lnTo>
                    <a:pt x="3" y="33"/>
                  </a:lnTo>
                  <a:lnTo>
                    <a:pt x="24" y="25"/>
                  </a:lnTo>
                  <a:lnTo>
                    <a:pt x="49" y="22"/>
                  </a:lnTo>
                  <a:lnTo>
                    <a:pt x="79" y="19"/>
                  </a:lnTo>
                  <a:lnTo>
                    <a:pt x="111" y="20"/>
                  </a:lnTo>
                  <a:lnTo>
                    <a:pt x="142" y="17"/>
                  </a:lnTo>
                  <a:lnTo>
                    <a:pt x="177" y="15"/>
                  </a:lnTo>
                  <a:lnTo>
                    <a:pt x="212" y="14"/>
                  </a:lnTo>
                  <a:lnTo>
                    <a:pt x="247" y="9"/>
                  </a:lnTo>
                  <a:lnTo>
                    <a:pt x="247" y="0"/>
                  </a:lnTo>
                  <a:lnTo>
                    <a:pt x="212" y="4"/>
                  </a:lnTo>
                  <a:lnTo>
                    <a:pt x="177" y="6"/>
                  </a:lnTo>
                  <a:lnTo>
                    <a:pt x="142" y="7"/>
                  </a:lnTo>
                  <a:lnTo>
                    <a:pt x="111" y="7"/>
                  </a:lnTo>
                  <a:lnTo>
                    <a:pt x="79" y="9"/>
                  </a:lnTo>
                  <a:lnTo>
                    <a:pt x="49" y="12"/>
                  </a:lnTo>
                  <a:lnTo>
                    <a:pt x="24" y="1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3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21"/>
            <p:cNvSpPr>
              <a:spLocks/>
            </p:cNvSpPr>
            <p:nvPr/>
          </p:nvSpPr>
          <p:spPr bwMode="auto">
            <a:xfrm>
              <a:off x="3571" y="2883"/>
              <a:ext cx="121" cy="30"/>
            </a:xfrm>
            <a:custGeom>
              <a:avLst/>
              <a:gdLst>
                <a:gd name="T0" fmla="*/ 9 w 121"/>
                <a:gd name="T1" fmla="*/ 30 h 30"/>
                <a:gd name="T2" fmla="*/ 9 w 121"/>
                <a:gd name="T3" fmla="*/ 30 h 30"/>
                <a:gd name="T4" fmla="*/ 15 w 121"/>
                <a:gd name="T5" fmla="*/ 24 h 30"/>
                <a:gd name="T6" fmla="*/ 23 w 121"/>
                <a:gd name="T7" fmla="*/ 21 h 30"/>
                <a:gd name="T8" fmla="*/ 36 w 121"/>
                <a:gd name="T9" fmla="*/ 21 h 30"/>
                <a:gd name="T10" fmla="*/ 50 w 121"/>
                <a:gd name="T11" fmla="*/ 21 h 30"/>
                <a:gd name="T12" fmla="*/ 64 w 121"/>
                <a:gd name="T13" fmla="*/ 21 h 30"/>
                <a:gd name="T14" fmla="*/ 82 w 121"/>
                <a:gd name="T15" fmla="*/ 19 h 30"/>
                <a:gd name="T16" fmla="*/ 101 w 121"/>
                <a:gd name="T17" fmla="*/ 16 h 30"/>
                <a:gd name="T18" fmla="*/ 121 w 121"/>
                <a:gd name="T19" fmla="*/ 10 h 30"/>
                <a:gd name="T20" fmla="*/ 118 w 121"/>
                <a:gd name="T21" fmla="*/ 0 h 30"/>
                <a:gd name="T22" fmla="*/ 101 w 121"/>
                <a:gd name="T23" fmla="*/ 7 h 30"/>
                <a:gd name="T24" fmla="*/ 82 w 121"/>
                <a:gd name="T25" fmla="*/ 10 h 30"/>
                <a:gd name="T26" fmla="*/ 64 w 121"/>
                <a:gd name="T27" fmla="*/ 8 h 30"/>
                <a:gd name="T28" fmla="*/ 50 w 121"/>
                <a:gd name="T29" fmla="*/ 8 h 30"/>
                <a:gd name="T30" fmla="*/ 36 w 121"/>
                <a:gd name="T31" fmla="*/ 8 h 30"/>
                <a:gd name="T32" fmla="*/ 23 w 121"/>
                <a:gd name="T33" fmla="*/ 11 h 30"/>
                <a:gd name="T34" fmla="*/ 9 w 121"/>
                <a:gd name="T35" fmla="*/ 15 h 30"/>
                <a:gd name="T36" fmla="*/ 0 w 121"/>
                <a:gd name="T37" fmla="*/ 24 h 30"/>
                <a:gd name="T38" fmla="*/ 0 w 121"/>
                <a:gd name="T39" fmla="*/ 24 h 30"/>
                <a:gd name="T40" fmla="*/ 9 w 121"/>
                <a:gd name="T4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1" h="30">
                  <a:moveTo>
                    <a:pt x="9" y="30"/>
                  </a:moveTo>
                  <a:lnTo>
                    <a:pt x="9" y="30"/>
                  </a:lnTo>
                  <a:lnTo>
                    <a:pt x="15" y="24"/>
                  </a:lnTo>
                  <a:lnTo>
                    <a:pt x="23" y="21"/>
                  </a:lnTo>
                  <a:lnTo>
                    <a:pt x="36" y="21"/>
                  </a:lnTo>
                  <a:lnTo>
                    <a:pt x="50" y="21"/>
                  </a:lnTo>
                  <a:lnTo>
                    <a:pt x="64" y="21"/>
                  </a:lnTo>
                  <a:lnTo>
                    <a:pt x="82" y="19"/>
                  </a:lnTo>
                  <a:lnTo>
                    <a:pt x="101" y="16"/>
                  </a:lnTo>
                  <a:lnTo>
                    <a:pt x="121" y="10"/>
                  </a:lnTo>
                  <a:lnTo>
                    <a:pt x="118" y="0"/>
                  </a:lnTo>
                  <a:lnTo>
                    <a:pt x="101" y="7"/>
                  </a:lnTo>
                  <a:lnTo>
                    <a:pt x="82" y="10"/>
                  </a:lnTo>
                  <a:lnTo>
                    <a:pt x="64" y="8"/>
                  </a:lnTo>
                  <a:lnTo>
                    <a:pt x="50" y="8"/>
                  </a:lnTo>
                  <a:lnTo>
                    <a:pt x="36" y="8"/>
                  </a:lnTo>
                  <a:lnTo>
                    <a:pt x="23" y="11"/>
                  </a:lnTo>
                  <a:lnTo>
                    <a:pt x="9" y="1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22"/>
            <p:cNvSpPr>
              <a:spLocks/>
            </p:cNvSpPr>
            <p:nvPr/>
          </p:nvSpPr>
          <p:spPr bwMode="auto">
            <a:xfrm>
              <a:off x="3521" y="2907"/>
              <a:ext cx="59" cy="47"/>
            </a:xfrm>
            <a:custGeom>
              <a:avLst/>
              <a:gdLst>
                <a:gd name="T0" fmla="*/ 0 w 59"/>
                <a:gd name="T1" fmla="*/ 46 h 47"/>
                <a:gd name="T2" fmla="*/ 0 w 59"/>
                <a:gd name="T3" fmla="*/ 47 h 47"/>
                <a:gd name="T4" fmla="*/ 8 w 59"/>
                <a:gd name="T5" fmla="*/ 44 h 47"/>
                <a:gd name="T6" fmla="*/ 18 w 59"/>
                <a:gd name="T7" fmla="*/ 43 h 47"/>
                <a:gd name="T8" fmla="*/ 27 w 59"/>
                <a:gd name="T9" fmla="*/ 40 h 47"/>
                <a:gd name="T10" fmla="*/ 34 w 59"/>
                <a:gd name="T11" fmla="*/ 33 h 47"/>
                <a:gd name="T12" fmla="*/ 40 w 59"/>
                <a:gd name="T13" fmla="*/ 28 h 47"/>
                <a:gd name="T14" fmla="*/ 46 w 59"/>
                <a:gd name="T15" fmla="*/ 21 h 47"/>
                <a:gd name="T16" fmla="*/ 54 w 59"/>
                <a:gd name="T17" fmla="*/ 13 h 47"/>
                <a:gd name="T18" fmla="*/ 59 w 59"/>
                <a:gd name="T19" fmla="*/ 6 h 47"/>
                <a:gd name="T20" fmla="*/ 50 w 59"/>
                <a:gd name="T21" fmla="*/ 0 h 47"/>
                <a:gd name="T22" fmla="*/ 45 w 59"/>
                <a:gd name="T23" fmla="*/ 6 h 47"/>
                <a:gd name="T24" fmla="*/ 40 w 59"/>
                <a:gd name="T25" fmla="*/ 14 h 47"/>
                <a:gd name="T26" fmla="*/ 34 w 59"/>
                <a:gd name="T27" fmla="*/ 19 h 47"/>
                <a:gd name="T28" fmla="*/ 27 w 59"/>
                <a:gd name="T29" fmla="*/ 24 h 47"/>
                <a:gd name="T30" fmla="*/ 21 w 59"/>
                <a:gd name="T31" fmla="*/ 30 h 47"/>
                <a:gd name="T32" fmla="*/ 15 w 59"/>
                <a:gd name="T33" fmla="*/ 33 h 47"/>
                <a:gd name="T34" fmla="*/ 8 w 59"/>
                <a:gd name="T35" fmla="*/ 35 h 47"/>
                <a:gd name="T36" fmla="*/ 0 w 59"/>
                <a:gd name="T37" fmla="*/ 35 h 47"/>
                <a:gd name="T38" fmla="*/ 0 w 59"/>
                <a:gd name="T39" fmla="*/ 36 h 47"/>
                <a:gd name="T40" fmla="*/ 0 w 59"/>
                <a:gd name="T41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" h="47">
                  <a:moveTo>
                    <a:pt x="0" y="46"/>
                  </a:moveTo>
                  <a:lnTo>
                    <a:pt x="0" y="47"/>
                  </a:lnTo>
                  <a:lnTo>
                    <a:pt x="8" y="44"/>
                  </a:lnTo>
                  <a:lnTo>
                    <a:pt x="18" y="43"/>
                  </a:lnTo>
                  <a:lnTo>
                    <a:pt x="27" y="40"/>
                  </a:lnTo>
                  <a:lnTo>
                    <a:pt x="34" y="33"/>
                  </a:lnTo>
                  <a:lnTo>
                    <a:pt x="40" y="28"/>
                  </a:lnTo>
                  <a:lnTo>
                    <a:pt x="46" y="21"/>
                  </a:lnTo>
                  <a:lnTo>
                    <a:pt x="54" y="13"/>
                  </a:lnTo>
                  <a:lnTo>
                    <a:pt x="59" y="6"/>
                  </a:lnTo>
                  <a:lnTo>
                    <a:pt x="50" y="0"/>
                  </a:lnTo>
                  <a:lnTo>
                    <a:pt x="45" y="6"/>
                  </a:lnTo>
                  <a:lnTo>
                    <a:pt x="40" y="14"/>
                  </a:lnTo>
                  <a:lnTo>
                    <a:pt x="34" y="19"/>
                  </a:lnTo>
                  <a:lnTo>
                    <a:pt x="27" y="24"/>
                  </a:lnTo>
                  <a:lnTo>
                    <a:pt x="21" y="30"/>
                  </a:lnTo>
                  <a:lnTo>
                    <a:pt x="15" y="33"/>
                  </a:lnTo>
                  <a:lnTo>
                    <a:pt x="8" y="35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23"/>
            <p:cNvSpPr>
              <a:spLocks/>
            </p:cNvSpPr>
            <p:nvPr/>
          </p:nvSpPr>
          <p:spPr bwMode="auto">
            <a:xfrm>
              <a:off x="3509" y="2943"/>
              <a:ext cx="12" cy="24"/>
            </a:xfrm>
            <a:custGeom>
              <a:avLst/>
              <a:gdLst>
                <a:gd name="T0" fmla="*/ 11 w 12"/>
                <a:gd name="T1" fmla="*/ 19 h 24"/>
                <a:gd name="T2" fmla="*/ 1 w 12"/>
                <a:gd name="T3" fmla="*/ 19 h 24"/>
                <a:gd name="T4" fmla="*/ 9 w 12"/>
                <a:gd name="T5" fmla="*/ 21 h 24"/>
                <a:gd name="T6" fmla="*/ 9 w 12"/>
                <a:gd name="T7" fmla="*/ 16 h 24"/>
                <a:gd name="T8" fmla="*/ 11 w 12"/>
                <a:gd name="T9" fmla="*/ 13 h 24"/>
                <a:gd name="T10" fmla="*/ 12 w 12"/>
                <a:gd name="T11" fmla="*/ 10 h 24"/>
                <a:gd name="T12" fmla="*/ 12 w 12"/>
                <a:gd name="T13" fmla="*/ 0 h 24"/>
                <a:gd name="T14" fmla="*/ 1 w 12"/>
                <a:gd name="T15" fmla="*/ 7 h 24"/>
                <a:gd name="T16" fmla="*/ 0 w 12"/>
                <a:gd name="T17" fmla="*/ 16 h 24"/>
                <a:gd name="T18" fmla="*/ 0 w 12"/>
                <a:gd name="T19" fmla="*/ 24 h 24"/>
                <a:gd name="T20" fmla="*/ 11 w 12"/>
                <a:gd name="T21" fmla="*/ 19 h 24"/>
                <a:gd name="T22" fmla="*/ 1 w 12"/>
                <a:gd name="T23" fmla="*/ 19 h 24"/>
                <a:gd name="T24" fmla="*/ 11 w 12"/>
                <a:gd name="T25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24">
                  <a:moveTo>
                    <a:pt x="11" y="19"/>
                  </a:moveTo>
                  <a:lnTo>
                    <a:pt x="1" y="19"/>
                  </a:lnTo>
                  <a:lnTo>
                    <a:pt x="9" y="21"/>
                  </a:lnTo>
                  <a:lnTo>
                    <a:pt x="9" y="16"/>
                  </a:lnTo>
                  <a:lnTo>
                    <a:pt x="11" y="13"/>
                  </a:lnTo>
                  <a:lnTo>
                    <a:pt x="12" y="10"/>
                  </a:lnTo>
                  <a:lnTo>
                    <a:pt x="12" y="0"/>
                  </a:lnTo>
                  <a:lnTo>
                    <a:pt x="1" y="7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1" y="19"/>
                  </a:lnTo>
                  <a:lnTo>
                    <a:pt x="11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3495" y="2962"/>
              <a:ext cx="25" cy="75"/>
            </a:xfrm>
            <a:custGeom>
              <a:avLst/>
              <a:gdLst>
                <a:gd name="T0" fmla="*/ 9 w 25"/>
                <a:gd name="T1" fmla="*/ 75 h 75"/>
                <a:gd name="T2" fmla="*/ 9 w 25"/>
                <a:gd name="T3" fmla="*/ 75 h 75"/>
                <a:gd name="T4" fmla="*/ 19 w 25"/>
                <a:gd name="T5" fmla="*/ 53 h 75"/>
                <a:gd name="T6" fmla="*/ 23 w 25"/>
                <a:gd name="T7" fmla="*/ 34 h 75"/>
                <a:gd name="T8" fmla="*/ 25 w 25"/>
                <a:gd name="T9" fmla="*/ 16 h 75"/>
                <a:gd name="T10" fmla="*/ 25 w 25"/>
                <a:gd name="T11" fmla="*/ 0 h 75"/>
                <a:gd name="T12" fmla="*/ 15 w 25"/>
                <a:gd name="T13" fmla="*/ 0 h 75"/>
                <a:gd name="T14" fmla="*/ 12 w 25"/>
                <a:gd name="T15" fmla="*/ 16 h 75"/>
                <a:gd name="T16" fmla="*/ 14 w 25"/>
                <a:gd name="T17" fmla="*/ 34 h 75"/>
                <a:gd name="T18" fmla="*/ 9 w 25"/>
                <a:gd name="T19" fmla="*/ 49 h 75"/>
                <a:gd name="T20" fmla="*/ 0 w 25"/>
                <a:gd name="T21" fmla="*/ 68 h 75"/>
                <a:gd name="T22" fmla="*/ 0 w 25"/>
                <a:gd name="T23" fmla="*/ 68 h 75"/>
                <a:gd name="T24" fmla="*/ 9 w 25"/>
                <a:gd name="T2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75">
                  <a:moveTo>
                    <a:pt x="9" y="75"/>
                  </a:moveTo>
                  <a:lnTo>
                    <a:pt x="9" y="75"/>
                  </a:lnTo>
                  <a:lnTo>
                    <a:pt x="19" y="53"/>
                  </a:lnTo>
                  <a:lnTo>
                    <a:pt x="23" y="34"/>
                  </a:lnTo>
                  <a:lnTo>
                    <a:pt x="25" y="16"/>
                  </a:lnTo>
                  <a:lnTo>
                    <a:pt x="25" y="0"/>
                  </a:lnTo>
                  <a:lnTo>
                    <a:pt x="15" y="0"/>
                  </a:lnTo>
                  <a:lnTo>
                    <a:pt x="12" y="16"/>
                  </a:lnTo>
                  <a:lnTo>
                    <a:pt x="14" y="34"/>
                  </a:lnTo>
                  <a:lnTo>
                    <a:pt x="9" y="49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9" y="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3371" y="3030"/>
              <a:ext cx="133" cy="75"/>
            </a:xfrm>
            <a:custGeom>
              <a:avLst/>
              <a:gdLst>
                <a:gd name="T0" fmla="*/ 11 w 133"/>
                <a:gd name="T1" fmla="*/ 56 h 75"/>
                <a:gd name="T2" fmla="*/ 3 w 133"/>
                <a:gd name="T3" fmla="*/ 61 h 75"/>
                <a:gd name="T4" fmla="*/ 19 w 133"/>
                <a:gd name="T5" fmla="*/ 70 h 75"/>
                <a:gd name="T6" fmla="*/ 37 w 133"/>
                <a:gd name="T7" fmla="*/ 75 h 75"/>
                <a:gd name="T8" fmla="*/ 52 w 133"/>
                <a:gd name="T9" fmla="*/ 72 h 75"/>
                <a:gd name="T10" fmla="*/ 70 w 133"/>
                <a:gd name="T11" fmla="*/ 65 h 75"/>
                <a:gd name="T12" fmla="*/ 87 w 133"/>
                <a:gd name="T13" fmla="*/ 54 h 75"/>
                <a:gd name="T14" fmla="*/ 103 w 133"/>
                <a:gd name="T15" fmla="*/ 40 h 75"/>
                <a:gd name="T16" fmla="*/ 119 w 133"/>
                <a:gd name="T17" fmla="*/ 24 h 75"/>
                <a:gd name="T18" fmla="*/ 133 w 133"/>
                <a:gd name="T19" fmla="*/ 7 h 75"/>
                <a:gd name="T20" fmla="*/ 124 w 133"/>
                <a:gd name="T21" fmla="*/ 0 h 75"/>
                <a:gd name="T22" fmla="*/ 109 w 133"/>
                <a:gd name="T23" fmla="*/ 18 h 75"/>
                <a:gd name="T24" fmla="*/ 97 w 133"/>
                <a:gd name="T25" fmla="*/ 34 h 75"/>
                <a:gd name="T26" fmla="*/ 81 w 133"/>
                <a:gd name="T27" fmla="*/ 45 h 75"/>
                <a:gd name="T28" fmla="*/ 67 w 133"/>
                <a:gd name="T29" fmla="*/ 56 h 75"/>
                <a:gd name="T30" fmla="*/ 52 w 133"/>
                <a:gd name="T31" fmla="*/ 62 h 75"/>
                <a:gd name="T32" fmla="*/ 37 w 133"/>
                <a:gd name="T33" fmla="*/ 62 h 75"/>
                <a:gd name="T34" fmla="*/ 22 w 133"/>
                <a:gd name="T35" fmla="*/ 61 h 75"/>
                <a:gd name="T36" fmla="*/ 10 w 133"/>
                <a:gd name="T37" fmla="*/ 51 h 75"/>
                <a:gd name="T38" fmla="*/ 2 w 133"/>
                <a:gd name="T39" fmla="*/ 56 h 75"/>
                <a:gd name="T40" fmla="*/ 10 w 133"/>
                <a:gd name="T41" fmla="*/ 51 h 75"/>
                <a:gd name="T42" fmla="*/ 0 w 133"/>
                <a:gd name="T43" fmla="*/ 42 h 75"/>
                <a:gd name="T44" fmla="*/ 2 w 133"/>
                <a:gd name="T45" fmla="*/ 56 h 75"/>
                <a:gd name="T46" fmla="*/ 11 w 133"/>
                <a:gd name="T47" fmla="*/ 5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3" h="75">
                  <a:moveTo>
                    <a:pt x="11" y="56"/>
                  </a:moveTo>
                  <a:lnTo>
                    <a:pt x="3" y="61"/>
                  </a:lnTo>
                  <a:lnTo>
                    <a:pt x="19" y="70"/>
                  </a:lnTo>
                  <a:lnTo>
                    <a:pt x="37" y="75"/>
                  </a:lnTo>
                  <a:lnTo>
                    <a:pt x="52" y="72"/>
                  </a:lnTo>
                  <a:lnTo>
                    <a:pt x="70" y="65"/>
                  </a:lnTo>
                  <a:lnTo>
                    <a:pt x="87" y="54"/>
                  </a:lnTo>
                  <a:lnTo>
                    <a:pt x="103" y="40"/>
                  </a:lnTo>
                  <a:lnTo>
                    <a:pt x="119" y="24"/>
                  </a:lnTo>
                  <a:lnTo>
                    <a:pt x="133" y="7"/>
                  </a:lnTo>
                  <a:lnTo>
                    <a:pt x="124" y="0"/>
                  </a:lnTo>
                  <a:lnTo>
                    <a:pt x="109" y="18"/>
                  </a:lnTo>
                  <a:lnTo>
                    <a:pt x="97" y="34"/>
                  </a:lnTo>
                  <a:lnTo>
                    <a:pt x="81" y="45"/>
                  </a:lnTo>
                  <a:lnTo>
                    <a:pt x="67" y="56"/>
                  </a:lnTo>
                  <a:lnTo>
                    <a:pt x="52" y="62"/>
                  </a:lnTo>
                  <a:lnTo>
                    <a:pt x="37" y="62"/>
                  </a:lnTo>
                  <a:lnTo>
                    <a:pt x="22" y="61"/>
                  </a:lnTo>
                  <a:lnTo>
                    <a:pt x="10" y="51"/>
                  </a:lnTo>
                  <a:lnTo>
                    <a:pt x="2" y="56"/>
                  </a:lnTo>
                  <a:lnTo>
                    <a:pt x="10" y="51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11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26"/>
            <p:cNvSpPr>
              <a:spLocks/>
            </p:cNvSpPr>
            <p:nvPr/>
          </p:nvSpPr>
          <p:spPr bwMode="auto">
            <a:xfrm>
              <a:off x="3276" y="3086"/>
              <a:ext cx="106" cy="136"/>
            </a:xfrm>
            <a:custGeom>
              <a:avLst/>
              <a:gdLst>
                <a:gd name="T0" fmla="*/ 3 w 106"/>
                <a:gd name="T1" fmla="*/ 136 h 136"/>
                <a:gd name="T2" fmla="*/ 3 w 106"/>
                <a:gd name="T3" fmla="*/ 136 h 136"/>
                <a:gd name="T4" fmla="*/ 15 w 106"/>
                <a:gd name="T5" fmla="*/ 131 h 136"/>
                <a:gd name="T6" fmla="*/ 30 w 106"/>
                <a:gd name="T7" fmla="*/ 122 h 136"/>
                <a:gd name="T8" fmla="*/ 48 w 106"/>
                <a:gd name="T9" fmla="*/ 109 h 136"/>
                <a:gd name="T10" fmla="*/ 65 w 106"/>
                <a:gd name="T11" fmla="*/ 92 h 136"/>
                <a:gd name="T12" fmla="*/ 84 w 106"/>
                <a:gd name="T13" fmla="*/ 73 h 136"/>
                <a:gd name="T14" fmla="*/ 97 w 106"/>
                <a:gd name="T15" fmla="*/ 50 h 136"/>
                <a:gd name="T16" fmla="*/ 105 w 106"/>
                <a:gd name="T17" fmla="*/ 25 h 136"/>
                <a:gd name="T18" fmla="*/ 106 w 106"/>
                <a:gd name="T19" fmla="*/ 0 h 136"/>
                <a:gd name="T20" fmla="*/ 97 w 106"/>
                <a:gd name="T21" fmla="*/ 0 h 136"/>
                <a:gd name="T22" fmla="*/ 95 w 106"/>
                <a:gd name="T23" fmla="*/ 25 h 136"/>
                <a:gd name="T24" fmla="*/ 87 w 106"/>
                <a:gd name="T25" fmla="*/ 47 h 136"/>
                <a:gd name="T26" fmla="*/ 75 w 106"/>
                <a:gd name="T27" fmla="*/ 66 h 136"/>
                <a:gd name="T28" fmla="*/ 59 w 106"/>
                <a:gd name="T29" fmla="*/ 85 h 136"/>
                <a:gd name="T30" fmla="*/ 41 w 106"/>
                <a:gd name="T31" fmla="*/ 100 h 136"/>
                <a:gd name="T32" fmla="*/ 24 w 106"/>
                <a:gd name="T33" fmla="*/ 112 h 136"/>
                <a:gd name="T34" fmla="*/ 11 w 106"/>
                <a:gd name="T35" fmla="*/ 122 h 136"/>
                <a:gd name="T36" fmla="*/ 0 w 106"/>
                <a:gd name="T37" fmla="*/ 126 h 136"/>
                <a:gd name="T38" fmla="*/ 0 w 106"/>
                <a:gd name="T39" fmla="*/ 126 h 136"/>
                <a:gd name="T40" fmla="*/ 3 w 106"/>
                <a:gd name="T4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6" h="136">
                  <a:moveTo>
                    <a:pt x="3" y="136"/>
                  </a:moveTo>
                  <a:lnTo>
                    <a:pt x="3" y="136"/>
                  </a:lnTo>
                  <a:lnTo>
                    <a:pt x="15" y="131"/>
                  </a:lnTo>
                  <a:lnTo>
                    <a:pt x="30" y="122"/>
                  </a:lnTo>
                  <a:lnTo>
                    <a:pt x="48" y="109"/>
                  </a:lnTo>
                  <a:lnTo>
                    <a:pt x="65" y="92"/>
                  </a:lnTo>
                  <a:lnTo>
                    <a:pt x="84" y="73"/>
                  </a:lnTo>
                  <a:lnTo>
                    <a:pt x="97" y="50"/>
                  </a:lnTo>
                  <a:lnTo>
                    <a:pt x="105" y="25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95" y="25"/>
                  </a:lnTo>
                  <a:lnTo>
                    <a:pt x="87" y="47"/>
                  </a:lnTo>
                  <a:lnTo>
                    <a:pt x="75" y="66"/>
                  </a:lnTo>
                  <a:lnTo>
                    <a:pt x="59" y="85"/>
                  </a:lnTo>
                  <a:lnTo>
                    <a:pt x="41" y="100"/>
                  </a:lnTo>
                  <a:lnTo>
                    <a:pt x="24" y="112"/>
                  </a:lnTo>
                  <a:lnTo>
                    <a:pt x="11" y="122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3" y="1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27"/>
            <p:cNvSpPr>
              <a:spLocks/>
            </p:cNvSpPr>
            <p:nvPr/>
          </p:nvSpPr>
          <p:spPr bwMode="auto">
            <a:xfrm>
              <a:off x="3164" y="3171"/>
              <a:ext cx="115" cy="57"/>
            </a:xfrm>
            <a:custGeom>
              <a:avLst/>
              <a:gdLst>
                <a:gd name="T0" fmla="*/ 13 w 115"/>
                <a:gd name="T1" fmla="*/ 15 h 57"/>
                <a:gd name="T2" fmla="*/ 3 w 115"/>
                <a:gd name="T3" fmla="*/ 18 h 57"/>
                <a:gd name="T4" fmla="*/ 22 w 115"/>
                <a:gd name="T5" fmla="*/ 37 h 57"/>
                <a:gd name="T6" fmla="*/ 41 w 115"/>
                <a:gd name="T7" fmla="*/ 48 h 57"/>
                <a:gd name="T8" fmla="*/ 57 w 115"/>
                <a:gd name="T9" fmla="*/ 54 h 57"/>
                <a:gd name="T10" fmla="*/ 71 w 115"/>
                <a:gd name="T11" fmla="*/ 57 h 57"/>
                <a:gd name="T12" fmla="*/ 84 w 115"/>
                <a:gd name="T13" fmla="*/ 57 h 57"/>
                <a:gd name="T14" fmla="*/ 95 w 115"/>
                <a:gd name="T15" fmla="*/ 56 h 57"/>
                <a:gd name="T16" fmla="*/ 104 w 115"/>
                <a:gd name="T17" fmla="*/ 54 h 57"/>
                <a:gd name="T18" fmla="*/ 115 w 115"/>
                <a:gd name="T19" fmla="*/ 51 h 57"/>
                <a:gd name="T20" fmla="*/ 112 w 115"/>
                <a:gd name="T21" fmla="*/ 41 h 57"/>
                <a:gd name="T22" fmla="*/ 104 w 115"/>
                <a:gd name="T23" fmla="*/ 45 h 57"/>
                <a:gd name="T24" fmla="*/ 95 w 115"/>
                <a:gd name="T25" fmla="*/ 46 h 57"/>
                <a:gd name="T26" fmla="*/ 84 w 115"/>
                <a:gd name="T27" fmla="*/ 48 h 57"/>
                <a:gd name="T28" fmla="*/ 71 w 115"/>
                <a:gd name="T29" fmla="*/ 48 h 57"/>
                <a:gd name="T30" fmla="*/ 60 w 115"/>
                <a:gd name="T31" fmla="*/ 45 h 57"/>
                <a:gd name="T32" fmla="*/ 44 w 115"/>
                <a:gd name="T33" fmla="*/ 38 h 57"/>
                <a:gd name="T34" fmla="*/ 28 w 115"/>
                <a:gd name="T35" fmla="*/ 27 h 57"/>
                <a:gd name="T36" fmla="*/ 9 w 115"/>
                <a:gd name="T37" fmla="*/ 11 h 57"/>
                <a:gd name="T38" fmla="*/ 0 w 115"/>
                <a:gd name="T39" fmla="*/ 15 h 57"/>
                <a:gd name="T40" fmla="*/ 9 w 115"/>
                <a:gd name="T41" fmla="*/ 11 h 57"/>
                <a:gd name="T42" fmla="*/ 0 w 115"/>
                <a:gd name="T43" fmla="*/ 0 h 57"/>
                <a:gd name="T44" fmla="*/ 0 w 115"/>
                <a:gd name="T45" fmla="*/ 15 h 57"/>
                <a:gd name="T46" fmla="*/ 13 w 115"/>
                <a:gd name="T47" fmla="*/ 1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5" h="57">
                  <a:moveTo>
                    <a:pt x="13" y="15"/>
                  </a:moveTo>
                  <a:lnTo>
                    <a:pt x="3" y="18"/>
                  </a:lnTo>
                  <a:lnTo>
                    <a:pt x="22" y="37"/>
                  </a:lnTo>
                  <a:lnTo>
                    <a:pt x="41" y="48"/>
                  </a:lnTo>
                  <a:lnTo>
                    <a:pt x="57" y="54"/>
                  </a:lnTo>
                  <a:lnTo>
                    <a:pt x="71" y="57"/>
                  </a:lnTo>
                  <a:lnTo>
                    <a:pt x="84" y="57"/>
                  </a:lnTo>
                  <a:lnTo>
                    <a:pt x="95" y="56"/>
                  </a:lnTo>
                  <a:lnTo>
                    <a:pt x="104" y="54"/>
                  </a:lnTo>
                  <a:lnTo>
                    <a:pt x="115" y="51"/>
                  </a:lnTo>
                  <a:lnTo>
                    <a:pt x="112" y="41"/>
                  </a:lnTo>
                  <a:lnTo>
                    <a:pt x="104" y="45"/>
                  </a:lnTo>
                  <a:lnTo>
                    <a:pt x="95" y="46"/>
                  </a:lnTo>
                  <a:lnTo>
                    <a:pt x="84" y="48"/>
                  </a:lnTo>
                  <a:lnTo>
                    <a:pt x="71" y="48"/>
                  </a:lnTo>
                  <a:lnTo>
                    <a:pt x="60" y="45"/>
                  </a:lnTo>
                  <a:lnTo>
                    <a:pt x="44" y="38"/>
                  </a:lnTo>
                  <a:lnTo>
                    <a:pt x="28" y="27"/>
                  </a:lnTo>
                  <a:lnTo>
                    <a:pt x="9" y="11"/>
                  </a:lnTo>
                  <a:lnTo>
                    <a:pt x="0" y="15"/>
                  </a:lnTo>
                  <a:lnTo>
                    <a:pt x="9" y="11"/>
                  </a:lnTo>
                  <a:lnTo>
                    <a:pt x="0" y="0"/>
                  </a:lnTo>
                  <a:lnTo>
                    <a:pt x="0" y="15"/>
                  </a:lnTo>
                  <a:lnTo>
                    <a:pt x="13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28"/>
            <p:cNvSpPr>
              <a:spLocks/>
            </p:cNvSpPr>
            <p:nvPr/>
          </p:nvSpPr>
          <p:spPr bwMode="auto">
            <a:xfrm>
              <a:off x="3085" y="3186"/>
              <a:ext cx="92" cy="112"/>
            </a:xfrm>
            <a:custGeom>
              <a:avLst/>
              <a:gdLst>
                <a:gd name="T0" fmla="*/ 3 w 92"/>
                <a:gd name="T1" fmla="*/ 112 h 112"/>
                <a:gd name="T2" fmla="*/ 3 w 92"/>
                <a:gd name="T3" fmla="*/ 112 h 112"/>
                <a:gd name="T4" fmla="*/ 14 w 92"/>
                <a:gd name="T5" fmla="*/ 107 h 112"/>
                <a:gd name="T6" fmla="*/ 27 w 92"/>
                <a:gd name="T7" fmla="*/ 98 h 112"/>
                <a:gd name="T8" fmla="*/ 41 w 92"/>
                <a:gd name="T9" fmla="*/ 85 h 112"/>
                <a:gd name="T10" fmla="*/ 55 w 92"/>
                <a:gd name="T11" fmla="*/ 71 h 112"/>
                <a:gd name="T12" fmla="*/ 70 w 92"/>
                <a:gd name="T13" fmla="*/ 55 h 112"/>
                <a:gd name="T14" fmla="*/ 81 w 92"/>
                <a:gd name="T15" fmla="*/ 36 h 112"/>
                <a:gd name="T16" fmla="*/ 87 w 92"/>
                <a:gd name="T17" fmla="*/ 18 h 112"/>
                <a:gd name="T18" fmla="*/ 92 w 92"/>
                <a:gd name="T19" fmla="*/ 0 h 112"/>
                <a:gd name="T20" fmla="*/ 79 w 92"/>
                <a:gd name="T21" fmla="*/ 0 h 112"/>
                <a:gd name="T22" fmla="*/ 77 w 92"/>
                <a:gd name="T23" fmla="*/ 15 h 112"/>
                <a:gd name="T24" fmla="*/ 71 w 92"/>
                <a:gd name="T25" fmla="*/ 33 h 112"/>
                <a:gd name="T26" fmla="*/ 60 w 92"/>
                <a:gd name="T27" fmla="*/ 49 h 112"/>
                <a:gd name="T28" fmla="*/ 49 w 92"/>
                <a:gd name="T29" fmla="*/ 64 h 112"/>
                <a:gd name="T30" fmla="*/ 35 w 92"/>
                <a:gd name="T31" fmla="*/ 79 h 112"/>
                <a:gd name="T32" fmla="*/ 20 w 92"/>
                <a:gd name="T33" fmla="*/ 88 h 112"/>
                <a:gd name="T34" fmla="*/ 8 w 92"/>
                <a:gd name="T35" fmla="*/ 98 h 112"/>
                <a:gd name="T36" fmla="*/ 0 w 92"/>
                <a:gd name="T37" fmla="*/ 102 h 112"/>
                <a:gd name="T38" fmla="*/ 0 w 92"/>
                <a:gd name="T39" fmla="*/ 102 h 112"/>
                <a:gd name="T40" fmla="*/ 3 w 92"/>
                <a:gd name="T4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112">
                  <a:moveTo>
                    <a:pt x="3" y="112"/>
                  </a:moveTo>
                  <a:lnTo>
                    <a:pt x="3" y="112"/>
                  </a:lnTo>
                  <a:lnTo>
                    <a:pt x="14" y="107"/>
                  </a:lnTo>
                  <a:lnTo>
                    <a:pt x="27" y="98"/>
                  </a:lnTo>
                  <a:lnTo>
                    <a:pt x="41" y="85"/>
                  </a:lnTo>
                  <a:lnTo>
                    <a:pt x="55" y="71"/>
                  </a:lnTo>
                  <a:lnTo>
                    <a:pt x="70" y="55"/>
                  </a:lnTo>
                  <a:lnTo>
                    <a:pt x="81" y="36"/>
                  </a:lnTo>
                  <a:lnTo>
                    <a:pt x="87" y="18"/>
                  </a:lnTo>
                  <a:lnTo>
                    <a:pt x="92" y="0"/>
                  </a:lnTo>
                  <a:lnTo>
                    <a:pt x="79" y="0"/>
                  </a:lnTo>
                  <a:lnTo>
                    <a:pt x="77" y="15"/>
                  </a:lnTo>
                  <a:lnTo>
                    <a:pt x="71" y="33"/>
                  </a:lnTo>
                  <a:lnTo>
                    <a:pt x="60" y="49"/>
                  </a:lnTo>
                  <a:lnTo>
                    <a:pt x="49" y="64"/>
                  </a:lnTo>
                  <a:lnTo>
                    <a:pt x="35" y="79"/>
                  </a:lnTo>
                  <a:lnTo>
                    <a:pt x="20" y="88"/>
                  </a:lnTo>
                  <a:lnTo>
                    <a:pt x="8" y="98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3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29"/>
            <p:cNvSpPr>
              <a:spLocks/>
            </p:cNvSpPr>
            <p:nvPr/>
          </p:nvSpPr>
          <p:spPr bwMode="auto">
            <a:xfrm>
              <a:off x="2976" y="3277"/>
              <a:ext cx="112" cy="32"/>
            </a:xfrm>
            <a:custGeom>
              <a:avLst/>
              <a:gdLst>
                <a:gd name="T0" fmla="*/ 6 w 112"/>
                <a:gd name="T1" fmla="*/ 13 h 32"/>
                <a:gd name="T2" fmla="*/ 0 w 112"/>
                <a:gd name="T3" fmla="*/ 11 h 32"/>
                <a:gd name="T4" fmla="*/ 14 w 112"/>
                <a:gd name="T5" fmla="*/ 22 h 32"/>
                <a:gd name="T6" fmla="*/ 28 w 112"/>
                <a:gd name="T7" fmla="*/ 27 h 32"/>
                <a:gd name="T8" fmla="*/ 44 w 112"/>
                <a:gd name="T9" fmla="*/ 30 h 32"/>
                <a:gd name="T10" fmla="*/ 60 w 112"/>
                <a:gd name="T11" fmla="*/ 32 h 32"/>
                <a:gd name="T12" fmla="*/ 74 w 112"/>
                <a:gd name="T13" fmla="*/ 30 h 32"/>
                <a:gd name="T14" fmla="*/ 88 w 112"/>
                <a:gd name="T15" fmla="*/ 27 h 32"/>
                <a:gd name="T16" fmla="*/ 103 w 112"/>
                <a:gd name="T17" fmla="*/ 24 h 32"/>
                <a:gd name="T18" fmla="*/ 112 w 112"/>
                <a:gd name="T19" fmla="*/ 21 h 32"/>
                <a:gd name="T20" fmla="*/ 109 w 112"/>
                <a:gd name="T21" fmla="*/ 11 h 32"/>
                <a:gd name="T22" fmla="*/ 99 w 112"/>
                <a:gd name="T23" fmla="*/ 15 h 32"/>
                <a:gd name="T24" fmla="*/ 88 w 112"/>
                <a:gd name="T25" fmla="*/ 18 h 32"/>
                <a:gd name="T26" fmla="*/ 74 w 112"/>
                <a:gd name="T27" fmla="*/ 21 h 32"/>
                <a:gd name="T28" fmla="*/ 60 w 112"/>
                <a:gd name="T29" fmla="*/ 19 h 32"/>
                <a:gd name="T30" fmla="*/ 44 w 112"/>
                <a:gd name="T31" fmla="*/ 21 h 32"/>
                <a:gd name="T32" fmla="*/ 31 w 112"/>
                <a:gd name="T33" fmla="*/ 18 h 32"/>
                <a:gd name="T34" fmla="*/ 17 w 112"/>
                <a:gd name="T35" fmla="*/ 13 h 32"/>
                <a:gd name="T36" fmla="*/ 6 w 112"/>
                <a:gd name="T37" fmla="*/ 5 h 32"/>
                <a:gd name="T38" fmla="*/ 0 w 112"/>
                <a:gd name="T39" fmla="*/ 3 h 32"/>
                <a:gd name="T40" fmla="*/ 6 w 112"/>
                <a:gd name="T41" fmla="*/ 5 h 32"/>
                <a:gd name="T42" fmla="*/ 3 w 112"/>
                <a:gd name="T43" fmla="*/ 0 h 32"/>
                <a:gd name="T44" fmla="*/ 0 w 112"/>
                <a:gd name="T45" fmla="*/ 3 h 32"/>
                <a:gd name="T46" fmla="*/ 6 w 112"/>
                <a:gd name="T47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" h="32">
                  <a:moveTo>
                    <a:pt x="6" y="13"/>
                  </a:moveTo>
                  <a:lnTo>
                    <a:pt x="0" y="11"/>
                  </a:lnTo>
                  <a:lnTo>
                    <a:pt x="14" y="22"/>
                  </a:lnTo>
                  <a:lnTo>
                    <a:pt x="28" y="27"/>
                  </a:lnTo>
                  <a:lnTo>
                    <a:pt x="44" y="30"/>
                  </a:lnTo>
                  <a:lnTo>
                    <a:pt x="60" y="32"/>
                  </a:lnTo>
                  <a:lnTo>
                    <a:pt x="74" y="30"/>
                  </a:lnTo>
                  <a:lnTo>
                    <a:pt x="88" y="27"/>
                  </a:lnTo>
                  <a:lnTo>
                    <a:pt x="103" y="24"/>
                  </a:lnTo>
                  <a:lnTo>
                    <a:pt x="112" y="21"/>
                  </a:lnTo>
                  <a:lnTo>
                    <a:pt x="109" y="11"/>
                  </a:lnTo>
                  <a:lnTo>
                    <a:pt x="99" y="15"/>
                  </a:lnTo>
                  <a:lnTo>
                    <a:pt x="88" y="18"/>
                  </a:lnTo>
                  <a:lnTo>
                    <a:pt x="74" y="21"/>
                  </a:lnTo>
                  <a:lnTo>
                    <a:pt x="60" y="19"/>
                  </a:lnTo>
                  <a:lnTo>
                    <a:pt x="44" y="21"/>
                  </a:lnTo>
                  <a:lnTo>
                    <a:pt x="31" y="18"/>
                  </a:lnTo>
                  <a:lnTo>
                    <a:pt x="17" y="13"/>
                  </a:lnTo>
                  <a:lnTo>
                    <a:pt x="6" y="5"/>
                  </a:lnTo>
                  <a:lnTo>
                    <a:pt x="0" y="3"/>
                  </a:lnTo>
                  <a:lnTo>
                    <a:pt x="6" y="5"/>
                  </a:lnTo>
                  <a:lnTo>
                    <a:pt x="3" y="0"/>
                  </a:lnTo>
                  <a:lnTo>
                    <a:pt x="0" y="3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30"/>
            <p:cNvSpPr>
              <a:spLocks/>
            </p:cNvSpPr>
            <p:nvPr/>
          </p:nvSpPr>
          <p:spPr bwMode="auto">
            <a:xfrm>
              <a:off x="2840" y="3280"/>
              <a:ext cx="142" cy="54"/>
            </a:xfrm>
            <a:custGeom>
              <a:avLst/>
              <a:gdLst>
                <a:gd name="T0" fmla="*/ 0 w 142"/>
                <a:gd name="T1" fmla="*/ 48 h 54"/>
                <a:gd name="T2" fmla="*/ 0 w 142"/>
                <a:gd name="T3" fmla="*/ 48 h 54"/>
                <a:gd name="T4" fmla="*/ 14 w 142"/>
                <a:gd name="T5" fmla="*/ 53 h 54"/>
                <a:gd name="T6" fmla="*/ 30 w 142"/>
                <a:gd name="T7" fmla="*/ 54 h 54"/>
                <a:gd name="T8" fmla="*/ 47 w 142"/>
                <a:gd name="T9" fmla="*/ 51 h 54"/>
                <a:gd name="T10" fmla="*/ 68 w 142"/>
                <a:gd name="T11" fmla="*/ 46 h 54"/>
                <a:gd name="T12" fmla="*/ 88 w 142"/>
                <a:gd name="T13" fmla="*/ 40 h 54"/>
                <a:gd name="T14" fmla="*/ 107 w 142"/>
                <a:gd name="T15" fmla="*/ 31 h 54"/>
                <a:gd name="T16" fmla="*/ 126 w 142"/>
                <a:gd name="T17" fmla="*/ 21 h 54"/>
                <a:gd name="T18" fmla="*/ 142 w 142"/>
                <a:gd name="T19" fmla="*/ 10 h 54"/>
                <a:gd name="T20" fmla="*/ 136 w 142"/>
                <a:gd name="T21" fmla="*/ 0 h 54"/>
                <a:gd name="T22" fmla="*/ 120 w 142"/>
                <a:gd name="T23" fmla="*/ 12 h 54"/>
                <a:gd name="T24" fmla="*/ 104 w 142"/>
                <a:gd name="T25" fmla="*/ 21 h 54"/>
                <a:gd name="T26" fmla="*/ 85 w 142"/>
                <a:gd name="T27" fmla="*/ 31 h 54"/>
                <a:gd name="T28" fmla="*/ 65 w 142"/>
                <a:gd name="T29" fmla="*/ 37 h 54"/>
                <a:gd name="T30" fmla="*/ 47 w 142"/>
                <a:gd name="T31" fmla="*/ 42 h 54"/>
                <a:gd name="T32" fmla="*/ 30 w 142"/>
                <a:gd name="T33" fmla="*/ 42 h 54"/>
                <a:gd name="T34" fmla="*/ 14 w 142"/>
                <a:gd name="T35" fmla="*/ 43 h 54"/>
                <a:gd name="T36" fmla="*/ 6 w 142"/>
                <a:gd name="T37" fmla="*/ 38 h 54"/>
                <a:gd name="T38" fmla="*/ 6 w 142"/>
                <a:gd name="T39" fmla="*/ 38 h 54"/>
                <a:gd name="T40" fmla="*/ 0 w 142"/>
                <a:gd name="T41" fmla="*/ 4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2" h="54">
                  <a:moveTo>
                    <a:pt x="0" y="48"/>
                  </a:moveTo>
                  <a:lnTo>
                    <a:pt x="0" y="48"/>
                  </a:lnTo>
                  <a:lnTo>
                    <a:pt x="14" y="53"/>
                  </a:lnTo>
                  <a:lnTo>
                    <a:pt x="30" y="54"/>
                  </a:lnTo>
                  <a:lnTo>
                    <a:pt x="47" y="51"/>
                  </a:lnTo>
                  <a:lnTo>
                    <a:pt x="68" y="46"/>
                  </a:lnTo>
                  <a:lnTo>
                    <a:pt x="88" y="40"/>
                  </a:lnTo>
                  <a:lnTo>
                    <a:pt x="107" y="31"/>
                  </a:lnTo>
                  <a:lnTo>
                    <a:pt x="126" y="21"/>
                  </a:lnTo>
                  <a:lnTo>
                    <a:pt x="142" y="10"/>
                  </a:lnTo>
                  <a:lnTo>
                    <a:pt x="136" y="0"/>
                  </a:lnTo>
                  <a:lnTo>
                    <a:pt x="120" y="12"/>
                  </a:lnTo>
                  <a:lnTo>
                    <a:pt x="104" y="21"/>
                  </a:lnTo>
                  <a:lnTo>
                    <a:pt x="85" y="31"/>
                  </a:lnTo>
                  <a:lnTo>
                    <a:pt x="65" y="37"/>
                  </a:lnTo>
                  <a:lnTo>
                    <a:pt x="47" y="42"/>
                  </a:lnTo>
                  <a:lnTo>
                    <a:pt x="30" y="42"/>
                  </a:lnTo>
                  <a:lnTo>
                    <a:pt x="14" y="43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31"/>
            <p:cNvSpPr>
              <a:spLocks/>
            </p:cNvSpPr>
            <p:nvPr/>
          </p:nvSpPr>
          <p:spPr bwMode="auto">
            <a:xfrm>
              <a:off x="2778" y="3261"/>
              <a:ext cx="68" cy="67"/>
            </a:xfrm>
            <a:custGeom>
              <a:avLst/>
              <a:gdLst>
                <a:gd name="T0" fmla="*/ 6 w 68"/>
                <a:gd name="T1" fmla="*/ 13 h 67"/>
                <a:gd name="T2" fmla="*/ 0 w 68"/>
                <a:gd name="T3" fmla="*/ 12 h 67"/>
                <a:gd name="T4" fmla="*/ 11 w 68"/>
                <a:gd name="T5" fmla="*/ 23 h 67"/>
                <a:gd name="T6" fmla="*/ 19 w 68"/>
                <a:gd name="T7" fmla="*/ 31 h 67"/>
                <a:gd name="T8" fmla="*/ 27 w 68"/>
                <a:gd name="T9" fmla="*/ 38 h 67"/>
                <a:gd name="T10" fmla="*/ 33 w 68"/>
                <a:gd name="T11" fmla="*/ 45 h 67"/>
                <a:gd name="T12" fmla="*/ 40 w 68"/>
                <a:gd name="T13" fmla="*/ 53 h 67"/>
                <a:gd name="T14" fmla="*/ 46 w 68"/>
                <a:gd name="T15" fmla="*/ 57 h 67"/>
                <a:gd name="T16" fmla="*/ 54 w 68"/>
                <a:gd name="T17" fmla="*/ 62 h 67"/>
                <a:gd name="T18" fmla="*/ 62 w 68"/>
                <a:gd name="T19" fmla="*/ 67 h 67"/>
                <a:gd name="T20" fmla="*/ 68 w 68"/>
                <a:gd name="T21" fmla="*/ 57 h 67"/>
                <a:gd name="T22" fmla="*/ 60 w 68"/>
                <a:gd name="T23" fmla="*/ 53 h 67"/>
                <a:gd name="T24" fmla="*/ 52 w 68"/>
                <a:gd name="T25" fmla="*/ 48 h 67"/>
                <a:gd name="T26" fmla="*/ 46 w 68"/>
                <a:gd name="T27" fmla="*/ 43 h 67"/>
                <a:gd name="T28" fmla="*/ 40 w 68"/>
                <a:gd name="T29" fmla="*/ 38 h 67"/>
                <a:gd name="T30" fmla="*/ 33 w 68"/>
                <a:gd name="T31" fmla="*/ 32 h 67"/>
                <a:gd name="T32" fmla="*/ 25 w 68"/>
                <a:gd name="T33" fmla="*/ 24 h 67"/>
                <a:gd name="T34" fmla="*/ 17 w 68"/>
                <a:gd name="T35" fmla="*/ 16 h 67"/>
                <a:gd name="T36" fmla="*/ 6 w 68"/>
                <a:gd name="T37" fmla="*/ 5 h 67"/>
                <a:gd name="T38" fmla="*/ 0 w 68"/>
                <a:gd name="T39" fmla="*/ 4 h 67"/>
                <a:gd name="T40" fmla="*/ 6 w 68"/>
                <a:gd name="T41" fmla="*/ 5 h 67"/>
                <a:gd name="T42" fmla="*/ 3 w 68"/>
                <a:gd name="T43" fmla="*/ 0 h 67"/>
                <a:gd name="T44" fmla="*/ 0 w 68"/>
                <a:gd name="T45" fmla="*/ 4 h 67"/>
                <a:gd name="T46" fmla="*/ 6 w 68"/>
                <a:gd name="T47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" h="67">
                  <a:moveTo>
                    <a:pt x="6" y="13"/>
                  </a:moveTo>
                  <a:lnTo>
                    <a:pt x="0" y="12"/>
                  </a:lnTo>
                  <a:lnTo>
                    <a:pt x="11" y="23"/>
                  </a:lnTo>
                  <a:lnTo>
                    <a:pt x="19" y="31"/>
                  </a:lnTo>
                  <a:lnTo>
                    <a:pt x="27" y="38"/>
                  </a:lnTo>
                  <a:lnTo>
                    <a:pt x="33" y="45"/>
                  </a:lnTo>
                  <a:lnTo>
                    <a:pt x="40" y="53"/>
                  </a:lnTo>
                  <a:lnTo>
                    <a:pt x="46" y="57"/>
                  </a:lnTo>
                  <a:lnTo>
                    <a:pt x="54" y="62"/>
                  </a:lnTo>
                  <a:lnTo>
                    <a:pt x="62" y="67"/>
                  </a:lnTo>
                  <a:lnTo>
                    <a:pt x="68" y="57"/>
                  </a:lnTo>
                  <a:lnTo>
                    <a:pt x="60" y="53"/>
                  </a:lnTo>
                  <a:lnTo>
                    <a:pt x="52" y="48"/>
                  </a:lnTo>
                  <a:lnTo>
                    <a:pt x="46" y="43"/>
                  </a:lnTo>
                  <a:lnTo>
                    <a:pt x="40" y="38"/>
                  </a:lnTo>
                  <a:lnTo>
                    <a:pt x="33" y="32"/>
                  </a:lnTo>
                  <a:lnTo>
                    <a:pt x="25" y="24"/>
                  </a:lnTo>
                  <a:lnTo>
                    <a:pt x="17" y="16"/>
                  </a:lnTo>
                  <a:lnTo>
                    <a:pt x="6" y="5"/>
                  </a:lnTo>
                  <a:lnTo>
                    <a:pt x="0" y="4"/>
                  </a:lnTo>
                  <a:lnTo>
                    <a:pt x="6" y="5"/>
                  </a:lnTo>
                  <a:lnTo>
                    <a:pt x="3" y="0"/>
                  </a:lnTo>
                  <a:lnTo>
                    <a:pt x="0" y="4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32"/>
            <p:cNvSpPr>
              <a:spLocks/>
            </p:cNvSpPr>
            <p:nvPr/>
          </p:nvSpPr>
          <p:spPr bwMode="auto">
            <a:xfrm>
              <a:off x="2685" y="3265"/>
              <a:ext cx="99" cy="44"/>
            </a:xfrm>
            <a:custGeom>
              <a:avLst/>
              <a:gdLst>
                <a:gd name="T0" fmla="*/ 0 w 99"/>
                <a:gd name="T1" fmla="*/ 41 h 44"/>
                <a:gd name="T2" fmla="*/ 0 w 99"/>
                <a:gd name="T3" fmla="*/ 41 h 44"/>
                <a:gd name="T4" fmla="*/ 12 w 99"/>
                <a:gd name="T5" fmla="*/ 44 h 44"/>
                <a:gd name="T6" fmla="*/ 25 w 99"/>
                <a:gd name="T7" fmla="*/ 41 h 44"/>
                <a:gd name="T8" fmla="*/ 38 w 99"/>
                <a:gd name="T9" fmla="*/ 39 h 44"/>
                <a:gd name="T10" fmla="*/ 50 w 99"/>
                <a:gd name="T11" fmla="*/ 36 h 44"/>
                <a:gd name="T12" fmla="*/ 63 w 99"/>
                <a:gd name="T13" fmla="*/ 31 h 44"/>
                <a:gd name="T14" fmla="*/ 76 w 99"/>
                <a:gd name="T15" fmla="*/ 25 h 44"/>
                <a:gd name="T16" fmla="*/ 88 w 99"/>
                <a:gd name="T17" fmla="*/ 17 h 44"/>
                <a:gd name="T18" fmla="*/ 99 w 99"/>
                <a:gd name="T19" fmla="*/ 9 h 44"/>
                <a:gd name="T20" fmla="*/ 93 w 99"/>
                <a:gd name="T21" fmla="*/ 0 h 44"/>
                <a:gd name="T22" fmla="*/ 82 w 99"/>
                <a:gd name="T23" fmla="*/ 8 h 44"/>
                <a:gd name="T24" fmla="*/ 69 w 99"/>
                <a:gd name="T25" fmla="*/ 15 h 44"/>
                <a:gd name="T26" fmla="*/ 60 w 99"/>
                <a:gd name="T27" fmla="*/ 22 h 44"/>
                <a:gd name="T28" fmla="*/ 47 w 99"/>
                <a:gd name="T29" fmla="*/ 27 h 44"/>
                <a:gd name="T30" fmla="*/ 38 w 99"/>
                <a:gd name="T31" fmla="*/ 30 h 44"/>
                <a:gd name="T32" fmla="*/ 25 w 99"/>
                <a:gd name="T33" fmla="*/ 31 h 44"/>
                <a:gd name="T34" fmla="*/ 12 w 99"/>
                <a:gd name="T35" fmla="*/ 31 h 44"/>
                <a:gd name="T36" fmla="*/ 0 w 99"/>
                <a:gd name="T37" fmla="*/ 31 h 44"/>
                <a:gd name="T38" fmla="*/ 0 w 99"/>
                <a:gd name="T39" fmla="*/ 31 h 44"/>
                <a:gd name="T40" fmla="*/ 0 w 99"/>
                <a:gd name="T41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9" h="44">
                  <a:moveTo>
                    <a:pt x="0" y="41"/>
                  </a:moveTo>
                  <a:lnTo>
                    <a:pt x="0" y="41"/>
                  </a:lnTo>
                  <a:lnTo>
                    <a:pt x="12" y="44"/>
                  </a:lnTo>
                  <a:lnTo>
                    <a:pt x="25" y="41"/>
                  </a:lnTo>
                  <a:lnTo>
                    <a:pt x="38" y="39"/>
                  </a:lnTo>
                  <a:lnTo>
                    <a:pt x="50" y="36"/>
                  </a:lnTo>
                  <a:lnTo>
                    <a:pt x="63" y="31"/>
                  </a:lnTo>
                  <a:lnTo>
                    <a:pt x="76" y="25"/>
                  </a:lnTo>
                  <a:lnTo>
                    <a:pt x="88" y="17"/>
                  </a:lnTo>
                  <a:lnTo>
                    <a:pt x="99" y="9"/>
                  </a:lnTo>
                  <a:lnTo>
                    <a:pt x="93" y="0"/>
                  </a:lnTo>
                  <a:lnTo>
                    <a:pt x="82" y="8"/>
                  </a:lnTo>
                  <a:lnTo>
                    <a:pt x="69" y="15"/>
                  </a:lnTo>
                  <a:lnTo>
                    <a:pt x="60" y="22"/>
                  </a:lnTo>
                  <a:lnTo>
                    <a:pt x="47" y="27"/>
                  </a:lnTo>
                  <a:lnTo>
                    <a:pt x="38" y="30"/>
                  </a:lnTo>
                  <a:lnTo>
                    <a:pt x="25" y="31"/>
                  </a:lnTo>
                  <a:lnTo>
                    <a:pt x="12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33"/>
            <p:cNvSpPr>
              <a:spLocks/>
            </p:cNvSpPr>
            <p:nvPr/>
          </p:nvSpPr>
          <p:spPr bwMode="auto">
            <a:xfrm>
              <a:off x="2625" y="3222"/>
              <a:ext cx="60" cy="84"/>
            </a:xfrm>
            <a:custGeom>
              <a:avLst/>
              <a:gdLst>
                <a:gd name="T0" fmla="*/ 8 w 60"/>
                <a:gd name="T1" fmla="*/ 14 h 84"/>
                <a:gd name="T2" fmla="*/ 0 w 60"/>
                <a:gd name="T3" fmla="*/ 11 h 84"/>
                <a:gd name="T4" fmla="*/ 3 w 60"/>
                <a:gd name="T5" fmla="*/ 20 h 84"/>
                <a:gd name="T6" fmla="*/ 8 w 60"/>
                <a:gd name="T7" fmla="*/ 32 h 84"/>
                <a:gd name="T8" fmla="*/ 12 w 60"/>
                <a:gd name="T9" fmla="*/ 44 h 84"/>
                <a:gd name="T10" fmla="*/ 20 w 60"/>
                <a:gd name="T11" fmla="*/ 54 h 84"/>
                <a:gd name="T12" fmla="*/ 28 w 60"/>
                <a:gd name="T13" fmla="*/ 65 h 84"/>
                <a:gd name="T14" fmla="*/ 38 w 60"/>
                <a:gd name="T15" fmla="*/ 74 h 84"/>
                <a:gd name="T16" fmla="*/ 49 w 60"/>
                <a:gd name="T17" fmla="*/ 81 h 84"/>
                <a:gd name="T18" fmla="*/ 60 w 60"/>
                <a:gd name="T19" fmla="*/ 84 h 84"/>
                <a:gd name="T20" fmla="*/ 60 w 60"/>
                <a:gd name="T21" fmla="*/ 74 h 84"/>
                <a:gd name="T22" fmla="*/ 52 w 60"/>
                <a:gd name="T23" fmla="*/ 71 h 84"/>
                <a:gd name="T24" fmla="*/ 44 w 60"/>
                <a:gd name="T25" fmla="*/ 65 h 84"/>
                <a:gd name="T26" fmla="*/ 38 w 60"/>
                <a:gd name="T27" fmla="*/ 58 h 84"/>
                <a:gd name="T28" fmla="*/ 30 w 60"/>
                <a:gd name="T29" fmla="*/ 47 h 84"/>
                <a:gd name="T30" fmla="*/ 22 w 60"/>
                <a:gd name="T31" fmla="*/ 38 h 84"/>
                <a:gd name="T32" fmla="*/ 17 w 60"/>
                <a:gd name="T33" fmla="*/ 28 h 84"/>
                <a:gd name="T34" fmla="*/ 12 w 60"/>
                <a:gd name="T35" fmla="*/ 17 h 84"/>
                <a:gd name="T36" fmla="*/ 9 w 60"/>
                <a:gd name="T37" fmla="*/ 8 h 84"/>
                <a:gd name="T38" fmla="*/ 1 w 60"/>
                <a:gd name="T39" fmla="*/ 5 h 84"/>
                <a:gd name="T40" fmla="*/ 9 w 60"/>
                <a:gd name="T41" fmla="*/ 8 h 84"/>
                <a:gd name="T42" fmla="*/ 8 w 60"/>
                <a:gd name="T43" fmla="*/ 0 h 84"/>
                <a:gd name="T44" fmla="*/ 1 w 60"/>
                <a:gd name="T45" fmla="*/ 5 h 84"/>
                <a:gd name="T46" fmla="*/ 8 w 60"/>
                <a:gd name="T47" fmla="*/ 1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84">
                  <a:moveTo>
                    <a:pt x="8" y="14"/>
                  </a:moveTo>
                  <a:lnTo>
                    <a:pt x="0" y="11"/>
                  </a:lnTo>
                  <a:lnTo>
                    <a:pt x="3" y="20"/>
                  </a:lnTo>
                  <a:lnTo>
                    <a:pt x="8" y="32"/>
                  </a:lnTo>
                  <a:lnTo>
                    <a:pt x="12" y="44"/>
                  </a:lnTo>
                  <a:lnTo>
                    <a:pt x="20" y="54"/>
                  </a:lnTo>
                  <a:lnTo>
                    <a:pt x="28" y="65"/>
                  </a:lnTo>
                  <a:lnTo>
                    <a:pt x="38" y="74"/>
                  </a:lnTo>
                  <a:lnTo>
                    <a:pt x="49" y="81"/>
                  </a:lnTo>
                  <a:lnTo>
                    <a:pt x="60" y="84"/>
                  </a:lnTo>
                  <a:lnTo>
                    <a:pt x="60" y="74"/>
                  </a:lnTo>
                  <a:lnTo>
                    <a:pt x="52" y="71"/>
                  </a:lnTo>
                  <a:lnTo>
                    <a:pt x="44" y="65"/>
                  </a:lnTo>
                  <a:lnTo>
                    <a:pt x="38" y="58"/>
                  </a:lnTo>
                  <a:lnTo>
                    <a:pt x="30" y="47"/>
                  </a:lnTo>
                  <a:lnTo>
                    <a:pt x="22" y="38"/>
                  </a:lnTo>
                  <a:lnTo>
                    <a:pt x="17" y="28"/>
                  </a:lnTo>
                  <a:lnTo>
                    <a:pt x="12" y="17"/>
                  </a:lnTo>
                  <a:lnTo>
                    <a:pt x="9" y="8"/>
                  </a:lnTo>
                  <a:lnTo>
                    <a:pt x="1" y="5"/>
                  </a:lnTo>
                  <a:lnTo>
                    <a:pt x="9" y="8"/>
                  </a:lnTo>
                  <a:lnTo>
                    <a:pt x="8" y="0"/>
                  </a:lnTo>
                  <a:lnTo>
                    <a:pt x="1" y="5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34"/>
            <p:cNvSpPr>
              <a:spLocks/>
            </p:cNvSpPr>
            <p:nvPr/>
          </p:nvSpPr>
          <p:spPr bwMode="auto">
            <a:xfrm>
              <a:off x="2503" y="3227"/>
              <a:ext cx="130" cy="42"/>
            </a:xfrm>
            <a:custGeom>
              <a:avLst/>
              <a:gdLst>
                <a:gd name="T0" fmla="*/ 0 w 130"/>
                <a:gd name="T1" fmla="*/ 25 h 42"/>
                <a:gd name="T2" fmla="*/ 0 w 130"/>
                <a:gd name="T3" fmla="*/ 25 h 42"/>
                <a:gd name="T4" fmla="*/ 16 w 130"/>
                <a:gd name="T5" fmla="*/ 34 h 42"/>
                <a:gd name="T6" fmla="*/ 31 w 130"/>
                <a:gd name="T7" fmla="*/ 39 h 42"/>
                <a:gd name="T8" fmla="*/ 44 w 130"/>
                <a:gd name="T9" fmla="*/ 42 h 42"/>
                <a:gd name="T10" fmla="*/ 58 w 130"/>
                <a:gd name="T11" fmla="*/ 41 h 42"/>
                <a:gd name="T12" fmla="*/ 76 w 130"/>
                <a:gd name="T13" fmla="*/ 36 h 42"/>
                <a:gd name="T14" fmla="*/ 92 w 130"/>
                <a:gd name="T15" fmla="*/ 30 h 42"/>
                <a:gd name="T16" fmla="*/ 109 w 130"/>
                <a:gd name="T17" fmla="*/ 20 h 42"/>
                <a:gd name="T18" fmla="*/ 130 w 130"/>
                <a:gd name="T19" fmla="*/ 9 h 42"/>
                <a:gd name="T20" fmla="*/ 123 w 130"/>
                <a:gd name="T21" fmla="*/ 0 h 42"/>
                <a:gd name="T22" fmla="*/ 106 w 130"/>
                <a:gd name="T23" fmla="*/ 11 h 42"/>
                <a:gd name="T24" fmla="*/ 88 w 130"/>
                <a:gd name="T25" fmla="*/ 20 h 42"/>
                <a:gd name="T26" fmla="*/ 73 w 130"/>
                <a:gd name="T27" fmla="*/ 27 h 42"/>
                <a:gd name="T28" fmla="*/ 58 w 130"/>
                <a:gd name="T29" fmla="*/ 31 h 42"/>
                <a:gd name="T30" fmla="*/ 44 w 130"/>
                <a:gd name="T31" fmla="*/ 30 h 42"/>
                <a:gd name="T32" fmla="*/ 31 w 130"/>
                <a:gd name="T33" fmla="*/ 30 h 42"/>
                <a:gd name="T34" fmla="*/ 19 w 130"/>
                <a:gd name="T35" fmla="*/ 25 h 42"/>
                <a:gd name="T36" fmla="*/ 6 w 130"/>
                <a:gd name="T37" fmla="*/ 15 h 42"/>
                <a:gd name="T38" fmla="*/ 6 w 130"/>
                <a:gd name="T39" fmla="*/ 15 h 42"/>
                <a:gd name="T40" fmla="*/ 0 w 130"/>
                <a:gd name="T41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42">
                  <a:moveTo>
                    <a:pt x="0" y="25"/>
                  </a:moveTo>
                  <a:lnTo>
                    <a:pt x="0" y="25"/>
                  </a:lnTo>
                  <a:lnTo>
                    <a:pt x="16" y="34"/>
                  </a:lnTo>
                  <a:lnTo>
                    <a:pt x="31" y="39"/>
                  </a:lnTo>
                  <a:lnTo>
                    <a:pt x="44" y="42"/>
                  </a:lnTo>
                  <a:lnTo>
                    <a:pt x="58" y="41"/>
                  </a:lnTo>
                  <a:lnTo>
                    <a:pt x="76" y="36"/>
                  </a:lnTo>
                  <a:lnTo>
                    <a:pt x="92" y="30"/>
                  </a:lnTo>
                  <a:lnTo>
                    <a:pt x="109" y="20"/>
                  </a:lnTo>
                  <a:lnTo>
                    <a:pt x="130" y="9"/>
                  </a:lnTo>
                  <a:lnTo>
                    <a:pt x="123" y="0"/>
                  </a:lnTo>
                  <a:lnTo>
                    <a:pt x="106" y="11"/>
                  </a:lnTo>
                  <a:lnTo>
                    <a:pt x="88" y="20"/>
                  </a:lnTo>
                  <a:lnTo>
                    <a:pt x="73" y="27"/>
                  </a:lnTo>
                  <a:lnTo>
                    <a:pt x="58" y="31"/>
                  </a:lnTo>
                  <a:lnTo>
                    <a:pt x="44" y="30"/>
                  </a:lnTo>
                  <a:lnTo>
                    <a:pt x="31" y="30"/>
                  </a:lnTo>
                  <a:lnTo>
                    <a:pt x="19" y="2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35"/>
            <p:cNvSpPr>
              <a:spLocks/>
            </p:cNvSpPr>
            <p:nvPr/>
          </p:nvSpPr>
          <p:spPr bwMode="auto">
            <a:xfrm>
              <a:off x="2440" y="3165"/>
              <a:ext cx="69" cy="87"/>
            </a:xfrm>
            <a:custGeom>
              <a:avLst/>
              <a:gdLst>
                <a:gd name="T0" fmla="*/ 6 w 69"/>
                <a:gd name="T1" fmla="*/ 13 h 87"/>
                <a:gd name="T2" fmla="*/ 0 w 69"/>
                <a:gd name="T3" fmla="*/ 6 h 87"/>
                <a:gd name="T4" fmla="*/ 3 w 69"/>
                <a:gd name="T5" fmla="*/ 17 h 87"/>
                <a:gd name="T6" fmla="*/ 6 w 69"/>
                <a:gd name="T7" fmla="*/ 28 h 87"/>
                <a:gd name="T8" fmla="*/ 11 w 69"/>
                <a:gd name="T9" fmla="*/ 39 h 87"/>
                <a:gd name="T10" fmla="*/ 19 w 69"/>
                <a:gd name="T11" fmla="*/ 47 h 87"/>
                <a:gd name="T12" fmla="*/ 26 w 69"/>
                <a:gd name="T13" fmla="*/ 55 h 87"/>
                <a:gd name="T14" fmla="*/ 38 w 69"/>
                <a:gd name="T15" fmla="*/ 66 h 87"/>
                <a:gd name="T16" fmla="*/ 49 w 69"/>
                <a:gd name="T17" fmla="*/ 76 h 87"/>
                <a:gd name="T18" fmla="*/ 63 w 69"/>
                <a:gd name="T19" fmla="*/ 87 h 87"/>
                <a:gd name="T20" fmla="*/ 69 w 69"/>
                <a:gd name="T21" fmla="*/ 77 h 87"/>
                <a:gd name="T22" fmla="*/ 55 w 69"/>
                <a:gd name="T23" fmla="*/ 66 h 87"/>
                <a:gd name="T24" fmla="*/ 44 w 69"/>
                <a:gd name="T25" fmla="*/ 57 h 87"/>
                <a:gd name="T26" fmla="*/ 33 w 69"/>
                <a:gd name="T27" fmla="*/ 49 h 87"/>
                <a:gd name="T28" fmla="*/ 25 w 69"/>
                <a:gd name="T29" fmla="*/ 41 h 87"/>
                <a:gd name="T30" fmla="*/ 20 w 69"/>
                <a:gd name="T31" fmla="*/ 33 h 87"/>
                <a:gd name="T32" fmla="*/ 15 w 69"/>
                <a:gd name="T33" fmla="*/ 25 h 87"/>
                <a:gd name="T34" fmla="*/ 12 w 69"/>
                <a:gd name="T35" fmla="*/ 17 h 87"/>
                <a:gd name="T36" fmla="*/ 12 w 69"/>
                <a:gd name="T37" fmla="*/ 6 h 87"/>
                <a:gd name="T38" fmla="*/ 6 w 69"/>
                <a:gd name="T39" fmla="*/ 0 h 87"/>
                <a:gd name="T40" fmla="*/ 12 w 69"/>
                <a:gd name="T41" fmla="*/ 6 h 87"/>
                <a:gd name="T42" fmla="*/ 12 w 69"/>
                <a:gd name="T43" fmla="*/ 0 h 87"/>
                <a:gd name="T44" fmla="*/ 6 w 69"/>
                <a:gd name="T45" fmla="*/ 0 h 87"/>
                <a:gd name="T46" fmla="*/ 6 w 69"/>
                <a:gd name="T47" fmla="*/ 1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9" h="87">
                  <a:moveTo>
                    <a:pt x="6" y="13"/>
                  </a:moveTo>
                  <a:lnTo>
                    <a:pt x="0" y="6"/>
                  </a:lnTo>
                  <a:lnTo>
                    <a:pt x="3" y="17"/>
                  </a:lnTo>
                  <a:lnTo>
                    <a:pt x="6" y="28"/>
                  </a:lnTo>
                  <a:lnTo>
                    <a:pt x="11" y="39"/>
                  </a:lnTo>
                  <a:lnTo>
                    <a:pt x="19" y="47"/>
                  </a:lnTo>
                  <a:lnTo>
                    <a:pt x="26" y="55"/>
                  </a:lnTo>
                  <a:lnTo>
                    <a:pt x="38" y="66"/>
                  </a:lnTo>
                  <a:lnTo>
                    <a:pt x="49" y="76"/>
                  </a:lnTo>
                  <a:lnTo>
                    <a:pt x="63" y="87"/>
                  </a:lnTo>
                  <a:lnTo>
                    <a:pt x="69" y="77"/>
                  </a:lnTo>
                  <a:lnTo>
                    <a:pt x="55" y="66"/>
                  </a:lnTo>
                  <a:lnTo>
                    <a:pt x="44" y="57"/>
                  </a:lnTo>
                  <a:lnTo>
                    <a:pt x="33" y="49"/>
                  </a:lnTo>
                  <a:lnTo>
                    <a:pt x="25" y="41"/>
                  </a:lnTo>
                  <a:lnTo>
                    <a:pt x="20" y="33"/>
                  </a:lnTo>
                  <a:lnTo>
                    <a:pt x="15" y="25"/>
                  </a:lnTo>
                  <a:lnTo>
                    <a:pt x="12" y="17"/>
                  </a:lnTo>
                  <a:lnTo>
                    <a:pt x="12" y="6"/>
                  </a:lnTo>
                  <a:lnTo>
                    <a:pt x="6" y="0"/>
                  </a:lnTo>
                  <a:lnTo>
                    <a:pt x="12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36"/>
            <p:cNvSpPr>
              <a:spLocks/>
            </p:cNvSpPr>
            <p:nvPr/>
          </p:nvSpPr>
          <p:spPr bwMode="auto">
            <a:xfrm>
              <a:off x="2311" y="3136"/>
              <a:ext cx="135" cy="42"/>
            </a:xfrm>
            <a:custGeom>
              <a:avLst/>
              <a:gdLst>
                <a:gd name="T0" fmla="*/ 0 w 135"/>
                <a:gd name="T1" fmla="*/ 7 h 42"/>
                <a:gd name="T2" fmla="*/ 0 w 135"/>
                <a:gd name="T3" fmla="*/ 7 h 42"/>
                <a:gd name="T4" fmla="*/ 10 w 135"/>
                <a:gd name="T5" fmla="*/ 16 h 42"/>
                <a:gd name="T6" fmla="*/ 24 w 135"/>
                <a:gd name="T7" fmla="*/ 23 h 42"/>
                <a:gd name="T8" fmla="*/ 38 w 135"/>
                <a:gd name="T9" fmla="*/ 29 h 42"/>
                <a:gd name="T10" fmla="*/ 56 w 135"/>
                <a:gd name="T11" fmla="*/ 34 h 42"/>
                <a:gd name="T12" fmla="*/ 73 w 135"/>
                <a:gd name="T13" fmla="*/ 37 h 42"/>
                <a:gd name="T14" fmla="*/ 92 w 135"/>
                <a:gd name="T15" fmla="*/ 38 h 42"/>
                <a:gd name="T16" fmla="*/ 113 w 135"/>
                <a:gd name="T17" fmla="*/ 42 h 42"/>
                <a:gd name="T18" fmla="*/ 135 w 135"/>
                <a:gd name="T19" fmla="*/ 42 h 42"/>
                <a:gd name="T20" fmla="*/ 135 w 135"/>
                <a:gd name="T21" fmla="*/ 29 h 42"/>
                <a:gd name="T22" fmla="*/ 113 w 135"/>
                <a:gd name="T23" fmla="*/ 29 h 42"/>
                <a:gd name="T24" fmla="*/ 92 w 135"/>
                <a:gd name="T25" fmla="*/ 29 h 42"/>
                <a:gd name="T26" fmla="*/ 73 w 135"/>
                <a:gd name="T27" fmla="*/ 27 h 42"/>
                <a:gd name="T28" fmla="*/ 56 w 135"/>
                <a:gd name="T29" fmla="*/ 24 h 42"/>
                <a:gd name="T30" fmla="*/ 42 w 135"/>
                <a:gd name="T31" fmla="*/ 19 h 42"/>
                <a:gd name="T32" fmla="*/ 27 w 135"/>
                <a:gd name="T33" fmla="*/ 13 h 42"/>
                <a:gd name="T34" fmla="*/ 16 w 135"/>
                <a:gd name="T35" fmla="*/ 7 h 42"/>
                <a:gd name="T36" fmla="*/ 7 w 135"/>
                <a:gd name="T37" fmla="*/ 0 h 42"/>
                <a:gd name="T38" fmla="*/ 7 w 135"/>
                <a:gd name="T39" fmla="*/ 0 h 42"/>
                <a:gd name="T40" fmla="*/ 0 w 135"/>
                <a:gd name="T41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5" h="42">
                  <a:moveTo>
                    <a:pt x="0" y="7"/>
                  </a:moveTo>
                  <a:lnTo>
                    <a:pt x="0" y="7"/>
                  </a:lnTo>
                  <a:lnTo>
                    <a:pt x="10" y="16"/>
                  </a:lnTo>
                  <a:lnTo>
                    <a:pt x="24" y="23"/>
                  </a:lnTo>
                  <a:lnTo>
                    <a:pt x="38" y="29"/>
                  </a:lnTo>
                  <a:lnTo>
                    <a:pt x="56" y="34"/>
                  </a:lnTo>
                  <a:lnTo>
                    <a:pt x="73" y="37"/>
                  </a:lnTo>
                  <a:lnTo>
                    <a:pt x="92" y="38"/>
                  </a:lnTo>
                  <a:lnTo>
                    <a:pt x="113" y="42"/>
                  </a:lnTo>
                  <a:lnTo>
                    <a:pt x="135" y="42"/>
                  </a:lnTo>
                  <a:lnTo>
                    <a:pt x="135" y="29"/>
                  </a:lnTo>
                  <a:lnTo>
                    <a:pt x="113" y="29"/>
                  </a:lnTo>
                  <a:lnTo>
                    <a:pt x="92" y="29"/>
                  </a:lnTo>
                  <a:lnTo>
                    <a:pt x="73" y="27"/>
                  </a:lnTo>
                  <a:lnTo>
                    <a:pt x="56" y="24"/>
                  </a:lnTo>
                  <a:lnTo>
                    <a:pt x="42" y="19"/>
                  </a:lnTo>
                  <a:lnTo>
                    <a:pt x="27" y="13"/>
                  </a:lnTo>
                  <a:lnTo>
                    <a:pt x="16" y="7"/>
                  </a:lnTo>
                  <a:lnTo>
                    <a:pt x="7" y="0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37"/>
            <p:cNvSpPr>
              <a:spLocks/>
            </p:cNvSpPr>
            <p:nvPr/>
          </p:nvSpPr>
          <p:spPr bwMode="auto">
            <a:xfrm>
              <a:off x="2269" y="3046"/>
              <a:ext cx="49" cy="97"/>
            </a:xfrm>
            <a:custGeom>
              <a:avLst/>
              <a:gdLst>
                <a:gd name="T0" fmla="*/ 3 w 49"/>
                <a:gd name="T1" fmla="*/ 0 h 97"/>
                <a:gd name="T2" fmla="*/ 3 w 49"/>
                <a:gd name="T3" fmla="*/ 0 h 97"/>
                <a:gd name="T4" fmla="*/ 0 w 49"/>
                <a:gd name="T5" fmla="*/ 14 h 97"/>
                <a:gd name="T6" fmla="*/ 0 w 49"/>
                <a:gd name="T7" fmla="*/ 27 h 97"/>
                <a:gd name="T8" fmla="*/ 3 w 49"/>
                <a:gd name="T9" fmla="*/ 40 h 97"/>
                <a:gd name="T10" fmla="*/ 8 w 49"/>
                <a:gd name="T11" fmla="*/ 52 h 97"/>
                <a:gd name="T12" fmla="*/ 16 w 49"/>
                <a:gd name="T13" fmla="*/ 67 h 97"/>
                <a:gd name="T14" fmla="*/ 23 w 49"/>
                <a:gd name="T15" fmla="*/ 78 h 97"/>
                <a:gd name="T16" fmla="*/ 35 w 49"/>
                <a:gd name="T17" fmla="*/ 87 h 97"/>
                <a:gd name="T18" fmla="*/ 42 w 49"/>
                <a:gd name="T19" fmla="*/ 97 h 97"/>
                <a:gd name="T20" fmla="*/ 49 w 49"/>
                <a:gd name="T21" fmla="*/ 90 h 97"/>
                <a:gd name="T22" fmla="*/ 41 w 49"/>
                <a:gd name="T23" fmla="*/ 81 h 97"/>
                <a:gd name="T24" fmla="*/ 33 w 49"/>
                <a:gd name="T25" fmla="*/ 71 h 97"/>
                <a:gd name="T26" fmla="*/ 25 w 49"/>
                <a:gd name="T27" fmla="*/ 60 h 97"/>
                <a:gd name="T28" fmla="*/ 17 w 49"/>
                <a:gd name="T29" fmla="*/ 49 h 97"/>
                <a:gd name="T30" fmla="*/ 12 w 49"/>
                <a:gd name="T31" fmla="*/ 37 h 97"/>
                <a:gd name="T32" fmla="*/ 9 w 49"/>
                <a:gd name="T33" fmla="*/ 27 h 97"/>
                <a:gd name="T34" fmla="*/ 9 w 49"/>
                <a:gd name="T35" fmla="*/ 14 h 97"/>
                <a:gd name="T36" fmla="*/ 12 w 49"/>
                <a:gd name="T37" fmla="*/ 3 h 97"/>
                <a:gd name="T38" fmla="*/ 12 w 49"/>
                <a:gd name="T39" fmla="*/ 3 h 97"/>
                <a:gd name="T40" fmla="*/ 3 w 49"/>
                <a:gd name="T4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97">
                  <a:moveTo>
                    <a:pt x="3" y="0"/>
                  </a:moveTo>
                  <a:lnTo>
                    <a:pt x="3" y="0"/>
                  </a:lnTo>
                  <a:lnTo>
                    <a:pt x="0" y="14"/>
                  </a:lnTo>
                  <a:lnTo>
                    <a:pt x="0" y="27"/>
                  </a:lnTo>
                  <a:lnTo>
                    <a:pt x="3" y="40"/>
                  </a:lnTo>
                  <a:lnTo>
                    <a:pt x="8" y="52"/>
                  </a:lnTo>
                  <a:lnTo>
                    <a:pt x="16" y="67"/>
                  </a:lnTo>
                  <a:lnTo>
                    <a:pt x="23" y="78"/>
                  </a:lnTo>
                  <a:lnTo>
                    <a:pt x="35" y="87"/>
                  </a:lnTo>
                  <a:lnTo>
                    <a:pt x="42" y="97"/>
                  </a:lnTo>
                  <a:lnTo>
                    <a:pt x="49" y="90"/>
                  </a:lnTo>
                  <a:lnTo>
                    <a:pt x="41" y="81"/>
                  </a:lnTo>
                  <a:lnTo>
                    <a:pt x="33" y="71"/>
                  </a:lnTo>
                  <a:lnTo>
                    <a:pt x="25" y="60"/>
                  </a:lnTo>
                  <a:lnTo>
                    <a:pt x="17" y="49"/>
                  </a:lnTo>
                  <a:lnTo>
                    <a:pt x="12" y="37"/>
                  </a:lnTo>
                  <a:lnTo>
                    <a:pt x="9" y="27"/>
                  </a:lnTo>
                  <a:lnTo>
                    <a:pt x="9" y="1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38"/>
            <p:cNvSpPr>
              <a:spLocks/>
            </p:cNvSpPr>
            <p:nvPr/>
          </p:nvSpPr>
          <p:spPr bwMode="auto">
            <a:xfrm>
              <a:off x="2272" y="2994"/>
              <a:ext cx="16" cy="55"/>
            </a:xfrm>
            <a:custGeom>
              <a:avLst/>
              <a:gdLst>
                <a:gd name="T0" fmla="*/ 8 w 16"/>
                <a:gd name="T1" fmla="*/ 11 h 55"/>
                <a:gd name="T2" fmla="*/ 1 w 16"/>
                <a:gd name="T3" fmla="*/ 11 h 55"/>
                <a:gd name="T4" fmla="*/ 1 w 16"/>
                <a:gd name="T5" fmla="*/ 13 h 55"/>
                <a:gd name="T6" fmla="*/ 6 w 16"/>
                <a:gd name="T7" fmla="*/ 19 h 55"/>
                <a:gd name="T8" fmla="*/ 6 w 16"/>
                <a:gd name="T9" fmla="*/ 33 h 55"/>
                <a:gd name="T10" fmla="*/ 0 w 16"/>
                <a:gd name="T11" fmla="*/ 52 h 55"/>
                <a:gd name="T12" fmla="*/ 9 w 16"/>
                <a:gd name="T13" fmla="*/ 55 h 55"/>
                <a:gd name="T14" fmla="*/ 16 w 16"/>
                <a:gd name="T15" fmla="*/ 33 h 55"/>
                <a:gd name="T16" fmla="*/ 16 w 16"/>
                <a:gd name="T17" fmla="*/ 19 h 55"/>
                <a:gd name="T18" fmla="*/ 11 w 16"/>
                <a:gd name="T19" fmla="*/ 10 h 55"/>
                <a:gd name="T20" fmla="*/ 8 w 16"/>
                <a:gd name="T21" fmla="*/ 5 h 55"/>
                <a:gd name="T22" fmla="*/ 1 w 16"/>
                <a:gd name="T23" fmla="*/ 5 h 55"/>
                <a:gd name="T24" fmla="*/ 8 w 16"/>
                <a:gd name="T25" fmla="*/ 5 h 55"/>
                <a:gd name="T26" fmla="*/ 5 w 16"/>
                <a:gd name="T27" fmla="*/ 0 h 55"/>
                <a:gd name="T28" fmla="*/ 1 w 16"/>
                <a:gd name="T29" fmla="*/ 5 h 55"/>
                <a:gd name="T30" fmla="*/ 8 w 16"/>
                <a:gd name="T31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55">
                  <a:moveTo>
                    <a:pt x="8" y="11"/>
                  </a:moveTo>
                  <a:lnTo>
                    <a:pt x="1" y="11"/>
                  </a:lnTo>
                  <a:lnTo>
                    <a:pt x="1" y="13"/>
                  </a:lnTo>
                  <a:lnTo>
                    <a:pt x="6" y="19"/>
                  </a:lnTo>
                  <a:lnTo>
                    <a:pt x="6" y="33"/>
                  </a:lnTo>
                  <a:lnTo>
                    <a:pt x="0" y="52"/>
                  </a:lnTo>
                  <a:lnTo>
                    <a:pt x="9" y="55"/>
                  </a:lnTo>
                  <a:lnTo>
                    <a:pt x="16" y="33"/>
                  </a:lnTo>
                  <a:lnTo>
                    <a:pt x="16" y="19"/>
                  </a:lnTo>
                  <a:lnTo>
                    <a:pt x="11" y="10"/>
                  </a:lnTo>
                  <a:lnTo>
                    <a:pt x="8" y="5"/>
                  </a:lnTo>
                  <a:lnTo>
                    <a:pt x="1" y="5"/>
                  </a:lnTo>
                  <a:lnTo>
                    <a:pt x="8" y="5"/>
                  </a:lnTo>
                  <a:lnTo>
                    <a:pt x="5" y="0"/>
                  </a:lnTo>
                  <a:lnTo>
                    <a:pt x="1" y="5"/>
                  </a:lnTo>
                  <a:lnTo>
                    <a:pt x="8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39"/>
            <p:cNvSpPr>
              <a:spLocks/>
            </p:cNvSpPr>
            <p:nvPr/>
          </p:nvSpPr>
          <p:spPr bwMode="auto">
            <a:xfrm>
              <a:off x="2152" y="2994"/>
              <a:ext cx="128" cy="32"/>
            </a:xfrm>
            <a:custGeom>
              <a:avLst/>
              <a:gdLst>
                <a:gd name="T0" fmla="*/ 0 w 128"/>
                <a:gd name="T1" fmla="*/ 10 h 32"/>
                <a:gd name="T2" fmla="*/ 0 w 128"/>
                <a:gd name="T3" fmla="*/ 10 h 32"/>
                <a:gd name="T4" fmla="*/ 14 w 128"/>
                <a:gd name="T5" fmla="*/ 17 h 32"/>
                <a:gd name="T6" fmla="*/ 30 w 128"/>
                <a:gd name="T7" fmla="*/ 24 h 32"/>
                <a:gd name="T8" fmla="*/ 49 w 128"/>
                <a:gd name="T9" fmla="*/ 29 h 32"/>
                <a:gd name="T10" fmla="*/ 66 w 128"/>
                <a:gd name="T11" fmla="*/ 32 h 32"/>
                <a:gd name="T12" fmla="*/ 82 w 128"/>
                <a:gd name="T13" fmla="*/ 30 h 32"/>
                <a:gd name="T14" fmla="*/ 101 w 128"/>
                <a:gd name="T15" fmla="*/ 27 h 32"/>
                <a:gd name="T16" fmla="*/ 115 w 128"/>
                <a:gd name="T17" fmla="*/ 21 h 32"/>
                <a:gd name="T18" fmla="*/ 128 w 128"/>
                <a:gd name="T19" fmla="*/ 11 h 32"/>
                <a:gd name="T20" fmla="*/ 121 w 128"/>
                <a:gd name="T21" fmla="*/ 5 h 32"/>
                <a:gd name="T22" fmla="*/ 112 w 128"/>
                <a:gd name="T23" fmla="*/ 11 h 32"/>
                <a:gd name="T24" fmla="*/ 98 w 128"/>
                <a:gd name="T25" fmla="*/ 17 h 32"/>
                <a:gd name="T26" fmla="*/ 82 w 128"/>
                <a:gd name="T27" fmla="*/ 21 h 32"/>
                <a:gd name="T28" fmla="*/ 66 w 128"/>
                <a:gd name="T29" fmla="*/ 19 h 32"/>
                <a:gd name="T30" fmla="*/ 49 w 128"/>
                <a:gd name="T31" fmla="*/ 19 h 32"/>
                <a:gd name="T32" fmla="*/ 33 w 128"/>
                <a:gd name="T33" fmla="*/ 14 h 32"/>
                <a:gd name="T34" fmla="*/ 17 w 128"/>
                <a:gd name="T35" fmla="*/ 8 h 32"/>
                <a:gd name="T36" fmla="*/ 6 w 128"/>
                <a:gd name="T37" fmla="*/ 0 h 32"/>
                <a:gd name="T38" fmla="*/ 6 w 128"/>
                <a:gd name="T39" fmla="*/ 0 h 32"/>
                <a:gd name="T40" fmla="*/ 0 w 128"/>
                <a:gd name="T41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32">
                  <a:moveTo>
                    <a:pt x="0" y="10"/>
                  </a:moveTo>
                  <a:lnTo>
                    <a:pt x="0" y="10"/>
                  </a:lnTo>
                  <a:lnTo>
                    <a:pt x="14" y="17"/>
                  </a:lnTo>
                  <a:lnTo>
                    <a:pt x="30" y="24"/>
                  </a:lnTo>
                  <a:lnTo>
                    <a:pt x="49" y="29"/>
                  </a:lnTo>
                  <a:lnTo>
                    <a:pt x="66" y="32"/>
                  </a:lnTo>
                  <a:lnTo>
                    <a:pt x="82" y="30"/>
                  </a:lnTo>
                  <a:lnTo>
                    <a:pt x="101" y="27"/>
                  </a:lnTo>
                  <a:lnTo>
                    <a:pt x="115" y="21"/>
                  </a:lnTo>
                  <a:lnTo>
                    <a:pt x="128" y="11"/>
                  </a:lnTo>
                  <a:lnTo>
                    <a:pt x="121" y="5"/>
                  </a:lnTo>
                  <a:lnTo>
                    <a:pt x="112" y="11"/>
                  </a:lnTo>
                  <a:lnTo>
                    <a:pt x="98" y="17"/>
                  </a:lnTo>
                  <a:lnTo>
                    <a:pt x="82" y="21"/>
                  </a:lnTo>
                  <a:lnTo>
                    <a:pt x="66" y="19"/>
                  </a:lnTo>
                  <a:lnTo>
                    <a:pt x="49" y="19"/>
                  </a:lnTo>
                  <a:lnTo>
                    <a:pt x="33" y="14"/>
                  </a:lnTo>
                  <a:lnTo>
                    <a:pt x="17" y="8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40"/>
            <p:cNvSpPr>
              <a:spLocks/>
            </p:cNvSpPr>
            <p:nvPr/>
          </p:nvSpPr>
          <p:spPr bwMode="auto">
            <a:xfrm>
              <a:off x="2136" y="2912"/>
              <a:ext cx="22" cy="92"/>
            </a:xfrm>
            <a:custGeom>
              <a:avLst/>
              <a:gdLst>
                <a:gd name="T0" fmla="*/ 0 w 22"/>
                <a:gd name="T1" fmla="*/ 12 h 92"/>
                <a:gd name="T2" fmla="*/ 0 w 22"/>
                <a:gd name="T3" fmla="*/ 12 h 92"/>
                <a:gd name="T4" fmla="*/ 8 w 22"/>
                <a:gd name="T5" fmla="*/ 12 h 92"/>
                <a:gd name="T6" fmla="*/ 9 w 22"/>
                <a:gd name="T7" fmla="*/ 16 h 92"/>
                <a:gd name="T8" fmla="*/ 9 w 22"/>
                <a:gd name="T9" fmla="*/ 25 h 92"/>
                <a:gd name="T10" fmla="*/ 6 w 22"/>
                <a:gd name="T11" fmla="*/ 35 h 92"/>
                <a:gd name="T12" fmla="*/ 3 w 22"/>
                <a:gd name="T13" fmla="*/ 49 h 92"/>
                <a:gd name="T14" fmla="*/ 0 w 22"/>
                <a:gd name="T15" fmla="*/ 63 h 92"/>
                <a:gd name="T16" fmla="*/ 5 w 22"/>
                <a:gd name="T17" fmla="*/ 77 h 92"/>
                <a:gd name="T18" fmla="*/ 16 w 22"/>
                <a:gd name="T19" fmla="*/ 92 h 92"/>
                <a:gd name="T20" fmla="*/ 22 w 22"/>
                <a:gd name="T21" fmla="*/ 82 h 92"/>
                <a:gd name="T22" fmla="*/ 14 w 22"/>
                <a:gd name="T23" fmla="*/ 74 h 92"/>
                <a:gd name="T24" fmla="*/ 13 w 22"/>
                <a:gd name="T25" fmla="*/ 63 h 92"/>
                <a:gd name="T26" fmla="*/ 13 w 22"/>
                <a:gd name="T27" fmla="*/ 49 h 92"/>
                <a:gd name="T28" fmla="*/ 16 w 22"/>
                <a:gd name="T29" fmla="*/ 38 h 92"/>
                <a:gd name="T30" fmla="*/ 19 w 22"/>
                <a:gd name="T31" fmla="*/ 25 h 92"/>
                <a:gd name="T32" fmla="*/ 19 w 22"/>
                <a:gd name="T33" fmla="*/ 16 h 92"/>
                <a:gd name="T34" fmla="*/ 14 w 22"/>
                <a:gd name="T35" fmla="*/ 3 h 92"/>
                <a:gd name="T36" fmla="*/ 0 w 22"/>
                <a:gd name="T37" fmla="*/ 0 h 92"/>
                <a:gd name="T38" fmla="*/ 0 w 22"/>
                <a:gd name="T39" fmla="*/ 0 h 92"/>
                <a:gd name="T40" fmla="*/ 0 w 22"/>
                <a:gd name="T41" fmla="*/ 1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92">
                  <a:moveTo>
                    <a:pt x="0" y="12"/>
                  </a:moveTo>
                  <a:lnTo>
                    <a:pt x="0" y="12"/>
                  </a:lnTo>
                  <a:lnTo>
                    <a:pt x="8" y="12"/>
                  </a:lnTo>
                  <a:lnTo>
                    <a:pt x="9" y="16"/>
                  </a:lnTo>
                  <a:lnTo>
                    <a:pt x="9" y="25"/>
                  </a:lnTo>
                  <a:lnTo>
                    <a:pt x="6" y="35"/>
                  </a:lnTo>
                  <a:lnTo>
                    <a:pt x="3" y="49"/>
                  </a:lnTo>
                  <a:lnTo>
                    <a:pt x="0" y="63"/>
                  </a:lnTo>
                  <a:lnTo>
                    <a:pt x="5" y="77"/>
                  </a:lnTo>
                  <a:lnTo>
                    <a:pt x="16" y="92"/>
                  </a:lnTo>
                  <a:lnTo>
                    <a:pt x="22" y="82"/>
                  </a:lnTo>
                  <a:lnTo>
                    <a:pt x="14" y="74"/>
                  </a:lnTo>
                  <a:lnTo>
                    <a:pt x="13" y="63"/>
                  </a:lnTo>
                  <a:lnTo>
                    <a:pt x="13" y="49"/>
                  </a:lnTo>
                  <a:lnTo>
                    <a:pt x="16" y="38"/>
                  </a:lnTo>
                  <a:lnTo>
                    <a:pt x="19" y="25"/>
                  </a:lnTo>
                  <a:lnTo>
                    <a:pt x="19" y="16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41"/>
            <p:cNvSpPr>
              <a:spLocks/>
            </p:cNvSpPr>
            <p:nvPr/>
          </p:nvSpPr>
          <p:spPr bwMode="auto">
            <a:xfrm>
              <a:off x="1886" y="2912"/>
              <a:ext cx="250" cy="31"/>
            </a:xfrm>
            <a:custGeom>
              <a:avLst/>
              <a:gdLst>
                <a:gd name="T0" fmla="*/ 0 w 250"/>
                <a:gd name="T1" fmla="*/ 31 h 31"/>
                <a:gd name="T2" fmla="*/ 0 w 250"/>
                <a:gd name="T3" fmla="*/ 31 h 31"/>
                <a:gd name="T4" fmla="*/ 25 w 250"/>
                <a:gd name="T5" fmla="*/ 28 h 31"/>
                <a:gd name="T6" fmla="*/ 57 w 250"/>
                <a:gd name="T7" fmla="*/ 27 h 31"/>
                <a:gd name="T8" fmla="*/ 92 w 250"/>
                <a:gd name="T9" fmla="*/ 23 h 31"/>
                <a:gd name="T10" fmla="*/ 130 w 250"/>
                <a:gd name="T11" fmla="*/ 20 h 31"/>
                <a:gd name="T12" fmla="*/ 168 w 250"/>
                <a:gd name="T13" fmla="*/ 17 h 31"/>
                <a:gd name="T14" fmla="*/ 202 w 250"/>
                <a:gd name="T15" fmla="*/ 14 h 31"/>
                <a:gd name="T16" fmla="*/ 229 w 250"/>
                <a:gd name="T17" fmla="*/ 12 h 31"/>
                <a:gd name="T18" fmla="*/ 250 w 250"/>
                <a:gd name="T19" fmla="*/ 12 h 31"/>
                <a:gd name="T20" fmla="*/ 250 w 250"/>
                <a:gd name="T21" fmla="*/ 0 h 31"/>
                <a:gd name="T22" fmla="*/ 229 w 250"/>
                <a:gd name="T23" fmla="*/ 3 h 31"/>
                <a:gd name="T24" fmla="*/ 202 w 250"/>
                <a:gd name="T25" fmla="*/ 4 h 31"/>
                <a:gd name="T26" fmla="*/ 168 w 250"/>
                <a:gd name="T27" fmla="*/ 8 h 31"/>
                <a:gd name="T28" fmla="*/ 130 w 250"/>
                <a:gd name="T29" fmla="*/ 11 h 31"/>
                <a:gd name="T30" fmla="*/ 92 w 250"/>
                <a:gd name="T31" fmla="*/ 14 h 31"/>
                <a:gd name="T32" fmla="*/ 57 w 250"/>
                <a:gd name="T33" fmla="*/ 17 h 31"/>
                <a:gd name="T34" fmla="*/ 25 w 250"/>
                <a:gd name="T35" fmla="*/ 19 h 31"/>
                <a:gd name="T36" fmla="*/ 0 w 250"/>
                <a:gd name="T37" fmla="*/ 19 h 31"/>
                <a:gd name="T38" fmla="*/ 0 w 250"/>
                <a:gd name="T39" fmla="*/ 19 h 31"/>
                <a:gd name="T40" fmla="*/ 0 w 250"/>
                <a:gd name="T4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0" h="31">
                  <a:moveTo>
                    <a:pt x="0" y="31"/>
                  </a:moveTo>
                  <a:lnTo>
                    <a:pt x="0" y="31"/>
                  </a:lnTo>
                  <a:lnTo>
                    <a:pt x="25" y="28"/>
                  </a:lnTo>
                  <a:lnTo>
                    <a:pt x="57" y="27"/>
                  </a:lnTo>
                  <a:lnTo>
                    <a:pt x="92" y="23"/>
                  </a:lnTo>
                  <a:lnTo>
                    <a:pt x="130" y="20"/>
                  </a:lnTo>
                  <a:lnTo>
                    <a:pt x="168" y="17"/>
                  </a:lnTo>
                  <a:lnTo>
                    <a:pt x="202" y="14"/>
                  </a:lnTo>
                  <a:lnTo>
                    <a:pt x="229" y="12"/>
                  </a:lnTo>
                  <a:lnTo>
                    <a:pt x="250" y="12"/>
                  </a:lnTo>
                  <a:lnTo>
                    <a:pt x="250" y="0"/>
                  </a:lnTo>
                  <a:lnTo>
                    <a:pt x="229" y="3"/>
                  </a:lnTo>
                  <a:lnTo>
                    <a:pt x="202" y="4"/>
                  </a:lnTo>
                  <a:lnTo>
                    <a:pt x="168" y="8"/>
                  </a:lnTo>
                  <a:lnTo>
                    <a:pt x="130" y="11"/>
                  </a:lnTo>
                  <a:lnTo>
                    <a:pt x="92" y="14"/>
                  </a:lnTo>
                  <a:lnTo>
                    <a:pt x="57" y="17"/>
                  </a:lnTo>
                  <a:lnTo>
                    <a:pt x="25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42"/>
            <p:cNvSpPr>
              <a:spLocks/>
            </p:cNvSpPr>
            <p:nvPr/>
          </p:nvSpPr>
          <p:spPr bwMode="auto">
            <a:xfrm>
              <a:off x="1628" y="2931"/>
              <a:ext cx="258" cy="31"/>
            </a:xfrm>
            <a:custGeom>
              <a:avLst/>
              <a:gdLst>
                <a:gd name="T0" fmla="*/ 0 w 258"/>
                <a:gd name="T1" fmla="*/ 25 h 31"/>
                <a:gd name="T2" fmla="*/ 6 w 258"/>
                <a:gd name="T3" fmla="*/ 30 h 31"/>
                <a:gd name="T4" fmla="*/ 25 w 258"/>
                <a:gd name="T5" fmla="*/ 27 h 31"/>
                <a:gd name="T6" fmla="*/ 54 w 258"/>
                <a:gd name="T7" fmla="*/ 23 h 31"/>
                <a:gd name="T8" fmla="*/ 89 w 258"/>
                <a:gd name="T9" fmla="*/ 20 h 31"/>
                <a:gd name="T10" fmla="*/ 127 w 258"/>
                <a:gd name="T11" fmla="*/ 17 h 31"/>
                <a:gd name="T12" fmla="*/ 166 w 258"/>
                <a:gd name="T13" fmla="*/ 14 h 31"/>
                <a:gd name="T14" fmla="*/ 203 w 258"/>
                <a:gd name="T15" fmla="*/ 12 h 31"/>
                <a:gd name="T16" fmla="*/ 234 w 258"/>
                <a:gd name="T17" fmla="*/ 12 h 31"/>
                <a:gd name="T18" fmla="*/ 258 w 258"/>
                <a:gd name="T19" fmla="*/ 12 h 31"/>
                <a:gd name="T20" fmla="*/ 258 w 258"/>
                <a:gd name="T21" fmla="*/ 0 h 31"/>
                <a:gd name="T22" fmla="*/ 234 w 258"/>
                <a:gd name="T23" fmla="*/ 0 h 31"/>
                <a:gd name="T24" fmla="*/ 203 w 258"/>
                <a:gd name="T25" fmla="*/ 3 h 31"/>
                <a:gd name="T26" fmla="*/ 166 w 258"/>
                <a:gd name="T27" fmla="*/ 4 h 31"/>
                <a:gd name="T28" fmla="*/ 127 w 258"/>
                <a:gd name="T29" fmla="*/ 8 h 31"/>
                <a:gd name="T30" fmla="*/ 89 w 258"/>
                <a:gd name="T31" fmla="*/ 11 h 31"/>
                <a:gd name="T32" fmla="*/ 54 w 258"/>
                <a:gd name="T33" fmla="*/ 14 h 31"/>
                <a:gd name="T34" fmla="*/ 25 w 258"/>
                <a:gd name="T35" fmla="*/ 17 h 31"/>
                <a:gd name="T36" fmla="*/ 6 w 258"/>
                <a:gd name="T37" fmla="*/ 20 h 31"/>
                <a:gd name="T38" fmla="*/ 13 w 258"/>
                <a:gd name="T39" fmla="*/ 25 h 31"/>
                <a:gd name="T40" fmla="*/ 0 w 258"/>
                <a:gd name="T41" fmla="*/ 25 h 31"/>
                <a:gd name="T42" fmla="*/ 0 w 258"/>
                <a:gd name="T43" fmla="*/ 31 h 31"/>
                <a:gd name="T44" fmla="*/ 6 w 258"/>
                <a:gd name="T45" fmla="*/ 30 h 31"/>
                <a:gd name="T46" fmla="*/ 0 w 258"/>
                <a:gd name="T47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8" h="31">
                  <a:moveTo>
                    <a:pt x="0" y="25"/>
                  </a:moveTo>
                  <a:lnTo>
                    <a:pt x="6" y="30"/>
                  </a:lnTo>
                  <a:lnTo>
                    <a:pt x="25" y="27"/>
                  </a:lnTo>
                  <a:lnTo>
                    <a:pt x="54" y="23"/>
                  </a:lnTo>
                  <a:lnTo>
                    <a:pt x="89" y="20"/>
                  </a:lnTo>
                  <a:lnTo>
                    <a:pt x="127" y="17"/>
                  </a:lnTo>
                  <a:lnTo>
                    <a:pt x="166" y="14"/>
                  </a:lnTo>
                  <a:lnTo>
                    <a:pt x="203" y="12"/>
                  </a:lnTo>
                  <a:lnTo>
                    <a:pt x="234" y="12"/>
                  </a:lnTo>
                  <a:lnTo>
                    <a:pt x="258" y="12"/>
                  </a:lnTo>
                  <a:lnTo>
                    <a:pt x="258" y="0"/>
                  </a:lnTo>
                  <a:lnTo>
                    <a:pt x="234" y="0"/>
                  </a:lnTo>
                  <a:lnTo>
                    <a:pt x="203" y="3"/>
                  </a:lnTo>
                  <a:lnTo>
                    <a:pt x="166" y="4"/>
                  </a:lnTo>
                  <a:lnTo>
                    <a:pt x="127" y="8"/>
                  </a:lnTo>
                  <a:lnTo>
                    <a:pt x="89" y="11"/>
                  </a:lnTo>
                  <a:lnTo>
                    <a:pt x="54" y="14"/>
                  </a:lnTo>
                  <a:lnTo>
                    <a:pt x="25" y="17"/>
                  </a:lnTo>
                  <a:lnTo>
                    <a:pt x="6" y="20"/>
                  </a:lnTo>
                  <a:lnTo>
                    <a:pt x="13" y="25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6" y="3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43"/>
            <p:cNvSpPr>
              <a:spLocks/>
            </p:cNvSpPr>
            <p:nvPr/>
          </p:nvSpPr>
          <p:spPr bwMode="auto">
            <a:xfrm>
              <a:off x="1628" y="2265"/>
              <a:ext cx="13" cy="691"/>
            </a:xfrm>
            <a:custGeom>
              <a:avLst/>
              <a:gdLst>
                <a:gd name="T0" fmla="*/ 6 w 13"/>
                <a:gd name="T1" fmla="*/ 0 h 691"/>
                <a:gd name="T2" fmla="*/ 0 w 13"/>
                <a:gd name="T3" fmla="*/ 4 h 691"/>
                <a:gd name="T4" fmla="*/ 0 w 13"/>
                <a:gd name="T5" fmla="*/ 85 h 691"/>
                <a:gd name="T6" fmla="*/ 0 w 13"/>
                <a:gd name="T7" fmla="*/ 276 h 691"/>
                <a:gd name="T8" fmla="*/ 0 w 13"/>
                <a:gd name="T9" fmla="*/ 504 h 691"/>
                <a:gd name="T10" fmla="*/ 0 w 13"/>
                <a:gd name="T11" fmla="*/ 691 h 691"/>
                <a:gd name="T12" fmla="*/ 13 w 13"/>
                <a:gd name="T13" fmla="*/ 691 h 691"/>
                <a:gd name="T14" fmla="*/ 13 w 13"/>
                <a:gd name="T15" fmla="*/ 504 h 691"/>
                <a:gd name="T16" fmla="*/ 13 w 13"/>
                <a:gd name="T17" fmla="*/ 276 h 691"/>
                <a:gd name="T18" fmla="*/ 13 w 13"/>
                <a:gd name="T19" fmla="*/ 85 h 691"/>
                <a:gd name="T20" fmla="*/ 13 w 13"/>
                <a:gd name="T21" fmla="*/ 4 h 691"/>
                <a:gd name="T22" fmla="*/ 6 w 13"/>
                <a:gd name="T23" fmla="*/ 9 h 691"/>
                <a:gd name="T24" fmla="*/ 6 w 13"/>
                <a:gd name="T25" fmla="*/ 0 h 691"/>
                <a:gd name="T26" fmla="*/ 0 w 13"/>
                <a:gd name="T27" fmla="*/ 0 h 691"/>
                <a:gd name="T28" fmla="*/ 0 w 13"/>
                <a:gd name="T29" fmla="*/ 4 h 691"/>
                <a:gd name="T30" fmla="*/ 6 w 13"/>
                <a:gd name="T31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" h="691">
                  <a:moveTo>
                    <a:pt x="6" y="0"/>
                  </a:moveTo>
                  <a:lnTo>
                    <a:pt x="0" y="4"/>
                  </a:lnTo>
                  <a:lnTo>
                    <a:pt x="0" y="85"/>
                  </a:lnTo>
                  <a:lnTo>
                    <a:pt x="0" y="276"/>
                  </a:lnTo>
                  <a:lnTo>
                    <a:pt x="0" y="504"/>
                  </a:lnTo>
                  <a:lnTo>
                    <a:pt x="0" y="691"/>
                  </a:lnTo>
                  <a:lnTo>
                    <a:pt x="13" y="691"/>
                  </a:lnTo>
                  <a:lnTo>
                    <a:pt x="13" y="504"/>
                  </a:lnTo>
                  <a:lnTo>
                    <a:pt x="13" y="276"/>
                  </a:lnTo>
                  <a:lnTo>
                    <a:pt x="13" y="85"/>
                  </a:lnTo>
                  <a:lnTo>
                    <a:pt x="13" y="4"/>
                  </a:lnTo>
                  <a:lnTo>
                    <a:pt x="6" y="9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44"/>
            <p:cNvSpPr>
              <a:spLocks/>
            </p:cNvSpPr>
            <p:nvPr/>
          </p:nvSpPr>
          <p:spPr bwMode="auto">
            <a:xfrm>
              <a:off x="3490" y="2356"/>
              <a:ext cx="36" cy="94"/>
            </a:xfrm>
            <a:custGeom>
              <a:avLst/>
              <a:gdLst>
                <a:gd name="T0" fmla="*/ 0 w 36"/>
                <a:gd name="T1" fmla="*/ 3 h 94"/>
                <a:gd name="T2" fmla="*/ 0 w 36"/>
                <a:gd name="T3" fmla="*/ 3 h 94"/>
                <a:gd name="T4" fmla="*/ 11 w 36"/>
                <a:gd name="T5" fmla="*/ 27 h 94"/>
                <a:gd name="T6" fmla="*/ 19 w 36"/>
                <a:gd name="T7" fmla="*/ 53 h 94"/>
                <a:gd name="T8" fmla="*/ 24 w 36"/>
                <a:gd name="T9" fmla="*/ 75 h 94"/>
                <a:gd name="T10" fmla="*/ 27 w 36"/>
                <a:gd name="T11" fmla="*/ 94 h 94"/>
                <a:gd name="T12" fmla="*/ 36 w 36"/>
                <a:gd name="T13" fmla="*/ 94 h 94"/>
                <a:gd name="T14" fmla="*/ 33 w 36"/>
                <a:gd name="T15" fmla="*/ 75 h 94"/>
                <a:gd name="T16" fmla="*/ 28 w 36"/>
                <a:gd name="T17" fmla="*/ 49 h 94"/>
                <a:gd name="T18" fmla="*/ 20 w 36"/>
                <a:gd name="T19" fmla="*/ 24 h 94"/>
                <a:gd name="T20" fmla="*/ 9 w 36"/>
                <a:gd name="T21" fmla="*/ 0 h 94"/>
                <a:gd name="T22" fmla="*/ 9 w 36"/>
                <a:gd name="T23" fmla="*/ 0 h 94"/>
                <a:gd name="T24" fmla="*/ 0 w 36"/>
                <a:gd name="T25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94">
                  <a:moveTo>
                    <a:pt x="0" y="3"/>
                  </a:moveTo>
                  <a:lnTo>
                    <a:pt x="0" y="3"/>
                  </a:lnTo>
                  <a:lnTo>
                    <a:pt x="11" y="27"/>
                  </a:lnTo>
                  <a:lnTo>
                    <a:pt x="19" y="53"/>
                  </a:lnTo>
                  <a:lnTo>
                    <a:pt x="24" y="75"/>
                  </a:lnTo>
                  <a:lnTo>
                    <a:pt x="27" y="94"/>
                  </a:lnTo>
                  <a:lnTo>
                    <a:pt x="36" y="94"/>
                  </a:lnTo>
                  <a:lnTo>
                    <a:pt x="33" y="75"/>
                  </a:lnTo>
                  <a:lnTo>
                    <a:pt x="28" y="49"/>
                  </a:lnTo>
                  <a:lnTo>
                    <a:pt x="20" y="24"/>
                  </a:lnTo>
                  <a:lnTo>
                    <a:pt x="9" y="0"/>
                  </a:lnTo>
                  <a:lnTo>
                    <a:pt x="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45"/>
            <p:cNvSpPr>
              <a:spLocks/>
            </p:cNvSpPr>
            <p:nvPr/>
          </p:nvSpPr>
          <p:spPr bwMode="auto">
            <a:xfrm>
              <a:off x="3408" y="2249"/>
              <a:ext cx="91" cy="110"/>
            </a:xfrm>
            <a:custGeom>
              <a:avLst/>
              <a:gdLst>
                <a:gd name="T0" fmla="*/ 0 w 91"/>
                <a:gd name="T1" fmla="*/ 9 h 110"/>
                <a:gd name="T2" fmla="*/ 11 w 91"/>
                <a:gd name="T3" fmla="*/ 14 h 110"/>
                <a:gd name="T4" fmla="*/ 23 w 91"/>
                <a:gd name="T5" fmla="*/ 23 h 110"/>
                <a:gd name="T6" fmla="*/ 34 w 91"/>
                <a:gd name="T7" fmla="*/ 35 h 110"/>
                <a:gd name="T8" fmla="*/ 45 w 91"/>
                <a:gd name="T9" fmla="*/ 50 h 110"/>
                <a:gd name="T10" fmla="*/ 57 w 91"/>
                <a:gd name="T11" fmla="*/ 66 h 110"/>
                <a:gd name="T12" fmla="*/ 68 w 91"/>
                <a:gd name="T13" fmla="*/ 82 h 110"/>
                <a:gd name="T14" fmla="*/ 76 w 91"/>
                <a:gd name="T15" fmla="*/ 98 h 110"/>
                <a:gd name="T16" fmla="*/ 82 w 91"/>
                <a:gd name="T17" fmla="*/ 110 h 110"/>
                <a:gd name="T18" fmla="*/ 91 w 91"/>
                <a:gd name="T19" fmla="*/ 107 h 110"/>
                <a:gd name="T20" fmla="*/ 85 w 91"/>
                <a:gd name="T21" fmla="*/ 95 h 110"/>
                <a:gd name="T22" fmla="*/ 77 w 91"/>
                <a:gd name="T23" fmla="*/ 79 h 110"/>
                <a:gd name="T24" fmla="*/ 66 w 91"/>
                <a:gd name="T25" fmla="*/ 60 h 110"/>
                <a:gd name="T26" fmla="*/ 55 w 91"/>
                <a:gd name="T27" fmla="*/ 44 h 110"/>
                <a:gd name="T28" fmla="*/ 44 w 91"/>
                <a:gd name="T29" fmla="*/ 28 h 110"/>
                <a:gd name="T30" fmla="*/ 30 w 91"/>
                <a:gd name="T31" fmla="*/ 14 h 110"/>
                <a:gd name="T32" fmla="*/ 14 w 91"/>
                <a:gd name="T33" fmla="*/ 4 h 110"/>
                <a:gd name="T34" fmla="*/ 0 w 91"/>
                <a:gd name="T35" fmla="*/ 0 h 110"/>
                <a:gd name="T36" fmla="*/ 0 w 91"/>
                <a:gd name="T37" fmla="*/ 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0">
                  <a:moveTo>
                    <a:pt x="0" y="9"/>
                  </a:moveTo>
                  <a:lnTo>
                    <a:pt x="11" y="14"/>
                  </a:lnTo>
                  <a:lnTo>
                    <a:pt x="23" y="23"/>
                  </a:lnTo>
                  <a:lnTo>
                    <a:pt x="34" y="35"/>
                  </a:lnTo>
                  <a:lnTo>
                    <a:pt x="45" y="50"/>
                  </a:lnTo>
                  <a:lnTo>
                    <a:pt x="57" y="66"/>
                  </a:lnTo>
                  <a:lnTo>
                    <a:pt x="68" y="82"/>
                  </a:lnTo>
                  <a:lnTo>
                    <a:pt x="76" y="98"/>
                  </a:lnTo>
                  <a:lnTo>
                    <a:pt x="82" y="110"/>
                  </a:lnTo>
                  <a:lnTo>
                    <a:pt x="91" y="107"/>
                  </a:lnTo>
                  <a:lnTo>
                    <a:pt x="85" y="95"/>
                  </a:lnTo>
                  <a:lnTo>
                    <a:pt x="77" y="79"/>
                  </a:lnTo>
                  <a:lnTo>
                    <a:pt x="66" y="60"/>
                  </a:lnTo>
                  <a:lnTo>
                    <a:pt x="55" y="44"/>
                  </a:lnTo>
                  <a:lnTo>
                    <a:pt x="44" y="28"/>
                  </a:lnTo>
                  <a:lnTo>
                    <a:pt x="30" y="14"/>
                  </a:lnTo>
                  <a:lnTo>
                    <a:pt x="14" y="4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46"/>
            <p:cNvSpPr>
              <a:spLocks/>
            </p:cNvSpPr>
            <p:nvPr/>
          </p:nvSpPr>
          <p:spPr bwMode="auto">
            <a:xfrm>
              <a:off x="2968" y="2215"/>
              <a:ext cx="43" cy="73"/>
            </a:xfrm>
            <a:custGeom>
              <a:avLst/>
              <a:gdLst>
                <a:gd name="T0" fmla="*/ 9 w 43"/>
                <a:gd name="T1" fmla="*/ 73 h 73"/>
                <a:gd name="T2" fmla="*/ 9 w 43"/>
                <a:gd name="T3" fmla="*/ 73 h 73"/>
                <a:gd name="T4" fmla="*/ 19 w 43"/>
                <a:gd name="T5" fmla="*/ 54 h 73"/>
                <a:gd name="T6" fmla="*/ 28 w 43"/>
                <a:gd name="T7" fmla="*/ 35 h 73"/>
                <a:gd name="T8" fmla="*/ 36 w 43"/>
                <a:gd name="T9" fmla="*/ 18 h 73"/>
                <a:gd name="T10" fmla="*/ 43 w 43"/>
                <a:gd name="T11" fmla="*/ 7 h 73"/>
                <a:gd name="T12" fmla="*/ 33 w 43"/>
                <a:gd name="T13" fmla="*/ 0 h 73"/>
                <a:gd name="T14" fmla="*/ 27 w 43"/>
                <a:gd name="T15" fmla="*/ 15 h 73"/>
                <a:gd name="T16" fmla="*/ 19 w 43"/>
                <a:gd name="T17" fmla="*/ 32 h 73"/>
                <a:gd name="T18" fmla="*/ 9 w 43"/>
                <a:gd name="T19" fmla="*/ 51 h 73"/>
                <a:gd name="T20" fmla="*/ 0 w 43"/>
                <a:gd name="T21" fmla="*/ 67 h 73"/>
                <a:gd name="T22" fmla="*/ 0 w 43"/>
                <a:gd name="T23" fmla="*/ 67 h 73"/>
                <a:gd name="T24" fmla="*/ 9 w 43"/>
                <a:gd name="T2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73">
                  <a:moveTo>
                    <a:pt x="9" y="73"/>
                  </a:moveTo>
                  <a:lnTo>
                    <a:pt x="9" y="73"/>
                  </a:lnTo>
                  <a:lnTo>
                    <a:pt x="19" y="54"/>
                  </a:lnTo>
                  <a:lnTo>
                    <a:pt x="28" y="35"/>
                  </a:lnTo>
                  <a:lnTo>
                    <a:pt x="36" y="18"/>
                  </a:lnTo>
                  <a:lnTo>
                    <a:pt x="43" y="7"/>
                  </a:lnTo>
                  <a:lnTo>
                    <a:pt x="33" y="0"/>
                  </a:lnTo>
                  <a:lnTo>
                    <a:pt x="27" y="15"/>
                  </a:lnTo>
                  <a:lnTo>
                    <a:pt x="19" y="32"/>
                  </a:lnTo>
                  <a:lnTo>
                    <a:pt x="9" y="5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9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47"/>
            <p:cNvSpPr>
              <a:spLocks/>
            </p:cNvSpPr>
            <p:nvPr/>
          </p:nvSpPr>
          <p:spPr bwMode="auto">
            <a:xfrm>
              <a:off x="2919" y="2282"/>
              <a:ext cx="58" cy="38"/>
            </a:xfrm>
            <a:custGeom>
              <a:avLst/>
              <a:gdLst>
                <a:gd name="T0" fmla="*/ 0 w 58"/>
                <a:gd name="T1" fmla="*/ 38 h 38"/>
                <a:gd name="T2" fmla="*/ 0 w 58"/>
                <a:gd name="T3" fmla="*/ 38 h 38"/>
                <a:gd name="T4" fmla="*/ 8 w 58"/>
                <a:gd name="T5" fmla="*/ 36 h 38"/>
                <a:gd name="T6" fmla="*/ 16 w 58"/>
                <a:gd name="T7" fmla="*/ 35 h 38"/>
                <a:gd name="T8" fmla="*/ 24 w 58"/>
                <a:gd name="T9" fmla="*/ 32 h 38"/>
                <a:gd name="T10" fmla="*/ 30 w 58"/>
                <a:gd name="T11" fmla="*/ 28 h 38"/>
                <a:gd name="T12" fmla="*/ 36 w 58"/>
                <a:gd name="T13" fmla="*/ 25 h 38"/>
                <a:gd name="T14" fmla="*/ 46 w 58"/>
                <a:gd name="T15" fmla="*/ 21 h 38"/>
                <a:gd name="T16" fmla="*/ 52 w 58"/>
                <a:gd name="T17" fmla="*/ 13 h 38"/>
                <a:gd name="T18" fmla="*/ 58 w 58"/>
                <a:gd name="T19" fmla="*/ 6 h 38"/>
                <a:gd name="T20" fmla="*/ 49 w 58"/>
                <a:gd name="T21" fmla="*/ 0 h 38"/>
                <a:gd name="T22" fmla="*/ 43 w 58"/>
                <a:gd name="T23" fmla="*/ 6 h 38"/>
                <a:gd name="T24" fmla="*/ 39 w 58"/>
                <a:gd name="T25" fmla="*/ 11 h 38"/>
                <a:gd name="T26" fmla="*/ 33 w 58"/>
                <a:gd name="T27" fmla="*/ 16 h 38"/>
                <a:gd name="T28" fmla="*/ 27 w 58"/>
                <a:gd name="T29" fmla="*/ 19 h 38"/>
                <a:gd name="T30" fmla="*/ 20 w 58"/>
                <a:gd name="T31" fmla="*/ 22 h 38"/>
                <a:gd name="T32" fmla="*/ 12 w 58"/>
                <a:gd name="T33" fmla="*/ 25 h 38"/>
                <a:gd name="T34" fmla="*/ 8 w 58"/>
                <a:gd name="T35" fmla="*/ 27 h 38"/>
                <a:gd name="T36" fmla="*/ 0 w 58"/>
                <a:gd name="T37" fmla="*/ 28 h 38"/>
                <a:gd name="T38" fmla="*/ 0 w 58"/>
                <a:gd name="T39" fmla="*/ 28 h 38"/>
                <a:gd name="T40" fmla="*/ 0 w 58"/>
                <a:gd name="T4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38">
                  <a:moveTo>
                    <a:pt x="0" y="38"/>
                  </a:moveTo>
                  <a:lnTo>
                    <a:pt x="0" y="38"/>
                  </a:lnTo>
                  <a:lnTo>
                    <a:pt x="8" y="36"/>
                  </a:lnTo>
                  <a:lnTo>
                    <a:pt x="16" y="35"/>
                  </a:lnTo>
                  <a:lnTo>
                    <a:pt x="24" y="32"/>
                  </a:lnTo>
                  <a:lnTo>
                    <a:pt x="30" y="28"/>
                  </a:lnTo>
                  <a:lnTo>
                    <a:pt x="36" y="25"/>
                  </a:lnTo>
                  <a:lnTo>
                    <a:pt x="46" y="21"/>
                  </a:lnTo>
                  <a:lnTo>
                    <a:pt x="52" y="13"/>
                  </a:lnTo>
                  <a:lnTo>
                    <a:pt x="58" y="6"/>
                  </a:lnTo>
                  <a:lnTo>
                    <a:pt x="49" y="0"/>
                  </a:lnTo>
                  <a:lnTo>
                    <a:pt x="43" y="6"/>
                  </a:lnTo>
                  <a:lnTo>
                    <a:pt x="39" y="11"/>
                  </a:lnTo>
                  <a:lnTo>
                    <a:pt x="33" y="16"/>
                  </a:lnTo>
                  <a:lnTo>
                    <a:pt x="27" y="19"/>
                  </a:lnTo>
                  <a:lnTo>
                    <a:pt x="20" y="22"/>
                  </a:lnTo>
                  <a:lnTo>
                    <a:pt x="12" y="25"/>
                  </a:lnTo>
                  <a:lnTo>
                    <a:pt x="8" y="27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48"/>
            <p:cNvSpPr>
              <a:spLocks/>
            </p:cNvSpPr>
            <p:nvPr/>
          </p:nvSpPr>
          <p:spPr bwMode="auto">
            <a:xfrm>
              <a:off x="2906" y="2310"/>
              <a:ext cx="24" cy="26"/>
            </a:xfrm>
            <a:custGeom>
              <a:avLst/>
              <a:gdLst>
                <a:gd name="T0" fmla="*/ 24 w 24"/>
                <a:gd name="T1" fmla="*/ 16 h 26"/>
                <a:gd name="T2" fmla="*/ 24 w 24"/>
                <a:gd name="T3" fmla="*/ 16 h 26"/>
                <a:gd name="T4" fmla="*/ 11 w 24"/>
                <a:gd name="T5" fmla="*/ 7 h 26"/>
                <a:gd name="T6" fmla="*/ 7 w 24"/>
                <a:gd name="T7" fmla="*/ 5 h 26"/>
                <a:gd name="T8" fmla="*/ 5 w 24"/>
                <a:gd name="T9" fmla="*/ 11 h 26"/>
                <a:gd name="T10" fmla="*/ 13 w 24"/>
                <a:gd name="T11" fmla="*/ 10 h 26"/>
                <a:gd name="T12" fmla="*/ 13 w 24"/>
                <a:gd name="T13" fmla="*/ 0 h 26"/>
                <a:gd name="T14" fmla="*/ 2 w 24"/>
                <a:gd name="T15" fmla="*/ 2 h 26"/>
                <a:gd name="T16" fmla="*/ 0 w 24"/>
                <a:gd name="T17" fmla="*/ 11 h 26"/>
                <a:gd name="T18" fmla="*/ 5 w 24"/>
                <a:gd name="T19" fmla="*/ 16 h 26"/>
                <a:gd name="T20" fmla="*/ 18 w 24"/>
                <a:gd name="T21" fmla="*/ 26 h 26"/>
                <a:gd name="T22" fmla="*/ 18 w 24"/>
                <a:gd name="T23" fmla="*/ 26 h 26"/>
                <a:gd name="T24" fmla="*/ 24 w 24"/>
                <a:gd name="T25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26">
                  <a:moveTo>
                    <a:pt x="24" y="16"/>
                  </a:moveTo>
                  <a:lnTo>
                    <a:pt x="24" y="16"/>
                  </a:lnTo>
                  <a:lnTo>
                    <a:pt x="11" y="7"/>
                  </a:lnTo>
                  <a:lnTo>
                    <a:pt x="7" y="5"/>
                  </a:lnTo>
                  <a:lnTo>
                    <a:pt x="5" y="11"/>
                  </a:lnTo>
                  <a:lnTo>
                    <a:pt x="13" y="10"/>
                  </a:lnTo>
                  <a:lnTo>
                    <a:pt x="13" y="0"/>
                  </a:lnTo>
                  <a:lnTo>
                    <a:pt x="2" y="2"/>
                  </a:lnTo>
                  <a:lnTo>
                    <a:pt x="0" y="11"/>
                  </a:lnTo>
                  <a:lnTo>
                    <a:pt x="5" y="1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4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49"/>
            <p:cNvSpPr>
              <a:spLocks/>
            </p:cNvSpPr>
            <p:nvPr/>
          </p:nvSpPr>
          <p:spPr bwMode="auto">
            <a:xfrm>
              <a:off x="2924" y="2326"/>
              <a:ext cx="66" cy="62"/>
            </a:xfrm>
            <a:custGeom>
              <a:avLst/>
              <a:gdLst>
                <a:gd name="T0" fmla="*/ 66 w 66"/>
                <a:gd name="T1" fmla="*/ 52 h 62"/>
                <a:gd name="T2" fmla="*/ 66 w 66"/>
                <a:gd name="T3" fmla="*/ 52 h 62"/>
                <a:gd name="T4" fmla="*/ 60 w 66"/>
                <a:gd name="T5" fmla="*/ 48 h 62"/>
                <a:gd name="T6" fmla="*/ 52 w 66"/>
                <a:gd name="T7" fmla="*/ 40 h 62"/>
                <a:gd name="T8" fmla="*/ 44 w 66"/>
                <a:gd name="T9" fmla="*/ 35 h 62"/>
                <a:gd name="T10" fmla="*/ 36 w 66"/>
                <a:gd name="T11" fmla="*/ 27 h 62"/>
                <a:gd name="T12" fmla="*/ 28 w 66"/>
                <a:gd name="T13" fmla="*/ 19 h 62"/>
                <a:gd name="T14" fmla="*/ 20 w 66"/>
                <a:gd name="T15" fmla="*/ 14 h 62"/>
                <a:gd name="T16" fmla="*/ 14 w 66"/>
                <a:gd name="T17" fmla="*/ 8 h 62"/>
                <a:gd name="T18" fmla="*/ 6 w 66"/>
                <a:gd name="T19" fmla="*/ 0 h 62"/>
                <a:gd name="T20" fmla="*/ 0 w 66"/>
                <a:gd name="T21" fmla="*/ 10 h 62"/>
                <a:gd name="T22" fmla="*/ 7 w 66"/>
                <a:gd name="T23" fmla="*/ 14 h 62"/>
                <a:gd name="T24" fmla="*/ 14 w 66"/>
                <a:gd name="T25" fmla="*/ 21 h 62"/>
                <a:gd name="T26" fmla="*/ 22 w 66"/>
                <a:gd name="T27" fmla="*/ 29 h 62"/>
                <a:gd name="T28" fmla="*/ 30 w 66"/>
                <a:gd name="T29" fmla="*/ 33 h 62"/>
                <a:gd name="T30" fmla="*/ 38 w 66"/>
                <a:gd name="T31" fmla="*/ 41 h 62"/>
                <a:gd name="T32" fmla="*/ 45 w 66"/>
                <a:gd name="T33" fmla="*/ 49 h 62"/>
                <a:gd name="T34" fmla="*/ 53 w 66"/>
                <a:gd name="T35" fmla="*/ 54 h 62"/>
                <a:gd name="T36" fmla="*/ 60 w 66"/>
                <a:gd name="T37" fmla="*/ 62 h 62"/>
                <a:gd name="T38" fmla="*/ 60 w 66"/>
                <a:gd name="T39" fmla="*/ 62 h 62"/>
                <a:gd name="T40" fmla="*/ 66 w 66"/>
                <a:gd name="T41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2">
                  <a:moveTo>
                    <a:pt x="66" y="52"/>
                  </a:moveTo>
                  <a:lnTo>
                    <a:pt x="66" y="52"/>
                  </a:lnTo>
                  <a:lnTo>
                    <a:pt x="60" y="48"/>
                  </a:lnTo>
                  <a:lnTo>
                    <a:pt x="52" y="40"/>
                  </a:lnTo>
                  <a:lnTo>
                    <a:pt x="44" y="35"/>
                  </a:lnTo>
                  <a:lnTo>
                    <a:pt x="36" y="27"/>
                  </a:lnTo>
                  <a:lnTo>
                    <a:pt x="28" y="19"/>
                  </a:lnTo>
                  <a:lnTo>
                    <a:pt x="20" y="14"/>
                  </a:lnTo>
                  <a:lnTo>
                    <a:pt x="14" y="8"/>
                  </a:lnTo>
                  <a:lnTo>
                    <a:pt x="6" y="0"/>
                  </a:lnTo>
                  <a:lnTo>
                    <a:pt x="0" y="10"/>
                  </a:lnTo>
                  <a:lnTo>
                    <a:pt x="7" y="14"/>
                  </a:lnTo>
                  <a:lnTo>
                    <a:pt x="14" y="21"/>
                  </a:lnTo>
                  <a:lnTo>
                    <a:pt x="22" y="29"/>
                  </a:lnTo>
                  <a:lnTo>
                    <a:pt x="30" y="33"/>
                  </a:lnTo>
                  <a:lnTo>
                    <a:pt x="38" y="41"/>
                  </a:lnTo>
                  <a:lnTo>
                    <a:pt x="45" y="49"/>
                  </a:lnTo>
                  <a:lnTo>
                    <a:pt x="53" y="54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6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50"/>
            <p:cNvSpPr>
              <a:spLocks/>
            </p:cNvSpPr>
            <p:nvPr/>
          </p:nvSpPr>
          <p:spPr bwMode="auto">
            <a:xfrm>
              <a:off x="2984" y="2378"/>
              <a:ext cx="186" cy="114"/>
            </a:xfrm>
            <a:custGeom>
              <a:avLst/>
              <a:gdLst>
                <a:gd name="T0" fmla="*/ 186 w 186"/>
                <a:gd name="T1" fmla="*/ 105 h 114"/>
                <a:gd name="T2" fmla="*/ 186 w 186"/>
                <a:gd name="T3" fmla="*/ 105 h 114"/>
                <a:gd name="T4" fmla="*/ 169 w 186"/>
                <a:gd name="T5" fmla="*/ 95 h 114"/>
                <a:gd name="T6" fmla="*/ 145 w 186"/>
                <a:gd name="T7" fmla="*/ 83 h 114"/>
                <a:gd name="T8" fmla="*/ 118 w 186"/>
                <a:gd name="T9" fmla="*/ 67 h 114"/>
                <a:gd name="T10" fmla="*/ 90 w 186"/>
                <a:gd name="T11" fmla="*/ 51 h 114"/>
                <a:gd name="T12" fmla="*/ 61 w 186"/>
                <a:gd name="T13" fmla="*/ 35 h 114"/>
                <a:gd name="T14" fmla="*/ 38 w 186"/>
                <a:gd name="T15" fmla="*/ 21 h 114"/>
                <a:gd name="T16" fmla="*/ 19 w 186"/>
                <a:gd name="T17" fmla="*/ 8 h 114"/>
                <a:gd name="T18" fmla="*/ 6 w 186"/>
                <a:gd name="T19" fmla="*/ 0 h 114"/>
                <a:gd name="T20" fmla="*/ 0 w 186"/>
                <a:gd name="T21" fmla="*/ 10 h 114"/>
                <a:gd name="T22" fmla="*/ 12 w 186"/>
                <a:gd name="T23" fmla="*/ 18 h 114"/>
                <a:gd name="T24" fmla="*/ 31 w 186"/>
                <a:gd name="T25" fmla="*/ 31 h 114"/>
                <a:gd name="T26" fmla="*/ 58 w 186"/>
                <a:gd name="T27" fmla="*/ 45 h 114"/>
                <a:gd name="T28" fmla="*/ 87 w 186"/>
                <a:gd name="T29" fmla="*/ 61 h 114"/>
                <a:gd name="T30" fmla="*/ 115 w 186"/>
                <a:gd name="T31" fmla="*/ 76 h 114"/>
                <a:gd name="T32" fmla="*/ 142 w 186"/>
                <a:gd name="T33" fmla="*/ 92 h 114"/>
                <a:gd name="T34" fmla="*/ 166 w 186"/>
                <a:gd name="T35" fmla="*/ 105 h 114"/>
                <a:gd name="T36" fmla="*/ 180 w 186"/>
                <a:gd name="T37" fmla="*/ 114 h 114"/>
                <a:gd name="T38" fmla="*/ 180 w 186"/>
                <a:gd name="T39" fmla="*/ 114 h 114"/>
                <a:gd name="T40" fmla="*/ 186 w 186"/>
                <a:gd name="T41" fmla="*/ 10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6" h="114">
                  <a:moveTo>
                    <a:pt x="186" y="105"/>
                  </a:moveTo>
                  <a:lnTo>
                    <a:pt x="186" y="105"/>
                  </a:lnTo>
                  <a:lnTo>
                    <a:pt x="169" y="95"/>
                  </a:lnTo>
                  <a:lnTo>
                    <a:pt x="145" y="83"/>
                  </a:lnTo>
                  <a:lnTo>
                    <a:pt x="118" y="67"/>
                  </a:lnTo>
                  <a:lnTo>
                    <a:pt x="90" y="51"/>
                  </a:lnTo>
                  <a:lnTo>
                    <a:pt x="61" y="35"/>
                  </a:lnTo>
                  <a:lnTo>
                    <a:pt x="38" y="21"/>
                  </a:lnTo>
                  <a:lnTo>
                    <a:pt x="19" y="8"/>
                  </a:lnTo>
                  <a:lnTo>
                    <a:pt x="6" y="0"/>
                  </a:lnTo>
                  <a:lnTo>
                    <a:pt x="0" y="10"/>
                  </a:lnTo>
                  <a:lnTo>
                    <a:pt x="12" y="18"/>
                  </a:lnTo>
                  <a:lnTo>
                    <a:pt x="31" y="31"/>
                  </a:lnTo>
                  <a:lnTo>
                    <a:pt x="58" y="45"/>
                  </a:lnTo>
                  <a:lnTo>
                    <a:pt x="87" y="61"/>
                  </a:lnTo>
                  <a:lnTo>
                    <a:pt x="115" y="76"/>
                  </a:lnTo>
                  <a:lnTo>
                    <a:pt x="142" y="92"/>
                  </a:lnTo>
                  <a:lnTo>
                    <a:pt x="166" y="105"/>
                  </a:lnTo>
                  <a:lnTo>
                    <a:pt x="180" y="114"/>
                  </a:lnTo>
                  <a:lnTo>
                    <a:pt x="180" y="114"/>
                  </a:lnTo>
                  <a:lnTo>
                    <a:pt x="186" y="1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51"/>
            <p:cNvSpPr>
              <a:spLocks/>
            </p:cNvSpPr>
            <p:nvPr/>
          </p:nvSpPr>
          <p:spPr bwMode="auto">
            <a:xfrm>
              <a:off x="3164" y="2483"/>
              <a:ext cx="106" cy="134"/>
            </a:xfrm>
            <a:custGeom>
              <a:avLst/>
              <a:gdLst>
                <a:gd name="T0" fmla="*/ 106 w 106"/>
                <a:gd name="T1" fmla="*/ 128 h 134"/>
                <a:gd name="T2" fmla="*/ 106 w 106"/>
                <a:gd name="T3" fmla="*/ 130 h 134"/>
                <a:gd name="T4" fmla="*/ 100 w 106"/>
                <a:gd name="T5" fmla="*/ 115 h 134"/>
                <a:gd name="T6" fmla="*/ 89 w 106"/>
                <a:gd name="T7" fmla="*/ 100 h 134"/>
                <a:gd name="T8" fmla="*/ 76 w 106"/>
                <a:gd name="T9" fmla="*/ 81 h 134"/>
                <a:gd name="T10" fmla="*/ 63 w 106"/>
                <a:gd name="T11" fmla="*/ 62 h 134"/>
                <a:gd name="T12" fmla="*/ 49 w 106"/>
                <a:gd name="T13" fmla="*/ 43 h 134"/>
                <a:gd name="T14" fmla="*/ 32 w 106"/>
                <a:gd name="T15" fmla="*/ 25 h 134"/>
                <a:gd name="T16" fmla="*/ 19 w 106"/>
                <a:gd name="T17" fmla="*/ 11 h 134"/>
                <a:gd name="T18" fmla="*/ 6 w 106"/>
                <a:gd name="T19" fmla="*/ 0 h 134"/>
                <a:gd name="T20" fmla="*/ 0 w 106"/>
                <a:gd name="T21" fmla="*/ 9 h 134"/>
                <a:gd name="T22" fmla="*/ 13 w 106"/>
                <a:gd name="T23" fmla="*/ 17 h 134"/>
                <a:gd name="T24" fmla="*/ 25 w 106"/>
                <a:gd name="T25" fmla="*/ 32 h 134"/>
                <a:gd name="T26" fmla="*/ 40 w 106"/>
                <a:gd name="T27" fmla="*/ 49 h 134"/>
                <a:gd name="T28" fmla="*/ 54 w 106"/>
                <a:gd name="T29" fmla="*/ 68 h 134"/>
                <a:gd name="T30" fmla="*/ 66 w 106"/>
                <a:gd name="T31" fmla="*/ 87 h 134"/>
                <a:gd name="T32" fmla="*/ 79 w 106"/>
                <a:gd name="T33" fmla="*/ 106 h 134"/>
                <a:gd name="T34" fmla="*/ 90 w 106"/>
                <a:gd name="T35" fmla="*/ 122 h 134"/>
                <a:gd name="T36" fmla="*/ 96 w 106"/>
                <a:gd name="T37" fmla="*/ 133 h 134"/>
                <a:gd name="T38" fmla="*/ 96 w 106"/>
                <a:gd name="T39" fmla="*/ 134 h 134"/>
                <a:gd name="T40" fmla="*/ 106 w 106"/>
                <a:gd name="T4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6" h="134">
                  <a:moveTo>
                    <a:pt x="106" y="128"/>
                  </a:moveTo>
                  <a:lnTo>
                    <a:pt x="106" y="130"/>
                  </a:lnTo>
                  <a:lnTo>
                    <a:pt x="100" y="115"/>
                  </a:lnTo>
                  <a:lnTo>
                    <a:pt x="89" y="100"/>
                  </a:lnTo>
                  <a:lnTo>
                    <a:pt x="76" y="81"/>
                  </a:lnTo>
                  <a:lnTo>
                    <a:pt x="63" y="62"/>
                  </a:lnTo>
                  <a:lnTo>
                    <a:pt x="49" y="43"/>
                  </a:lnTo>
                  <a:lnTo>
                    <a:pt x="32" y="25"/>
                  </a:lnTo>
                  <a:lnTo>
                    <a:pt x="19" y="11"/>
                  </a:lnTo>
                  <a:lnTo>
                    <a:pt x="6" y="0"/>
                  </a:lnTo>
                  <a:lnTo>
                    <a:pt x="0" y="9"/>
                  </a:lnTo>
                  <a:lnTo>
                    <a:pt x="13" y="17"/>
                  </a:lnTo>
                  <a:lnTo>
                    <a:pt x="25" y="32"/>
                  </a:lnTo>
                  <a:lnTo>
                    <a:pt x="40" y="49"/>
                  </a:lnTo>
                  <a:lnTo>
                    <a:pt x="54" y="68"/>
                  </a:lnTo>
                  <a:lnTo>
                    <a:pt x="66" y="87"/>
                  </a:lnTo>
                  <a:lnTo>
                    <a:pt x="79" y="106"/>
                  </a:lnTo>
                  <a:lnTo>
                    <a:pt x="90" y="122"/>
                  </a:lnTo>
                  <a:lnTo>
                    <a:pt x="96" y="133"/>
                  </a:lnTo>
                  <a:lnTo>
                    <a:pt x="96" y="134"/>
                  </a:lnTo>
                  <a:lnTo>
                    <a:pt x="106" y="1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52"/>
            <p:cNvSpPr>
              <a:spLocks/>
            </p:cNvSpPr>
            <p:nvPr/>
          </p:nvSpPr>
          <p:spPr bwMode="auto">
            <a:xfrm>
              <a:off x="3260" y="2611"/>
              <a:ext cx="132" cy="124"/>
            </a:xfrm>
            <a:custGeom>
              <a:avLst/>
              <a:gdLst>
                <a:gd name="T0" fmla="*/ 132 w 132"/>
                <a:gd name="T1" fmla="*/ 117 h 124"/>
                <a:gd name="T2" fmla="*/ 132 w 132"/>
                <a:gd name="T3" fmla="*/ 117 h 124"/>
                <a:gd name="T4" fmla="*/ 121 w 132"/>
                <a:gd name="T5" fmla="*/ 106 h 124"/>
                <a:gd name="T6" fmla="*/ 105 w 132"/>
                <a:gd name="T7" fmla="*/ 92 h 124"/>
                <a:gd name="T8" fmla="*/ 86 w 132"/>
                <a:gd name="T9" fmla="*/ 76 h 124"/>
                <a:gd name="T10" fmla="*/ 67 w 132"/>
                <a:gd name="T11" fmla="*/ 60 h 124"/>
                <a:gd name="T12" fmla="*/ 48 w 132"/>
                <a:gd name="T13" fmla="*/ 43 h 124"/>
                <a:gd name="T14" fmla="*/ 31 w 132"/>
                <a:gd name="T15" fmla="*/ 25 h 124"/>
                <a:gd name="T16" fmla="*/ 19 w 132"/>
                <a:gd name="T17" fmla="*/ 11 h 124"/>
                <a:gd name="T18" fmla="*/ 10 w 132"/>
                <a:gd name="T19" fmla="*/ 0 h 124"/>
                <a:gd name="T20" fmla="*/ 0 w 132"/>
                <a:gd name="T21" fmla="*/ 6 h 124"/>
                <a:gd name="T22" fmla="*/ 10 w 132"/>
                <a:gd name="T23" fmla="*/ 17 h 124"/>
                <a:gd name="T24" fmla="*/ 24 w 132"/>
                <a:gd name="T25" fmla="*/ 32 h 124"/>
                <a:gd name="T26" fmla="*/ 42 w 132"/>
                <a:gd name="T27" fmla="*/ 49 h 124"/>
                <a:gd name="T28" fmla="*/ 61 w 132"/>
                <a:gd name="T29" fmla="*/ 67 h 124"/>
                <a:gd name="T30" fmla="*/ 80 w 132"/>
                <a:gd name="T31" fmla="*/ 86 h 124"/>
                <a:gd name="T32" fmla="*/ 99 w 132"/>
                <a:gd name="T33" fmla="*/ 101 h 124"/>
                <a:gd name="T34" fmla="*/ 114 w 132"/>
                <a:gd name="T35" fmla="*/ 112 h 124"/>
                <a:gd name="T36" fmla="*/ 125 w 132"/>
                <a:gd name="T37" fmla="*/ 124 h 124"/>
                <a:gd name="T38" fmla="*/ 125 w 132"/>
                <a:gd name="T39" fmla="*/ 124 h 124"/>
                <a:gd name="T40" fmla="*/ 132 w 132"/>
                <a:gd name="T41" fmla="*/ 11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2" h="124">
                  <a:moveTo>
                    <a:pt x="132" y="117"/>
                  </a:moveTo>
                  <a:lnTo>
                    <a:pt x="132" y="117"/>
                  </a:lnTo>
                  <a:lnTo>
                    <a:pt x="121" y="106"/>
                  </a:lnTo>
                  <a:lnTo>
                    <a:pt x="105" y="92"/>
                  </a:lnTo>
                  <a:lnTo>
                    <a:pt x="86" y="76"/>
                  </a:lnTo>
                  <a:lnTo>
                    <a:pt x="67" y="60"/>
                  </a:lnTo>
                  <a:lnTo>
                    <a:pt x="48" y="43"/>
                  </a:lnTo>
                  <a:lnTo>
                    <a:pt x="31" y="25"/>
                  </a:lnTo>
                  <a:lnTo>
                    <a:pt x="19" y="11"/>
                  </a:lnTo>
                  <a:lnTo>
                    <a:pt x="10" y="0"/>
                  </a:lnTo>
                  <a:lnTo>
                    <a:pt x="0" y="6"/>
                  </a:lnTo>
                  <a:lnTo>
                    <a:pt x="10" y="17"/>
                  </a:lnTo>
                  <a:lnTo>
                    <a:pt x="24" y="32"/>
                  </a:lnTo>
                  <a:lnTo>
                    <a:pt x="42" y="49"/>
                  </a:lnTo>
                  <a:lnTo>
                    <a:pt x="61" y="67"/>
                  </a:lnTo>
                  <a:lnTo>
                    <a:pt x="80" y="86"/>
                  </a:lnTo>
                  <a:lnTo>
                    <a:pt x="99" y="101"/>
                  </a:lnTo>
                  <a:lnTo>
                    <a:pt x="114" y="112"/>
                  </a:lnTo>
                  <a:lnTo>
                    <a:pt x="125" y="124"/>
                  </a:lnTo>
                  <a:lnTo>
                    <a:pt x="125" y="124"/>
                  </a:lnTo>
                  <a:lnTo>
                    <a:pt x="132" y="1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53"/>
            <p:cNvSpPr>
              <a:spLocks/>
            </p:cNvSpPr>
            <p:nvPr/>
          </p:nvSpPr>
          <p:spPr bwMode="auto">
            <a:xfrm>
              <a:off x="3385" y="2728"/>
              <a:ext cx="119" cy="141"/>
            </a:xfrm>
            <a:custGeom>
              <a:avLst/>
              <a:gdLst>
                <a:gd name="T0" fmla="*/ 119 w 119"/>
                <a:gd name="T1" fmla="*/ 141 h 141"/>
                <a:gd name="T2" fmla="*/ 119 w 119"/>
                <a:gd name="T3" fmla="*/ 141 h 141"/>
                <a:gd name="T4" fmla="*/ 114 w 119"/>
                <a:gd name="T5" fmla="*/ 128 h 141"/>
                <a:gd name="T6" fmla="*/ 103 w 119"/>
                <a:gd name="T7" fmla="*/ 109 h 141"/>
                <a:gd name="T8" fmla="*/ 87 w 119"/>
                <a:gd name="T9" fmla="*/ 90 h 141"/>
                <a:gd name="T10" fmla="*/ 70 w 119"/>
                <a:gd name="T11" fmla="*/ 68 h 141"/>
                <a:gd name="T12" fmla="*/ 51 w 119"/>
                <a:gd name="T13" fmla="*/ 48 h 141"/>
                <a:gd name="T14" fmla="*/ 32 w 119"/>
                <a:gd name="T15" fmla="*/ 29 h 141"/>
                <a:gd name="T16" fmla="*/ 18 w 119"/>
                <a:gd name="T17" fmla="*/ 11 h 141"/>
                <a:gd name="T18" fmla="*/ 7 w 119"/>
                <a:gd name="T19" fmla="*/ 0 h 141"/>
                <a:gd name="T20" fmla="*/ 0 w 119"/>
                <a:gd name="T21" fmla="*/ 7 h 141"/>
                <a:gd name="T22" fmla="*/ 12 w 119"/>
                <a:gd name="T23" fmla="*/ 18 h 141"/>
                <a:gd name="T24" fmla="*/ 26 w 119"/>
                <a:gd name="T25" fmla="*/ 35 h 141"/>
                <a:gd name="T26" fmla="*/ 45 w 119"/>
                <a:gd name="T27" fmla="*/ 54 h 141"/>
                <a:gd name="T28" fmla="*/ 61 w 119"/>
                <a:gd name="T29" fmla="*/ 75 h 141"/>
                <a:gd name="T30" fmla="*/ 78 w 119"/>
                <a:gd name="T31" fmla="*/ 97 h 141"/>
                <a:gd name="T32" fmla="*/ 94 w 119"/>
                <a:gd name="T33" fmla="*/ 116 h 141"/>
                <a:gd name="T34" fmla="*/ 105 w 119"/>
                <a:gd name="T35" fmla="*/ 132 h 141"/>
                <a:gd name="T36" fmla="*/ 110 w 119"/>
                <a:gd name="T37" fmla="*/ 141 h 141"/>
                <a:gd name="T38" fmla="*/ 110 w 119"/>
                <a:gd name="T39" fmla="*/ 141 h 141"/>
                <a:gd name="T40" fmla="*/ 119 w 119"/>
                <a:gd name="T41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9" h="141">
                  <a:moveTo>
                    <a:pt x="119" y="141"/>
                  </a:moveTo>
                  <a:lnTo>
                    <a:pt x="119" y="141"/>
                  </a:lnTo>
                  <a:lnTo>
                    <a:pt x="114" y="128"/>
                  </a:lnTo>
                  <a:lnTo>
                    <a:pt x="103" y="109"/>
                  </a:lnTo>
                  <a:lnTo>
                    <a:pt x="87" y="90"/>
                  </a:lnTo>
                  <a:lnTo>
                    <a:pt x="70" y="68"/>
                  </a:lnTo>
                  <a:lnTo>
                    <a:pt x="51" y="48"/>
                  </a:lnTo>
                  <a:lnTo>
                    <a:pt x="32" y="29"/>
                  </a:lnTo>
                  <a:lnTo>
                    <a:pt x="18" y="11"/>
                  </a:lnTo>
                  <a:lnTo>
                    <a:pt x="7" y="0"/>
                  </a:lnTo>
                  <a:lnTo>
                    <a:pt x="0" y="7"/>
                  </a:lnTo>
                  <a:lnTo>
                    <a:pt x="12" y="18"/>
                  </a:lnTo>
                  <a:lnTo>
                    <a:pt x="26" y="35"/>
                  </a:lnTo>
                  <a:lnTo>
                    <a:pt x="45" y="54"/>
                  </a:lnTo>
                  <a:lnTo>
                    <a:pt x="61" y="75"/>
                  </a:lnTo>
                  <a:lnTo>
                    <a:pt x="78" y="97"/>
                  </a:lnTo>
                  <a:lnTo>
                    <a:pt x="94" y="116"/>
                  </a:lnTo>
                  <a:lnTo>
                    <a:pt x="105" y="132"/>
                  </a:lnTo>
                  <a:lnTo>
                    <a:pt x="110" y="141"/>
                  </a:lnTo>
                  <a:lnTo>
                    <a:pt x="110" y="141"/>
                  </a:lnTo>
                  <a:lnTo>
                    <a:pt x="119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54"/>
            <p:cNvSpPr>
              <a:spLocks/>
            </p:cNvSpPr>
            <p:nvPr/>
          </p:nvSpPr>
          <p:spPr bwMode="auto">
            <a:xfrm>
              <a:off x="3495" y="2869"/>
              <a:ext cx="23" cy="89"/>
            </a:xfrm>
            <a:custGeom>
              <a:avLst/>
              <a:gdLst>
                <a:gd name="T0" fmla="*/ 23 w 23"/>
                <a:gd name="T1" fmla="*/ 89 h 89"/>
                <a:gd name="T2" fmla="*/ 20 w 23"/>
                <a:gd name="T3" fmla="*/ 71 h 89"/>
                <a:gd name="T4" fmla="*/ 17 w 23"/>
                <a:gd name="T5" fmla="*/ 47 h 89"/>
                <a:gd name="T6" fmla="*/ 12 w 23"/>
                <a:gd name="T7" fmla="*/ 21 h 89"/>
                <a:gd name="T8" fmla="*/ 9 w 23"/>
                <a:gd name="T9" fmla="*/ 0 h 89"/>
                <a:gd name="T10" fmla="*/ 0 w 23"/>
                <a:gd name="T11" fmla="*/ 0 h 89"/>
                <a:gd name="T12" fmla="*/ 3 w 23"/>
                <a:gd name="T13" fmla="*/ 21 h 89"/>
                <a:gd name="T14" fmla="*/ 7 w 23"/>
                <a:gd name="T15" fmla="*/ 47 h 89"/>
                <a:gd name="T16" fmla="*/ 11 w 23"/>
                <a:gd name="T17" fmla="*/ 71 h 89"/>
                <a:gd name="T18" fmla="*/ 14 w 23"/>
                <a:gd name="T19" fmla="*/ 89 h 89"/>
                <a:gd name="T20" fmla="*/ 23 w 23"/>
                <a:gd name="T21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89">
                  <a:moveTo>
                    <a:pt x="23" y="89"/>
                  </a:moveTo>
                  <a:lnTo>
                    <a:pt x="20" y="71"/>
                  </a:lnTo>
                  <a:lnTo>
                    <a:pt x="17" y="47"/>
                  </a:lnTo>
                  <a:lnTo>
                    <a:pt x="12" y="21"/>
                  </a:lnTo>
                  <a:lnTo>
                    <a:pt x="9" y="0"/>
                  </a:lnTo>
                  <a:lnTo>
                    <a:pt x="0" y="0"/>
                  </a:lnTo>
                  <a:lnTo>
                    <a:pt x="3" y="21"/>
                  </a:lnTo>
                  <a:lnTo>
                    <a:pt x="7" y="47"/>
                  </a:lnTo>
                  <a:lnTo>
                    <a:pt x="11" y="71"/>
                  </a:lnTo>
                  <a:lnTo>
                    <a:pt x="14" y="89"/>
                  </a:lnTo>
                  <a:lnTo>
                    <a:pt x="23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55"/>
            <p:cNvSpPr>
              <a:spLocks/>
            </p:cNvSpPr>
            <p:nvPr/>
          </p:nvSpPr>
          <p:spPr bwMode="auto">
            <a:xfrm>
              <a:off x="3585" y="2803"/>
              <a:ext cx="33" cy="99"/>
            </a:xfrm>
            <a:custGeom>
              <a:avLst/>
              <a:gdLst>
                <a:gd name="T0" fmla="*/ 23 w 33"/>
                <a:gd name="T1" fmla="*/ 0 h 99"/>
                <a:gd name="T2" fmla="*/ 23 w 33"/>
                <a:gd name="T3" fmla="*/ 0 h 99"/>
                <a:gd name="T4" fmla="*/ 20 w 33"/>
                <a:gd name="T5" fmla="*/ 28 h 99"/>
                <a:gd name="T6" fmla="*/ 17 w 33"/>
                <a:gd name="T7" fmla="*/ 53 h 99"/>
                <a:gd name="T8" fmla="*/ 9 w 33"/>
                <a:gd name="T9" fmla="*/ 74 h 99"/>
                <a:gd name="T10" fmla="*/ 0 w 33"/>
                <a:gd name="T11" fmla="*/ 96 h 99"/>
                <a:gd name="T12" fmla="*/ 9 w 33"/>
                <a:gd name="T13" fmla="*/ 99 h 99"/>
                <a:gd name="T14" fmla="*/ 19 w 33"/>
                <a:gd name="T15" fmla="*/ 77 h 99"/>
                <a:gd name="T16" fmla="*/ 27 w 33"/>
                <a:gd name="T17" fmla="*/ 53 h 99"/>
                <a:gd name="T18" fmla="*/ 30 w 33"/>
                <a:gd name="T19" fmla="*/ 28 h 99"/>
                <a:gd name="T20" fmla="*/ 33 w 33"/>
                <a:gd name="T21" fmla="*/ 0 h 99"/>
                <a:gd name="T22" fmla="*/ 33 w 33"/>
                <a:gd name="T23" fmla="*/ 0 h 99"/>
                <a:gd name="T24" fmla="*/ 23 w 33"/>
                <a:gd name="T2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99">
                  <a:moveTo>
                    <a:pt x="23" y="0"/>
                  </a:moveTo>
                  <a:lnTo>
                    <a:pt x="23" y="0"/>
                  </a:lnTo>
                  <a:lnTo>
                    <a:pt x="20" y="28"/>
                  </a:lnTo>
                  <a:lnTo>
                    <a:pt x="17" y="53"/>
                  </a:lnTo>
                  <a:lnTo>
                    <a:pt x="9" y="74"/>
                  </a:lnTo>
                  <a:lnTo>
                    <a:pt x="0" y="96"/>
                  </a:lnTo>
                  <a:lnTo>
                    <a:pt x="9" y="99"/>
                  </a:lnTo>
                  <a:lnTo>
                    <a:pt x="19" y="77"/>
                  </a:lnTo>
                  <a:lnTo>
                    <a:pt x="27" y="53"/>
                  </a:lnTo>
                  <a:lnTo>
                    <a:pt x="30" y="28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56"/>
            <p:cNvSpPr>
              <a:spLocks/>
            </p:cNvSpPr>
            <p:nvPr/>
          </p:nvSpPr>
          <p:spPr bwMode="auto">
            <a:xfrm>
              <a:off x="3602" y="2723"/>
              <a:ext cx="19" cy="80"/>
            </a:xfrm>
            <a:custGeom>
              <a:avLst/>
              <a:gdLst>
                <a:gd name="T0" fmla="*/ 0 w 19"/>
                <a:gd name="T1" fmla="*/ 4 h 80"/>
                <a:gd name="T2" fmla="*/ 6 w 19"/>
                <a:gd name="T3" fmla="*/ 24 h 80"/>
                <a:gd name="T4" fmla="*/ 10 w 19"/>
                <a:gd name="T5" fmla="*/ 40 h 80"/>
                <a:gd name="T6" fmla="*/ 10 w 19"/>
                <a:gd name="T7" fmla="*/ 56 h 80"/>
                <a:gd name="T8" fmla="*/ 6 w 19"/>
                <a:gd name="T9" fmla="*/ 80 h 80"/>
                <a:gd name="T10" fmla="*/ 16 w 19"/>
                <a:gd name="T11" fmla="*/ 80 h 80"/>
                <a:gd name="T12" fmla="*/ 19 w 19"/>
                <a:gd name="T13" fmla="*/ 56 h 80"/>
                <a:gd name="T14" fmla="*/ 19 w 19"/>
                <a:gd name="T15" fmla="*/ 40 h 80"/>
                <a:gd name="T16" fmla="*/ 16 w 19"/>
                <a:gd name="T17" fmla="*/ 24 h 80"/>
                <a:gd name="T18" fmla="*/ 10 w 19"/>
                <a:gd name="T19" fmla="*/ 0 h 80"/>
                <a:gd name="T20" fmla="*/ 0 w 19"/>
                <a:gd name="T21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80">
                  <a:moveTo>
                    <a:pt x="0" y="4"/>
                  </a:moveTo>
                  <a:lnTo>
                    <a:pt x="6" y="24"/>
                  </a:lnTo>
                  <a:lnTo>
                    <a:pt x="10" y="40"/>
                  </a:lnTo>
                  <a:lnTo>
                    <a:pt x="10" y="56"/>
                  </a:lnTo>
                  <a:lnTo>
                    <a:pt x="6" y="80"/>
                  </a:lnTo>
                  <a:lnTo>
                    <a:pt x="16" y="80"/>
                  </a:lnTo>
                  <a:lnTo>
                    <a:pt x="19" y="56"/>
                  </a:lnTo>
                  <a:lnTo>
                    <a:pt x="19" y="40"/>
                  </a:lnTo>
                  <a:lnTo>
                    <a:pt x="16" y="24"/>
                  </a:lnTo>
                  <a:lnTo>
                    <a:pt x="1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58"/>
            <p:cNvSpPr>
              <a:spLocks/>
            </p:cNvSpPr>
            <p:nvPr/>
          </p:nvSpPr>
          <p:spPr bwMode="auto">
            <a:xfrm>
              <a:off x="1634" y="2060"/>
              <a:ext cx="1880" cy="1268"/>
            </a:xfrm>
            <a:custGeom>
              <a:avLst/>
              <a:gdLst>
                <a:gd name="T0" fmla="*/ 1199 w 1880"/>
                <a:gd name="T1" fmla="*/ 1258 h 1268"/>
                <a:gd name="T2" fmla="*/ 1275 w 1880"/>
                <a:gd name="T3" fmla="*/ 1260 h 1268"/>
                <a:gd name="T4" fmla="*/ 1354 w 1880"/>
                <a:gd name="T5" fmla="*/ 1232 h 1268"/>
                <a:gd name="T6" fmla="*/ 1416 w 1880"/>
                <a:gd name="T7" fmla="*/ 1243 h 1268"/>
                <a:gd name="T8" fmla="*/ 1473 w 1880"/>
                <a:gd name="T9" fmla="*/ 1222 h 1268"/>
                <a:gd name="T10" fmla="*/ 1521 w 1880"/>
                <a:gd name="T11" fmla="*/ 1171 h 1268"/>
                <a:gd name="T12" fmla="*/ 1551 w 1880"/>
                <a:gd name="T13" fmla="*/ 1138 h 1268"/>
                <a:gd name="T14" fmla="*/ 1587 w 1880"/>
                <a:gd name="T15" fmla="*/ 1160 h 1268"/>
                <a:gd name="T16" fmla="*/ 1649 w 1880"/>
                <a:gd name="T17" fmla="*/ 1154 h 1268"/>
                <a:gd name="T18" fmla="*/ 1698 w 1880"/>
                <a:gd name="T19" fmla="*/ 1119 h 1268"/>
                <a:gd name="T20" fmla="*/ 1740 w 1880"/>
                <a:gd name="T21" fmla="*/ 1057 h 1268"/>
                <a:gd name="T22" fmla="*/ 1805 w 1880"/>
                <a:gd name="T23" fmla="*/ 1029 h 1268"/>
                <a:gd name="T24" fmla="*/ 1876 w 1880"/>
                <a:gd name="T25" fmla="*/ 950 h 1268"/>
                <a:gd name="T26" fmla="*/ 1868 w 1880"/>
                <a:gd name="T27" fmla="*/ 828 h 1268"/>
                <a:gd name="T28" fmla="*/ 1799 w 1880"/>
                <a:gd name="T29" fmla="*/ 719 h 1268"/>
                <a:gd name="T30" fmla="*/ 1709 w 1880"/>
                <a:gd name="T31" fmla="*/ 632 h 1268"/>
                <a:gd name="T32" fmla="*/ 1625 w 1880"/>
                <a:gd name="T33" fmla="*/ 542 h 1268"/>
                <a:gd name="T34" fmla="*/ 1533 w 1880"/>
                <a:gd name="T35" fmla="*/ 428 h 1268"/>
                <a:gd name="T36" fmla="*/ 1384 w 1880"/>
                <a:gd name="T37" fmla="*/ 344 h 1268"/>
                <a:gd name="T38" fmla="*/ 1323 w 1880"/>
                <a:gd name="T39" fmla="*/ 296 h 1268"/>
                <a:gd name="T40" fmla="*/ 1283 w 1880"/>
                <a:gd name="T41" fmla="*/ 263 h 1268"/>
                <a:gd name="T42" fmla="*/ 1271 w 1880"/>
                <a:gd name="T43" fmla="*/ 290 h 1268"/>
                <a:gd name="T44" fmla="*/ 1190 w 1880"/>
                <a:gd name="T45" fmla="*/ 371 h 1268"/>
                <a:gd name="T46" fmla="*/ 1101 w 1880"/>
                <a:gd name="T47" fmla="*/ 434 h 1268"/>
                <a:gd name="T48" fmla="*/ 1008 w 1880"/>
                <a:gd name="T49" fmla="*/ 443 h 1268"/>
                <a:gd name="T50" fmla="*/ 945 w 1880"/>
                <a:gd name="T51" fmla="*/ 385 h 1268"/>
                <a:gd name="T52" fmla="*/ 1005 w 1880"/>
                <a:gd name="T53" fmla="*/ 246 h 1268"/>
                <a:gd name="T54" fmla="*/ 1049 w 1880"/>
                <a:gd name="T55" fmla="*/ 111 h 1268"/>
                <a:gd name="T56" fmla="*/ 1114 w 1880"/>
                <a:gd name="T57" fmla="*/ 56 h 1268"/>
                <a:gd name="T58" fmla="*/ 1209 w 1880"/>
                <a:gd name="T59" fmla="*/ 34 h 1268"/>
                <a:gd name="T60" fmla="*/ 1339 w 1880"/>
                <a:gd name="T61" fmla="*/ 7 h 1268"/>
                <a:gd name="T62" fmla="*/ 1220 w 1880"/>
                <a:gd name="T63" fmla="*/ 10 h 1268"/>
                <a:gd name="T64" fmla="*/ 1065 w 1880"/>
                <a:gd name="T65" fmla="*/ 40 h 1268"/>
                <a:gd name="T66" fmla="*/ 904 w 1880"/>
                <a:gd name="T67" fmla="*/ 117 h 1268"/>
                <a:gd name="T68" fmla="*/ 712 w 1880"/>
                <a:gd name="T69" fmla="*/ 190 h 1268"/>
                <a:gd name="T70" fmla="*/ 535 w 1880"/>
                <a:gd name="T71" fmla="*/ 197 h 1268"/>
                <a:gd name="T72" fmla="*/ 386 w 1880"/>
                <a:gd name="T73" fmla="*/ 192 h 1268"/>
                <a:gd name="T74" fmla="*/ 167 w 1880"/>
                <a:gd name="T75" fmla="*/ 198 h 1268"/>
                <a:gd name="T76" fmla="*/ 0 w 1880"/>
                <a:gd name="T77" fmla="*/ 209 h 1268"/>
                <a:gd name="T78" fmla="*/ 48 w 1880"/>
                <a:gd name="T79" fmla="*/ 890 h 1268"/>
                <a:gd name="T80" fmla="*/ 252 w 1880"/>
                <a:gd name="T81" fmla="*/ 877 h 1268"/>
                <a:gd name="T82" fmla="*/ 470 w 1880"/>
                <a:gd name="T83" fmla="*/ 860 h 1268"/>
                <a:gd name="T84" fmla="*/ 518 w 1880"/>
                <a:gd name="T85" fmla="*/ 861 h 1268"/>
                <a:gd name="T86" fmla="*/ 571 w 1880"/>
                <a:gd name="T87" fmla="*/ 838 h 1268"/>
                <a:gd name="T88" fmla="*/ 624 w 1880"/>
                <a:gd name="T89" fmla="*/ 849 h 1268"/>
                <a:gd name="T90" fmla="*/ 657 w 1880"/>
                <a:gd name="T91" fmla="*/ 937 h 1268"/>
                <a:gd name="T92" fmla="*/ 726 w 1880"/>
                <a:gd name="T93" fmla="*/ 902 h 1268"/>
                <a:gd name="T94" fmla="*/ 806 w 1880"/>
                <a:gd name="T95" fmla="*/ 885 h 1268"/>
                <a:gd name="T96" fmla="*/ 881 w 1880"/>
                <a:gd name="T97" fmla="*/ 915 h 1268"/>
                <a:gd name="T98" fmla="*/ 881 w 1880"/>
                <a:gd name="T99" fmla="*/ 1034 h 1268"/>
                <a:gd name="T100" fmla="*/ 836 w 1880"/>
                <a:gd name="T101" fmla="*/ 1083 h 1268"/>
                <a:gd name="T102" fmla="*/ 844 w 1880"/>
                <a:gd name="T103" fmla="*/ 1078 h 1268"/>
                <a:gd name="T104" fmla="*/ 886 w 1880"/>
                <a:gd name="T105" fmla="*/ 1024 h 1268"/>
                <a:gd name="T106" fmla="*/ 916 w 1880"/>
                <a:gd name="T107" fmla="*/ 983 h 1268"/>
                <a:gd name="T108" fmla="*/ 964 w 1880"/>
                <a:gd name="T109" fmla="*/ 966 h 1268"/>
                <a:gd name="T110" fmla="*/ 1049 w 1880"/>
                <a:gd name="T111" fmla="*/ 997 h 1268"/>
                <a:gd name="T112" fmla="*/ 1044 w 1880"/>
                <a:gd name="T113" fmla="*/ 1103 h 1268"/>
                <a:gd name="T114" fmla="*/ 1144 w 1880"/>
                <a:gd name="T115" fmla="*/ 120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80" h="1268">
                  <a:moveTo>
                    <a:pt x="1147" y="1209"/>
                  </a:moveTo>
                  <a:lnTo>
                    <a:pt x="1147" y="1209"/>
                  </a:lnTo>
                  <a:lnTo>
                    <a:pt x="1158" y="1220"/>
                  </a:lnTo>
                  <a:lnTo>
                    <a:pt x="1168" y="1232"/>
                  </a:lnTo>
                  <a:lnTo>
                    <a:pt x="1179" y="1241"/>
                  </a:lnTo>
                  <a:lnTo>
                    <a:pt x="1188" y="1251"/>
                  </a:lnTo>
                  <a:lnTo>
                    <a:pt x="1199" y="1258"/>
                  </a:lnTo>
                  <a:lnTo>
                    <a:pt x="1210" y="1263"/>
                  </a:lnTo>
                  <a:lnTo>
                    <a:pt x="1222" y="1266"/>
                  </a:lnTo>
                  <a:lnTo>
                    <a:pt x="1234" y="1268"/>
                  </a:lnTo>
                  <a:lnTo>
                    <a:pt x="1234" y="1268"/>
                  </a:lnTo>
                  <a:lnTo>
                    <a:pt x="1245" y="1266"/>
                  </a:lnTo>
                  <a:lnTo>
                    <a:pt x="1260" y="1263"/>
                  </a:lnTo>
                  <a:lnTo>
                    <a:pt x="1275" y="1260"/>
                  </a:lnTo>
                  <a:lnTo>
                    <a:pt x="1291" y="1254"/>
                  </a:lnTo>
                  <a:lnTo>
                    <a:pt x="1307" y="1249"/>
                  </a:lnTo>
                  <a:lnTo>
                    <a:pt x="1323" y="1241"/>
                  </a:lnTo>
                  <a:lnTo>
                    <a:pt x="1335" y="1235"/>
                  </a:lnTo>
                  <a:lnTo>
                    <a:pt x="1347" y="1227"/>
                  </a:lnTo>
                  <a:lnTo>
                    <a:pt x="1347" y="1227"/>
                  </a:lnTo>
                  <a:lnTo>
                    <a:pt x="1354" y="1232"/>
                  </a:lnTo>
                  <a:lnTo>
                    <a:pt x="1362" y="1236"/>
                  </a:lnTo>
                  <a:lnTo>
                    <a:pt x="1372" y="1239"/>
                  </a:lnTo>
                  <a:lnTo>
                    <a:pt x="1380" y="1241"/>
                  </a:lnTo>
                  <a:lnTo>
                    <a:pt x="1389" y="1243"/>
                  </a:lnTo>
                  <a:lnTo>
                    <a:pt x="1399" y="1244"/>
                  </a:lnTo>
                  <a:lnTo>
                    <a:pt x="1408" y="1244"/>
                  </a:lnTo>
                  <a:lnTo>
                    <a:pt x="1416" y="1243"/>
                  </a:lnTo>
                  <a:lnTo>
                    <a:pt x="1416" y="1243"/>
                  </a:lnTo>
                  <a:lnTo>
                    <a:pt x="1426" y="1241"/>
                  </a:lnTo>
                  <a:lnTo>
                    <a:pt x="1434" y="1238"/>
                  </a:lnTo>
                  <a:lnTo>
                    <a:pt x="1445" y="1235"/>
                  </a:lnTo>
                  <a:lnTo>
                    <a:pt x="1454" y="1232"/>
                  </a:lnTo>
                  <a:lnTo>
                    <a:pt x="1464" y="1227"/>
                  </a:lnTo>
                  <a:lnTo>
                    <a:pt x="1473" y="1222"/>
                  </a:lnTo>
                  <a:lnTo>
                    <a:pt x="1481" y="1217"/>
                  </a:lnTo>
                  <a:lnTo>
                    <a:pt x="1489" y="1211"/>
                  </a:lnTo>
                  <a:lnTo>
                    <a:pt x="1489" y="1211"/>
                  </a:lnTo>
                  <a:lnTo>
                    <a:pt x="1497" y="1203"/>
                  </a:lnTo>
                  <a:lnTo>
                    <a:pt x="1505" y="1194"/>
                  </a:lnTo>
                  <a:lnTo>
                    <a:pt x="1513" y="1182"/>
                  </a:lnTo>
                  <a:lnTo>
                    <a:pt x="1521" y="1171"/>
                  </a:lnTo>
                  <a:lnTo>
                    <a:pt x="1527" y="1159"/>
                  </a:lnTo>
                  <a:lnTo>
                    <a:pt x="1532" y="1148"/>
                  </a:lnTo>
                  <a:lnTo>
                    <a:pt x="1536" y="1137"/>
                  </a:lnTo>
                  <a:lnTo>
                    <a:pt x="1538" y="1129"/>
                  </a:lnTo>
                  <a:lnTo>
                    <a:pt x="1538" y="1129"/>
                  </a:lnTo>
                  <a:lnTo>
                    <a:pt x="1544" y="1133"/>
                  </a:lnTo>
                  <a:lnTo>
                    <a:pt x="1551" y="1138"/>
                  </a:lnTo>
                  <a:lnTo>
                    <a:pt x="1555" y="1143"/>
                  </a:lnTo>
                  <a:lnTo>
                    <a:pt x="1562" y="1148"/>
                  </a:lnTo>
                  <a:lnTo>
                    <a:pt x="1568" y="1151"/>
                  </a:lnTo>
                  <a:lnTo>
                    <a:pt x="1574" y="1154"/>
                  </a:lnTo>
                  <a:lnTo>
                    <a:pt x="1581" y="1157"/>
                  </a:lnTo>
                  <a:lnTo>
                    <a:pt x="1587" y="1160"/>
                  </a:lnTo>
                  <a:lnTo>
                    <a:pt x="1587" y="1160"/>
                  </a:lnTo>
                  <a:lnTo>
                    <a:pt x="1598" y="1163"/>
                  </a:lnTo>
                  <a:lnTo>
                    <a:pt x="1609" y="1163"/>
                  </a:lnTo>
                  <a:lnTo>
                    <a:pt x="1619" y="1162"/>
                  </a:lnTo>
                  <a:lnTo>
                    <a:pt x="1630" y="1160"/>
                  </a:lnTo>
                  <a:lnTo>
                    <a:pt x="1630" y="1160"/>
                  </a:lnTo>
                  <a:lnTo>
                    <a:pt x="1639" y="1157"/>
                  </a:lnTo>
                  <a:lnTo>
                    <a:pt x="1649" y="1154"/>
                  </a:lnTo>
                  <a:lnTo>
                    <a:pt x="1658" y="1149"/>
                  </a:lnTo>
                  <a:lnTo>
                    <a:pt x="1666" y="1144"/>
                  </a:lnTo>
                  <a:lnTo>
                    <a:pt x="1674" y="1140"/>
                  </a:lnTo>
                  <a:lnTo>
                    <a:pt x="1682" y="1133"/>
                  </a:lnTo>
                  <a:lnTo>
                    <a:pt x="1690" y="1127"/>
                  </a:lnTo>
                  <a:lnTo>
                    <a:pt x="1698" y="1119"/>
                  </a:lnTo>
                  <a:lnTo>
                    <a:pt x="1698" y="1119"/>
                  </a:lnTo>
                  <a:lnTo>
                    <a:pt x="1704" y="1113"/>
                  </a:lnTo>
                  <a:lnTo>
                    <a:pt x="1713" y="1105"/>
                  </a:lnTo>
                  <a:lnTo>
                    <a:pt x="1720" y="1097"/>
                  </a:lnTo>
                  <a:lnTo>
                    <a:pt x="1725" y="1091"/>
                  </a:lnTo>
                  <a:lnTo>
                    <a:pt x="1725" y="1091"/>
                  </a:lnTo>
                  <a:lnTo>
                    <a:pt x="1734" y="1072"/>
                  </a:lnTo>
                  <a:lnTo>
                    <a:pt x="1740" y="1057"/>
                  </a:lnTo>
                  <a:lnTo>
                    <a:pt x="1744" y="1045"/>
                  </a:lnTo>
                  <a:lnTo>
                    <a:pt x="1744" y="1029"/>
                  </a:lnTo>
                  <a:lnTo>
                    <a:pt x="1744" y="1029"/>
                  </a:lnTo>
                  <a:lnTo>
                    <a:pt x="1759" y="1037"/>
                  </a:lnTo>
                  <a:lnTo>
                    <a:pt x="1775" y="1038"/>
                  </a:lnTo>
                  <a:lnTo>
                    <a:pt x="1789" y="1037"/>
                  </a:lnTo>
                  <a:lnTo>
                    <a:pt x="1805" y="1029"/>
                  </a:lnTo>
                  <a:lnTo>
                    <a:pt x="1821" y="1019"/>
                  </a:lnTo>
                  <a:lnTo>
                    <a:pt x="1837" y="1007"/>
                  </a:lnTo>
                  <a:lnTo>
                    <a:pt x="1851" y="991"/>
                  </a:lnTo>
                  <a:lnTo>
                    <a:pt x="1865" y="974"/>
                  </a:lnTo>
                  <a:lnTo>
                    <a:pt x="1865" y="974"/>
                  </a:lnTo>
                  <a:lnTo>
                    <a:pt x="1873" y="961"/>
                  </a:lnTo>
                  <a:lnTo>
                    <a:pt x="1876" y="950"/>
                  </a:lnTo>
                  <a:lnTo>
                    <a:pt x="1878" y="939"/>
                  </a:lnTo>
                  <a:lnTo>
                    <a:pt x="1880" y="926"/>
                  </a:lnTo>
                  <a:lnTo>
                    <a:pt x="1878" y="888"/>
                  </a:lnTo>
                  <a:lnTo>
                    <a:pt x="1878" y="888"/>
                  </a:lnTo>
                  <a:lnTo>
                    <a:pt x="1875" y="872"/>
                  </a:lnTo>
                  <a:lnTo>
                    <a:pt x="1872" y="850"/>
                  </a:lnTo>
                  <a:lnTo>
                    <a:pt x="1868" y="828"/>
                  </a:lnTo>
                  <a:lnTo>
                    <a:pt x="1865" y="809"/>
                  </a:lnTo>
                  <a:lnTo>
                    <a:pt x="1865" y="809"/>
                  </a:lnTo>
                  <a:lnTo>
                    <a:pt x="1861" y="798"/>
                  </a:lnTo>
                  <a:lnTo>
                    <a:pt x="1850" y="781"/>
                  </a:lnTo>
                  <a:lnTo>
                    <a:pt x="1834" y="762"/>
                  </a:lnTo>
                  <a:lnTo>
                    <a:pt x="1816" y="739"/>
                  </a:lnTo>
                  <a:lnTo>
                    <a:pt x="1799" y="719"/>
                  </a:lnTo>
                  <a:lnTo>
                    <a:pt x="1780" y="700"/>
                  </a:lnTo>
                  <a:lnTo>
                    <a:pt x="1766" y="682"/>
                  </a:lnTo>
                  <a:lnTo>
                    <a:pt x="1755" y="671"/>
                  </a:lnTo>
                  <a:lnTo>
                    <a:pt x="1755" y="671"/>
                  </a:lnTo>
                  <a:lnTo>
                    <a:pt x="1744" y="660"/>
                  </a:lnTo>
                  <a:lnTo>
                    <a:pt x="1728" y="648"/>
                  </a:lnTo>
                  <a:lnTo>
                    <a:pt x="1709" y="632"/>
                  </a:lnTo>
                  <a:lnTo>
                    <a:pt x="1690" y="614"/>
                  </a:lnTo>
                  <a:lnTo>
                    <a:pt x="1671" y="597"/>
                  </a:lnTo>
                  <a:lnTo>
                    <a:pt x="1653" y="580"/>
                  </a:lnTo>
                  <a:lnTo>
                    <a:pt x="1641" y="565"/>
                  </a:lnTo>
                  <a:lnTo>
                    <a:pt x="1631" y="554"/>
                  </a:lnTo>
                  <a:lnTo>
                    <a:pt x="1631" y="554"/>
                  </a:lnTo>
                  <a:lnTo>
                    <a:pt x="1625" y="542"/>
                  </a:lnTo>
                  <a:lnTo>
                    <a:pt x="1614" y="526"/>
                  </a:lnTo>
                  <a:lnTo>
                    <a:pt x="1601" y="507"/>
                  </a:lnTo>
                  <a:lnTo>
                    <a:pt x="1589" y="488"/>
                  </a:lnTo>
                  <a:lnTo>
                    <a:pt x="1574" y="469"/>
                  </a:lnTo>
                  <a:lnTo>
                    <a:pt x="1558" y="451"/>
                  </a:lnTo>
                  <a:lnTo>
                    <a:pt x="1546" y="437"/>
                  </a:lnTo>
                  <a:lnTo>
                    <a:pt x="1533" y="428"/>
                  </a:lnTo>
                  <a:lnTo>
                    <a:pt x="1533" y="428"/>
                  </a:lnTo>
                  <a:lnTo>
                    <a:pt x="1517" y="418"/>
                  </a:lnTo>
                  <a:lnTo>
                    <a:pt x="1494" y="405"/>
                  </a:lnTo>
                  <a:lnTo>
                    <a:pt x="1467" y="390"/>
                  </a:lnTo>
                  <a:lnTo>
                    <a:pt x="1438" y="374"/>
                  </a:lnTo>
                  <a:lnTo>
                    <a:pt x="1410" y="358"/>
                  </a:lnTo>
                  <a:lnTo>
                    <a:pt x="1384" y="344"/>
                  </a:lnTo>
                  <a:lnTo>
                    <a:pt x="1366" y="331"/>
                  </a:lnTo>
                  <a:lnTo>
                    <a:pt x="1353" y="323"/>
                  </a:lnTo>
                  <a:lnTo>
                    <a:pt x="1353" y="323"/>
                  </a:lnTo>
                  <a:lnTo>
                    <a:pt x="1347" y="317"/>
                  </a:lnTo>
                  <a:lnTo>
                    <a:pt x="1339" y="311"/>
                  </a:lnTo>
                  <a:lnTo>
                    <a:pt x="1331" y="304"/>
                  </a:lnTo>
                  <a:lnTo>
                    <a:pt x="1323" y="296"/>
                  </a:lnTo>
                  <a:lnTo>
                    <a:pt x="1315" y="290"/>
                  </a:lnTo>
                  <a:lnTo>
                    <a:pt x="1307" y="284"/>
                  </a:lnTo>
                  <a:lnTo>
                    <a:pt x="1301" y="277"/>
                  </a:lnTo>
                  <a:lnTo>
                    <a:pt x="1293" y="271"/>
                  </a:lnTo>
                  <a:lnTo>
                    <a:pt x="1293" y="271"/>
                  </a:lnTo>
                  <a:lnTo>
                    <a:pt x="1288" y="266"/>
                  </a:lnTo>
                  <a:lnTo>
                    <a:pt x="1283" y="263"/>
                  </a:lnTo>
                  <a:lnTo>
                    <a:pt x="1280" y="261"/>
                  </a:lnTo>
                  <a:lnTo>
                    <a:pt x="1272" y="257"/>
                  </a:lnTo>
                  <a:lnTo>
                    <a:pt x="1272" y="257"/>
                  </a:lnTo>
                  <a:lnTo>
                    <a:pt x="1272" y="271"/>
                  </a:lnTo>
                  <a:lnTo>
                    <a:pt x="1272" y="279"/>
                  </a:lnTo>
                  <a:lnTo>
                    <a:pt x="1272" y="284"/>
                  </a:lnTo>
                  <a:lnTo>
                    <a:pt x="1271" y="290"/>
                  </a:lnTo>
                  <a:lnTo>
                    <a:pt x="1271" y="290"/>
                  </a:lnTo>
                  <a:lnTo>
                    <a:pt x="1266" y="299"/>
                  </a:lnTo>
                  <a:lnTo>
                    <a:pt x="1256" y="312"/>
                  </a:lnTo>
                  <a:lnTo>
                    <a:pt x="1242" y="326"/>
                  </a:lnTo>
                  <a:lnTo>
                    <a:pt x="1225" y="341"/>
                  </a:lnTo>
                  <a:lnTo>
                    <a:pt x="1207" y="356"/>
                  </a:lnTo>
                  <a:lnTo>
                    <a:pt x="1190" y="371"/>
                  </a:lnTo>
                  <a:lnTo>
                    <a:pt x="1176" y="385"/>
                  </a:lnTo>
                  <a:lnTo>
                    <a:pt x="1163" y="396"/>
                  </a:lnTo>
                  <a:lnTo>
                    <a:pt x="1163" y="396"/>
                  </a:lnTo>
                  <a:lnTo>
                    <a:pt x="1150" y="405"/>
                  </a:lnTo>
                  <a:lnTo>
                    <a:pt x="1136" y="417"/>
                  </a:lnTo>
                  <a:lnTo>
                    <a:pt x="1119" y="426"/>
                  </a:lnTo>
                  <a:lnTo>
                    <a:pt x="1101" y="434"/>
                  </a:lnTo>
                  <a:lnTo>
                    <a:pt x="1082" y="442"/>
                  </a:lnTo>
                  <a:lnTo>
                    <a:pt x="1065" y="447"/>
                  </a:lnTo>
                  <a:lnTo>
                    <a:pt x="1048" y="450"/>
                  </a:lnTo>
                  <a:lnTo>
                    <a:pt x="1033" y="450"/>
                  </a:lnTo>
                  <a:lnTo>
                    <a:pt x="1033" y="450"/>
                  </a:lnTo>
                  <a:lnTo>
                    <a:pt x="1021" y="448"/>
                  </a:lnTo>
                  <a:lnTo>
                    <a:pt x="1008" y="443"/>
                  </a:lnTo>
                  <a:lnTo>
                    <a:pt x="997" y="437"/>
                  </a:lnTo>
                  <a:lnTo>
                    <a:pt x="984" y="429"/>
                  </a:lnTo>
                  <a:lnTo>
                    <a:pt x="975" y="420"/>
                  </a:lnTo>
                  <a:lnTo>
                    <a:pt x="964" y="409"/>
                  </a:lnTo>
                  <a:lnTo>
                    <a:pt x="954" y="398"/>
                  </a:lnTo>
                  <a:lnTo>
                    <a:pt x="945" y="385"/>
                  </a:lnTo>
                  <a:lnTo>
                    <a:pt x="945" y="385"/>
                  </a:lnTo>
                  <a:lnTo>
                    <a:pt x="954" y="375"/>
                  </a:lnTo>
                  <a:lnTo>
                    <a:pt x="962" y="358"/>
                  </a:lnTo>
                  <a:lnTo>
                    <a:pt x="970" y="337"/>
                  </a:lnTo>
                  <a:lnTo>
                    <a:pt x="980" y="320"/>
                  </a:lnTo>
                  <a:lnTo>
                    <a:pt x="980" y="320"/>
                  </a:lnTo>
                  <a:lnTo>
                    <a:pt x="992" y="292"/>
                  </a:lnTo>
                  <a:lnTo>
                    <a:pt x="1005" y="246"/>
                  </a:lnTo>
                  <a:lnTo>
                    <a:pt x="1018" y="198"/>
                  </a:lnTo>
                  <a:lnTo>
                    <a:pt x="1025" y="163"/>
                  </a:lnTo>
                  <a:lnTo>
                    <a:pt x="1025" y="163"/>
                  </a:lnTo>
                  <a:lnTo>
                    <a:pt x="1029" y="151"/>
                  </a:lnTo>
                  <a:lnTo>
                    <a:pt x="1035" y="138"/>
                  </a:lnTo>
                  <a:lnTo>
                    <a:pt x="1041" y="125"/>
                  </a:lnTo>
                  <a:lnTo>
                    <a:pt x="1049" y="111"/>
                  </a:lnTo>
                  <a:lnTo>
                    <a:pt x="1059" y="99"/>
                  </a:lnTo>
                  <a:lnTo>
                    <a:pt x="1067" y="84"/>
                  </a:lnTo>
                  <a:lnTo>
                    <a:pt x="1078" y="73"/>
                  </a:lnTo>
                  <a:lnTo>
                    <a:pt x="1087" y="64"/>
                  </a:lnTo>
                  <a:lnTo>
                    <a:pt x="1087" y="64"/>
                  </a:lnTo>
                  <a:lnTo>
                    <a:pt x="1098" y="61"/>
                  </a:lnTo>
                  <a:lnTo>
                    <a:pt x="1114" y="56"/>
                  </a:lnTo>
                  <a:lnTo>
                    <a:pt x="1130" y="53"/>
                  </a:lnTo>
                  <a:lnTo>
                    <a:pt x="1149" y="48"/>
                  </a:lnTo>
                  <a:lnTo>
                    <a:pt x="1166" y="43"/>
                  </a:lnTo>
                  <a:lnTo>
                    <a:pt x="1182" y="40"/>
                  </a:lnTo>
                  <a:lnTo>
                    <a:pt x="1198" y="37"/>
                  </a:lnTo>
                  <a:lnTo>
                    <a:pt x="1209" y="34"/>
                  </a:lnTo>
                  <a:lnTo>
                    <a:pt x="1209" y="34"/>
                  </a:lnTo>
                  <a:lnTo>
                    <a:pt x="1222" y="30"/>
                  </a:lnTo>
                  <a:lnTo>
                    <a:pt x="1237" y="27"/>
                  </a:lnTo>
                  <a:lnTo>
                    <a:pt x="1258" y="24"/>
                  </a:lnTo>
                  <a:lnTo>
                    <a:pt x="1279" y="19"/>
                  </a:lnTo>
                  <a:lnTo>
                    <a:pt x="1299" y="16"/>
                  </a:lnTo>
                  <a:lnTo>
                    <a:pt x="1320" y="11"/>
                  </a:lnTo>
                  <a:lnTo>
                    <a:pt x="1339" y="7"/>
                  </a:lnTo>
                  <a:lnTo>
                    <a:pt x="1353" y="0"/>
                  </a:lnTo>
                  <a:lnTo>
                    <a:pt x="1331" y="0"/>
                  </a:lnTo>
                  <a:lnTo>
                    <a:pt x="1331" y="0"/>
                  </a:lnTo>
                  <a:lnTo>
                    <a:pt x="1310" y="0"/>
                  </a:lnTo>
                  <a:lnTo>
                    <a:pt x="1283" y="4"/>
                  </a:lnTo>
                  <a:lnTo>
                    <a:pt x="1253" y="7"/>
                  </a:lnTo>
                  <a:lnTo>
                    <a:pt x="1220" y="10"/>
                  </a:lnTo>
                  <a:lnTo>
                    <a:pt x="1187" y="15"/>
                  </a:lnTo>
                  <a:lnTo>
                    <a:pt x="1157" y="18"/>
                  </a:lnTo>
                  <a:lnTo>
                    <a:pt x="1130" y="23"/>
                  </a:lnTo>
                  <a:lnTo>
                    <a:pt x="1109" y="26"/>
                  </a:lnTo>
                  <a:lnTo>
                    <a:pt x="1109" y="26"/>
                  </a:lnTo>
                  <a:lnTo>
                    <a:pt x="1089" y="30"/>
                  </a:lnTo>
                  <a:lnTo>
                    <a:pt x="1065" y="40"/>
                  </a:lnTo>
                  <a:lnTo>
                    <a:pt x="1038" y="53"/>
                  </a:lnTo>
                  <a:lnTo>
                    <a:pt x="1010" y="65"/>
                  </a:lnTo>
                  <a:lnTo>
                    <a:pt x="980" y="80"/>
                  </a:lnTo>
                  <a:lnTo>
                    <a:pt x="951" y="94"/>
                  </a:lnTo>
                  <a:lnTo>
                    <a:pt x="926" y="106"/>
                  </a:lnTo>
                  <a:lnTo>
                    <a:pt x="904" y="117"/>
                  </a:lnTo>
                  <a:lnTo>
                    <a:pt x="904" y="117"/>
                  </a:lnTo>
                  <a:lnTo>
                    <a:pt x="881" y="127"/>
                  </a:lnTo>
                  <a:lnTo>
                    <a:pt x="858" y="136"/>
                  </a:lnTo>
                  <a:lnTo>
                    <a:pt x="831" y="146"/>
                  </a:lnTo>
                  <a:lnTo>
                    <a:pt x="804" y="157"/>
                  </a:lnTo>
                  <a:lnTo>
                    <a:pt x="774" y="168"/>
                  </a:lnTo>
                  <a:lnTo>
                    <a:pt x="744" y="179"/>
                  </a:lnTo>
                  <a:lnTo>
                    <a:pt x="712" y="190"/>
                  </a:lnTo>
                  <a:lnTo>
                    <a:pt x="681" y="201"/>
                  </a:lnTo>
                  <a:lnTo>
                    <a:pt x="681" y="201"/>
                  </a:lnTo>
                  <a:lnTo>
                    <a:pt x="658" y="200"/>
                  </a:lnTo>
                  <a:lnTo>
                    <a:pt x="630" y="198"/>
                  </a:lnTo>
                  <a:lnTo>
                    <a:pt x="600" y="198"/>
                  </a:lnTo>
                  <a:lnTo>
                    <a:pt x="568" y="197"/>
                  </a:lnTo>
                  <a:lnTo>
                    <a:pt x="535" y="197"/>
                  </a:lnTo>
                  <a:lnTo>
                    <a:pt x="502" y="197"/>
                  </a:lnTo>
                  <a:lnTo>
                    <a:pt x="472" y="195"/>
                  </a:lnTo>
                  <a:lnTo>
                    <a:pt x="443" y="193"/>
                  </a:lnTo>
                  <a:lnTo>
                    <a:pt x="443" y="193"/>
                  </a:lnTo>
                  <a:lnTo>
                    <a:pt x="428" y="192"/>
                  </a:lnTo>
                  <a:lnTo>
                    <a:pt x="409" y="192"/>
                  </a:lnTo>
                  <a:lnTo>
                    <a:pt x="386" y="192"/>
                  </a:lnTo>
                  <a:lnTo>
                    <a:pt x="360" y="192"/>
                  </a:lnTo>
                  <a:lnTo>
                    <a:pt x="331" y="192"/>
                  </a:lnTo>
                  <a:lnTo>
                    <a:pt x="299" y="193"/>
                  </a:lnTo>
                  <a:lnTo>
                    <a:pt x="268" y="193"/>
                  </a:lnTo>
                  <a:lnTo>
                    <a:pt x="235" y="195"/>
                  </a:lnTo>
                  <a:lnTo>
                    <a:pt x="200" y="197"/>
                  </a:lnTo>
                  <a:lnTo>
                    <a:pt x="167" y="198"/>
                  </a:lnTo>
                  <a:lnTo>
                    <a:pt x="133" y="200"/>
                  </a:lnTo>
                  <a:lnTo>
                    <a:pt x="102" y="203"/>
                  </a:lnTo>
                  <a:lnTo>
                    <a:pt x="73" y="205"/>
                  </a:lnTo>
                  <a:lnTo>
                    <a:pt x="45" y="206"/>
                  </a:lnTo>
                  <a:lnTo>
                    <a:pt x="21" y="208"/>
                  </a:lnTo>
                  <a:lnTo>
                    <a:pt x="0" y="209"/>
                  </a:lnTo>
                  <a:lnTo>
                    <a:pt x="0" y="209"/>
                  </a:lnTo>
                  <a:lnTo>
                    <a:pt x="0" y="290"/>
                  </a:lnTo>
                  <a:lnTo>
                    <a:pt x="0" y="481"/>
                  </a:lnTo>
                  <a:lnTo>
                    <a:pt x="0" y="709"/>
                  </a:lnTo>
                  <a:lnTo>
                    <a:pt x="0" y="896"/>
                  </a:lnTo>
                  <a:lnTo>
                    <a:pt x="0" y="896"/>
                  </a:lnTo>
                  <a:lnTo>
                    <a:pt x="19" y="893"/>
                  </a:lnTo>
                  <a:lnTo>
                    <a:pt x="48" y="890"/>
                  </a:lnTo>
                  <a:lnTo>
                    <a:pt x="83" y="887"/>
                  </a:lnTo>
                  <a:lnTo>
                    <a:pt x="121" y="883"/>
                  </a:lnTo>
                  <a:lnTo>
                    <a:pt x="160" y="880"/>
                  </a:lnTo>
                  <a:lnTo>
                    <a:pt x="197" y="879"/>
                  </a:lnTo>
                  <a:lnTo>
                    <a:pt x="228" y="877"/>
                  </a:lnTo>
                  <a:lnTo>
                    <a:pt x="252" y="877"/>
                  </a:lnTo>
                  <a:lnTo>
                    <a:pt x="252" y="877"/>
                  </a:lnTo>
                  <a:lnTo>
                    <a:pt x="276" y="877"/>
                  </a:lnTo>
                  <a:lnTo>
                    <a:pt x="306" y="874"/>
                  </a:lnTo>
                  <a:lnTo>
                    <a:pt x="341" y="872"/>
                  </a:lnTo>
                  <a:lnTo>
                    <a:pt x="375" y="868"/>
                  </a:lnTo>
                  <a:lnTo>
                    <a:pt x="412" y="864"/>
                  </a:lnTo>
                  <a:lnTo>
                    <a:pt x="443" y="863"/>
                  </a:lnTo>
                  <a:lnTo>
                    <a:pt x="470" y="860"/>
                  </a:lnTo>
                  <a:lnTo>
                    <a:pt x="489" y="860"/>
                  </a:lnTo>
                  <a:lnTo>
                    <a:pt x="489" y="860"/>
                  </a:lnTo>
                  <a:lnTo>
                    <a:pt x="497" y="860"/>
                  </a:lnTo>
                  <a:lnTo>
                    <a:pt x="507" y="860"/>
                  </a:lnTo>
                  <a:lnTo>
                    <a:pt x="515" y="861"/>
                  </a:lnTo>
                  <a:lnTo>
                    <a:pt x="518" y="861"/>
                  </a:lnTo>
                  <a:lnTo>
                    <a:pt x="518" y="861"/>
                  </a:lnTo>
                  <a:lnTo>
                    <a:pt x="526" y="860"/>
                  </a:lnTo>
                  <a:lnTo>
                    <a:pt x="532" y="856"/>
                  </a:lnTo>
                  <a:lnTo>
                    <a:pt x="540" y="853"/>
                  </a:lnTo>
                  <a:lnTo>
                    <a:pt x="548" y="849"/>
                  </a:lnTo>
                  <a:lnTo>
                    <a:pt x="556" y="845"/>
                  </a:lnTo>
                  <a:lnTo>
                    <a:pt x="564" y="841"/>
                  </a:lnTo>
                  <a:lnTo>
                    <a:pt x="571" y="838"/>
                  </a:lnTo>
                  <a:lnTo>
                    <a:pt x="581" y="834"/>
                  </a:lnTo>
                  <a:lnTo>
                    <a:pt x="581" y="834"/>
                  </a:lnTo>
                  <a:lnTo>
                    <a:pt x="590" y="833"/>
                  </a:lnTo>
                  <a:lnTo>
                    <a:pt x="600" y="834"/>
                  </a:lnTo>
                  <a:lnTo>
                    <a:pt x="609" y="838"/>
                  </a:lnTo>
                  <a:lnTo>
                    <a:pt x="617" y="842"/>
                  </a:lnTo>
                  <a:lnTo>
                    <a:pt x="624" y="849"/>
                  </a:lnTo>
                  <a:lnTo>
                    <a:pt x="632" y="856"/>
                  </a:lnTo>
                  <a:lnTo>
                    <a:pt x="636" y="866"/>
                  </a:lnTo>
                  <a:lnTo>
                    <a:pt x="643" y="875"/>
                  </a:lnTo>
                  <a:lnTo>
                    <a:pt x="643" y="875"/>
                  </a:lnTo>
                  <a:lnTo>
                    <a:pt x="652" y="898"/>
                  </a:lnTo>
                  <a:lnTo>
                    <a:pt x="657" y="918"/>
                  </a:lnTo>
                  <a:lnTo>
                    <a:pt x="657" y="937"/>
                  </a:lnTo>
                  <a:lnTo>
                    <a:pt x="651" y="950"/>
                  </a:lnTo>
                  <a:lnTo>
                    <a:pt x="651" y="950"/>
                  </a:lnTo>
                  <a:lnTo>
                    <a:pt x="660" y="944"/>
                  </a:lnTo>
                  <a:lnTo>
                    <a:pt x="674" y="936"/>
                  </a:lnTo>
                  <a:lnTo>
                    <a:pt x="690" y="925"/>
                  </a:lnTo>
                  <a:lnTo>
                    <a:pt x="708" y="913"/>
                  </a:lnTo>
                  <a:lnTo>
                    <a:pt x="726" y="902"/>
                  </a:lnTo>
                  <a:lnTo>
                    <a:pt x="744" y="893"/>
                  </a:lnTo>
                  <a:lnTo>
                    <a:pt x="758" y="887"/>
                  </a:lnTo>
                  <a:lnTo>
                    <a:pt x="769" y="885"/>
                  </a:lnTo>
                  <a:lnTo>
                    <a:pt x="769" y="885"/>
                  </a:lnTo>
                  <a:lnTo>
                    <a:pt x="779" y="885"/>
                  </a:lnTo>
                  <a:lnTo>
                    <a:pt x="791" y="885"/>
                  </a:lnTo>
                  <a:lnTo>
                    <a:pt x="806" y="885"/>
                  </a:lnTo>
                  <a:lnTo>
                    <a:pt x="821" y="885"/>
                  </a:lnTo>
                  <a:lnTo>
                    <a:pt x="836" y="887"/>
                  </a:lnTo>
                  <a:lnTo>
                    <a:pt x="850" y="890"/>
                  </a:lnTo>
                  <a:lnTo>
                    <a:pt x="861" y="894"/>
                  </a:lnTo>
                  <a:lnTo>
                    <a:pt x="869" y="901"/>
                  </a:lnTo>
                  <a:lnTo>
                    <a:pt x="869" y="901"/>
                  </a:lnTo>
                  <a:lnTo>
                    <a:pt x="881" y="915"/>
                  </a:lnTo>
                  <a:lnTo>
                    <a:pt x="894" y="931"/>
                  </a:lnTo>
                  <a:lnTo>
                    <a:pt x="904" y="947"/>
                  </a:lnTo>
                  <a:lnTo>
                    <a:pt x="907" y="966"/>
                  </a:lnTo>
                  <a:lnTo>
                    <a:pt x="907" y="966"/>
                  </a:lnTo>
                  <a:lnTo>
                    <a:pt x="902" y="988"/>
                  </a:lnTo>
                  <a:lnTo>
                    <a:pt x="893" y="1012"/>
                  </a:lnTo>
                  <a:lnTo>
                    <a:pt x="881" y="1034"/>
                  </a:lnTo>
                  <a:lnTo>
                    <a:pt x="872" y="1050"/>
                  </a:lnTo>
                  <a:lnTo>
                    <a:pt x="872" y="1050"/>
                  </a:lnTo>
                  <a:lnTo>
                    <a:pt x="867" y="1056"/>
                  </a:lnTo>
                  <a:lnTo>
                    <a:pt x="859" y="1062"/>
                  </a:lnTo>
                  <a:lnTo>
                    <a:pt x="851" y="1070"/>
                  </a:lnTo>
                  <a:lnTo>
                    <a:pt x="844" y="1076"/>
                  </a:lnTo>
                  <a:lnTo>
                    <a:pt x="836" y="1083"/>
                  </a:lnTo>
                  <a:lnTo>
                    <a:pt x="828" y="1091"/>
                  </a:lnTo>
                  <a:lnTo>
                    <a:pt x="820" y="1097"/>
                  </a:lnTo>
                  <a:lnTo>
                    <a:pt x="815" y="1103"/>
                  </a:lnTo>
                  <a:lnTo>
                    <a:pt x="815" y="1103"/>
                  </a:lnTo>
                  <a:lnTo>
                    <a:pt x="820" y="1099"/>
                  </a:lnTo>
                  <a:lnTo>
                    <a:pt x="831" y="1089"/>
                  </a:lnTo>
                  <a:lnTo>
                    <a:pt x="844" y="1078"/>
                  </a:lnTo>
                  <a:lnTo>
                    <a:pt x="853" y="1070"/>
                  </a:lnTo>
                  <a:lnTo>
                    <a:pt x="853" y="1070"/>
                  </a:lnTo>
                  <a:lnTo>
                    <a:pt x="861" y="1062"/>
                  </a:lnTo>
                  <a:lnTo>
                    <a:pt x="870" y="1051"/>
                  </a:lnTo>
                  <a:lnTo>
                    <a:pt x="878" y="1037"/>
                  </a:lnTo>
                  <a:lnTo>
                    <a:pt x="886" y="1024"/>
                  </a:lnTo>
                  <a:lnTo>
                    <a:pt x="886" y="1024"/>
                  </a:lnTo>
                  <a:lnTo>
                    <a:pt x="893" y="1013"/>
                  </a:lnTo>
                  <a:lnTo>
                    <a:pt x="897" y="1004"/>
                  </a:lnTo>
                  <a:lnTo>
                    <a:pt x="902" y="997"/>
                  </a:lnTo>
                  <a:lnTo>
                    <a:pt x="904" y="996"/>
                  </a:lnTo>
                  <a:lnTo>
                    <a:pt x="904" y="996"/>
                  </a:lnTo>
                  <a:lnTo>
                    <a:pt x="910" y="989"/>
                  </a:lnTo>
                  <a:lnTo>
                    <a:pt x="916" y="983"/>
                  </a:lnTo>
                  <a:lnTo>
                    <a:pt x="921" y="978"/>
                  </a:lnTo>
                  <a:lnTo>
                    <a:pt x="927" y="974"/>
                  </a:lnTo>
                  <a:lnTo>
                    <a:pt x="934" y="969"/>
                  </a:lnTo>
                  <a:lnTo>
                    <a:pt x="942" y="966"/>
                  </a:lnTo>
                  <a:lnTo>
                    <a:pt x="951" y="966"/>
                  </a:lnTo>
                  <a:lnTo>
                    <a:pt x="964" y="966"/>
                  </a:lnTo>
                  <a:lnTo>
                    <a:pt x="964" y="966"/>
                  </a:lnTo>
                  <a:lnTo>
                    <a:pt x="978" y="967"/>
                  </a:lnTo>
                  <a:lnTo>
                    <a:pt x="992" y="970"/>
                  </a:lnTo>
                  <a:lnTo>
                    <a:pt x="1006" y="974"/>
                  </a:lnTo>
                  <a:lnTo>
                    <a:pt x="1019" y="977"/>
                  </a:lnTo>
                  <a:lnTo>
                    <a:pt x="1032" y="983"/>
                  </a:lnTo>
                  <a:lnTo>
                    <a:pt x="1041" y="989"/>
                  </a:lnTo>
                  <a:lnTo>
                    <a:pt x="1049" y="997"/>
                  </a:lnTo>
                  <a:lnTo>
                    <a:pt x="1055" y="1007"/>
                  </a:lnTo>
                  <a:lnTo>
                    <a:pt x="1055" y="1007"/>
                  </a:lnTo>
                  <a:lnTo>
                    <a:pt x="1062" y="1031"/>
                  </a:lnTo>
                  <a:lnTo>
                    <a:pt x="1060" y="1057"/>
                  </a:lnTo>
                  <a:lnTo>
                    <a:pt x="1054" y="1084"/>
                  </a:lnTo>
                  <a:lnTo>
                    <a:pt x="1044" y="1103"/>
                  </a:lnTo>
                  <a:lnTo>
                    <a:pt x="1044" y="1103"/>
                  </a:lnTo>
                  <a:lnTo>
                    <a:pt x="1059" y="1121"/>
                  </a:lnTo>
                  <a:lnTo>
                    <a:pt x="1074" y="1138"/>
                  </a:lnTo>
                  <a:lnTo>
                    <a:pt x="1090" y="1157"/>
                  </a:lnTo>
                  <a:lnTo>
                    <a:pt x="1108" y="1173"/>
                  </a:lnTo>
                  <a:lnTo>
                    <a:pt x="1123" y="1187"/>
                  </a:lnTo>
                  <a:lnTo>
                    <a:pt x="1136" y="1198"/>
                  </a:lnTo>
                  <a:lnTo>
                    <a:pt x="1144" y="1206"/>
                  </a:lnTo>
                  <a:lnTo>
                    <a:pt x="1147" y="1209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59"/>
            <p:cNvSpPr>
              <a:spLocks/>
            </p:cNvSpPr>
            <p:nvPr/>
          </p:nvSpPr>
          <p:spPr bwMode="auto">
            <a:xfrm>
              <a:off x="3162" y="2790"/>
              <a:ext cx="10" cy="9"/>
            </a:xfrm>
            <a:custGeom>
              <a:avLst/>
              <a:gdLst>
                <a:gd name="T0" fmla="*/ 10 w 10"/>
                <a:gd name="T1" fmla="*/ 3 h 9"/>
                <a:gd name="T2" fmla="*/ 7 w 10"/>
                <a:gd name="T3" fmla="*/ 0 h 9"/>
                <a:gd name="T4" fmla="*/ 4 w 10"/>
                <a:gd name="T5" fmla="*/ 1 h 9"/>
                <a:gd name="T6" fmla="*/ 0 w 10"/>
                <a:gd name="T7" fmla="*/ 5 h 9"/>
                <a:gd name="T8" fmla="*/ 0 w 10"/>
                <a:gd name="T9" fmla="*/ 9 h 9"/>
                <a:gd name="T10" fmla="*/ 10 w 10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9">
                  <a:moveTo>
                    <a:pt x="10" y="3"/>
                  </a:moveTo>
                  <a:lnTo>
                    <a:pt x="7" y="0"/>
                  </a:lnTo>
                  <a:lnTo>
                    <a:pt x="4" y="1"/>
                  </a:lnTo>
                  <a:lnTo>
                    <a:pt x="0" y="5"/>
                  </a:lnTo>
                  <a:lnTo>
                    <a:pt x="0" y="9"/>
                  </a:lnTo>
                  <a:lnTo>
                    <a:pt x="1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60"/>
            <p:cNvSpPr>
              <a:spLocks/>
            </p:cNvSpPr>
            <p:nvPr/>
          </p:nvSpPr>
          <p:spPr bwMode="auto">
            <a:xfrm>
              <a:off x="3162" y="2793"/>
              <a:ext cx="178" cy="193"/>
            </a:xfrm>
            <a:custGeom>
              <a:avLst/>
              <a:gdLst>
                <a:gd name="T0" fmla="*/ 178 w 178"/>
                <a:gd name="T1" fmla="*/ 187 h 193"/>
                <a:gd name="T2" fmla="*/ 178 w 178"/>
                <a:gd name="T3" fmla="*/ 187 h 193"/>
                <a:gd name="T4" fmla="*/ 167 w 178"/>
                <a:gd name="T5" fmla="*/ 173 h 193"/>
                <a:gd name="T6" fmla="*/ 146 w 178"/>
                <a:gd name="T7" fmla="*/ 152 h 193"/>
                <a:gd name="T8" fmla="*/ 122 w 178"/>
                <a:gd name="T9" fmla="*/ 127 h 193"/>
                <a:gd name="T10" fmla="*/ 97 w 178"/>
                <a:gd name="T11" fmla="*/ 98 h 193"/>
                <a:gd name="T12" fmla="*/ 70 w 178"/>
                <a:gd name="T13" fmla="*/ 70 h 193"/>
                <a:gd name="T14" fmla="*/ 45 w 178"/>
                <a:gd name="T15" fmla="*/ 43 h 193"/>
                <a:gd name="T16" fmla="*/ 26 w 178"/>
                <a:gd name="T17" fmla="*/ 19 h 193"/>
                <a:gd name="T18" fmla="*/ 10 w 178"/>
                <a:gd name="T19" fmla="*/ 0 h 193"/>
                <a:gd name="T20" fmla="*/ 0 w 178"/>
                <a:gd name="T21" fmla="*/ 6 h 193"/>
                <a:gd name="T22" fmla="*/ 16 w 178"/>
                <a:gd name="T23" fmla="*/ 25 h 193"/>
                <a:gd name="T24" fmla="*/ 38 w 178"/>
                <a:gd name="T25" fmla="*/ 49 h 193"/>
                <a:gd name="T26" fmla="*/ 64 w 178"/>
                <a:gd name="T27" fmla="*/ 76 h 193"/>
                <a:gd name="T28" fmla="*/ 91 w 178"/>
                <a:gd name="T29" fmla="*/ 105 h 193"/>
                <a:gd name="T30" fmla="*/ 116 w 178"/>
                <a:gd name="T31" fmla="*/ 133 h 193"/>
                <a:gd name="T32" fmla="*/ 140 w 178"/>
                <a:gd name="T33" fmla="*/ 158 h 193"/>
                <a:gd name="T34" fmla="*/ 157 w 178"/>
                <a:gd name="T35" fmla="*/ 179 h 193"/>
                <a:gd name="T36" fmla="*/ 168 w 178"/>
                <a:gd name="T37" fmla="*/ 193 h 193"/>
                <a:gd name="T38" fmla="*/ 168 w 178"/>
                <a:gd name="T39" fmla="*/ 193 h 193"/>
                <a:gd name="T40" fmla="*/ 178 w 178"/>
                <a:gd name="T41" fmla="*/ 18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8" h="193">
                  <a:moveTo>
                    <a:pt x="178" y="187"/>
                  </a:moveTo>
                  <a:lnTo>
                    <a:pt x="178" y="187"/>
                  </a:lnTo>
                  <a:lnTo>
                    <a:pt x="167" y="173"/>
                  </a:lnTo>
                  <a:lnTo>
                    <a:pt x="146" y="152"/>
                  </a:lnTo>
                  <a:lnTo>
                    <a:pt x="122" y="127"/>
                  </a:lnTo>
                  <a:lnTo>
                    <a:pt x="97" y="98"/>
                  </a:lnTo>
                  <a:lnTo>
                    <a:pt x="70" y="70"/>
                  </a:lnTo>
                  <a:lnTo>
                    <a:pt x="45" y="43"/>
                  </a:lnTo>
                  <a:lnTo>
                    <a:pt x="26" y="19"/>
                  </a:lnTo>
                  <a:lnTo>
                    <a:pt x="10" y="0"/>
                  </a:lnTo>
                  <a:lnTo>
                    <a:pt x="0" y="6"/>
                  </a:lnTo>
                  <a:lnTo>
                    <a:pt x="16" y="25"/>
                  </a:lnTo>
                  <a:lnTo>
                    <a:pt x="38" y="49"/>
                  </a:lnTo>
                  <a:lnTo>
                    <a:pt x="64" y="76"/>
                  </a:lnTo>
                  <a:lnTo>
                    <a:pt x="91" y="105"/>
                  </a:lnTo>
                  <a:lnTo>
                    <a:pt x="116" y="133"/>
                  </a:lnTo>
                  <a:lnTo>
                    <a:pt x="140" y="158"/>
                  </a:lnTo>
                  <a:lnTo>
                    <a:pt x="157" y="179"/>
                  </a:lnTo>
                  <a:lnTo>
                    <a:pt x="168" y="193"/>
                  </a:lnTo>
                  <a:lnTo>
                    <a:pt x="168" y="193"/>
                  </a:lnTo>
                  <a:lnTo>
                    <a:pt x="178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61"/>
            <p:cNvSpPr>
              <a:spLocks/>
            </p:cNvSpPr>
            <p:nvPr/>
          </p:nvSpPr>
          <p:spPr bwMode="auto">
            <a:xfrm>
              <a:off x="3330" y="2980"/>
              <a:ext cx="44" cy="96"/>
            </a:xfrm>
            <a:custGeom>
              <a:avLst/>
              <a:gdLst>
                <a:gd name="T0" fmla="*/ 44 w 44"/>
                <a:gd name="T1" fmla="*/ 93 h 96"/>
                <a:gd name="T2" fmla="*/ 44 w 44"/>
                <a:gd name="T3" fmla="*/ 93 h 96"/>
                <a:gd name="T4" fmla="*/ 38 w 44"/>
                <a:gd name="T5" fmla="*/ 77 h 96"/>
                <a:gd name="T6" fmla="*/ 32 w 44"/>
                <a:gd name="T7" fmla="*/ 52 h 96"/>
                <a:gd name="T8" fmla="*/ 22 w 44"/>
                <a:gd name="T9" fmla="*/ 25 h 96"/>
                <a:gd name="T10" fmla="*/ 10 w 44"/>
                <a:gd name="T11" fmla="*/ 0 h 96"/>
                <a:gd name="T12" fmla="*/ 0 w 44"/>
                <a:gd name="T13" fmla="*/ 6 h 96"/>
                <a:gd name="T14" fmla="*/ 13 w 44"/>
                <a:gd name="T15" fmla="*/ 28 h 96"/>
                <a:gd name="T16" fmla="*/ 22 w 44"/>
                <a:gd name="T17" fmla="*/ 55 h 96"/>
                <a:gd name="T18" fmla="*/ 29 w 44"/>
                <a:gd name="T19" fmla="*/ 80 h 96"/>
                <a:gd name="T20" fmla="*/ 35 w 44"/>
                <a:gd name="T21" fmla="*/ 96 h 96"/>
                <a:gd name="T22" fmla="*/ 35 w 44"/>
                <a:gd name="T23" fmla="*/ 96 h 96"/>
                <a:gd name="T24" fmla="*/ 44 w 44"/>
                <a:gd name="T25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96">
                  <a:moveTo>
                    <a:pt x="44" y="93"/>
                  </a:moveTo>
                  <a:lnTo>
                    <a:pt x="44" y="93"/>
                  </a:lnTo>
                  <a:lnTo>
                    <a:pt x="38" y="77"/>
                  </a:lnTo>
                  <a:lnTo>
                    <a:pt x="32" y="52"/>
                  </a:lnTo>
                  <a:lnTo>
                    <a:pt x="22" y="25"/>
                  </a:lnTo>
                  <a:lnTo>
                    <a:pt x="10" y="0"/>
                  </a:lnTo>
                  <a:lnTo>
                    <a:pt x="0" y="6"/>
                  </a:lnTo>
                  <a:lnTo>
                    <a:pt x="13" y="28"/>
                  </a:lnTo>
                  <a:lnTo>
                    <a:pt x="22" y="55"/>
                  </a:lnTo>
                  <a:lnTo>
                    <a:pt x="29" y="80"/>
                  </a:lnTo>
                  <a:lnTo>
                    <a:pt x="35" y="96"/>
                  </a:lnTo>
                  <a:lnTo>
                    <a:pt x="35" y="96"/>
                  </a:lnTo>
                  <a:lnTo>
                    <a:pt x="44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62"/>
            <p:cNvSpPr>
              <a:spLocks/>
            </p:cNvSpPr>
            <p:nvPr/>
          </p:nvSpPr>
          <p:spPr bwMode="auto">
            <a:xfrm>
              <a:off x="3365" y="3073"/>
              <a:ext cx="28" cy="40"/>
            </a:xfrm>
            <a:custGeom>
              <a:avLst/>
              <a:gdLst>
                <a:gd name="T0" fmla="*/ 28 w 28"/>
                <a:gd name="T1" fmla="*/ 33 h 40"/>
                <a:gd name="T2" fmla="*/ 25 w 28"/>
                <a:gd name="T3" fmla="*/ 29 h 40"/>
                <a:gd name="T4" fmla="*/ 19 w 28"/>
                <a:gd name="T5" fmla="*/ 19 h 40"/>
                <a:gd name="T6" fmla="*/ 13 w 28"/>
                <a:gd name="T7" fmla="*/ 8 h 40"/>
                <a:gd name="T8" fmla="*/ 9 w 28"/>
                <a:gd name="T9" fmla="*/ 0 h 40"/>
                <a:gd name="T10" fmla="*/ 0 w 28"/>
                <a:gd name="T11" fmla="*/ 3 h 40"/>
                <a:gd name="T12" fmla="*/ 3 w 28"/>
                <a:gd name="T13" fmla="*/ 11 h 40"/>
                <a:gd name="T14" fmla="*/ 9 w 28"/>
                <a:gd name="T15" fmla="*/ 22 h 40"/>
                <a:gd name="T16" fmla="*/ 16 w 28"/>
                <a:gd name="T17" fmla="*/ 35 h 40"/>
                <a:gd name="T18" fmla="*/ 19 w 28"/>
                <a:gd name="T19" fmla="*/ 40 h 40"/>
                <a:gd name="T20" fmla="*/ 28 w 28"/>
                <a:gd name="T21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40">
                  <a:moveTo>
                    <a:pt x="28" y="33"/>
                  </a:moveTo>
                  <a:lnTo>
                    <a:pt x="25" y="29"/>
                  </a:lnTo>
                  <a:lnTo>
                    <a:pt x="19" y="19"/>
                  </a:lnTo>
                  <a:lnTo>
                    <a:pt x="13" y="8"/>
                  </a:lnTo>
                  <a:lnTo>
                    <a:pt x="9" y="0"/>
                  </a:lnTo>
                  <a:lnTo>
                    <a:pt x="0" y="3"/>
                  </a:lnTo>
                  <a:lnTo>
                    <a:pt x="3" y="11"/>
                  </a:lnTo>
                  <a:lnTo>
                    <a:pt x="9" y="22"/>
                  </a:lnTo>
                  <a:lnTo>
                    <a:pt x="16" y="35"/>
                  </a:lnTo>
                  <a:lnTo>
                    <a:pt x="19" y="40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5" name="Freeform 63"/>
            <p:cNvSpPr>
              <a:spLocks/>
            </p:cNvSpPr>
            <p:nvPr/>
          </p:nvSpPr>
          <p:spPr bwMode="auto">
            <a:xfrm>
              <a:off x="3384" y="3106"/>
              <a:ext cx="9" cy="10"/>
            </a:xfrm>
            <a:custGeom>
              <a:avLst/>
              <a:gdLst>
                <a:gd name="T0" fmla="*/ 0 w 9"/>
                <a:gd name="T1" fmla="*/ 7 h 10"/>
                <a:gd name="T2" fmla="*/ 3 w 9"/>
                <a:gd name="T3" fmla="*/ 10 h 10"/>
                <a:gd name="T4" fmla="*/ 8 w 9"/>
                <a:gd name="T5" fmla="*/ 8 h 10"/>
                <a:gd name="T6" fmla="*/ 9 w 9"/>
                <a:gd name="T7" fmla="*/ 5 h 10"/>
                <a:gd name="T8" fmla="*/ 9 w 9"/>
                <a:gd name="T9" fmla="*/ 0 h 10"/>
                <a:gd name="T10" fmla="*/ 0 w 9"/>
                <a:gd name="T1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0">
                  <a:moveTo>
                    <a:pt x="0" y="7"/>
                  </a:moveTo>
                  <a:lnTo>
                    <a:pt x="3" y="10"/>
                  </a:lnTo>
                  <a:lnTo>
                    <a:pt x="8" y="8"/>
                  </a:lnTo>
                  <a:lnTo>
                    <a:pt x="9" y="5"/>
                  </a:lnTo>
                  <a:lnTo>
                    <a:pt x="9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6" name="Freeform 64"/>
            <p:cNvSpPr>
              <a:spLocks/>
            </p:cNvSpPr>
            <p:nvPr/>
          </p:nvSpPr>
          <p:spPr bwMode="auto">
            <a:xfrm>
              <a:off x="2976" y="3296"/>
              <a:ext cx="9" cy="7"/>
            </a:xfrm>
            <a:custGeom>
              <a:avLst/>
              <a:gdLst>
                <a:gd name="T0" fmla="*/ 0 w 9"/>
                <a:gd name="T1" fmla="*/ 3 h 7"/>
                <a:gd name="T2" fmla="*/ 3 w 9"/>
                <a:gd name="T3" fmla="*/ 7 h 7"/>
                <a:gd name="T4" fmla="*/ 6 w 9"/>
                <a:gd name="T5" fmla="*/ 7 h 7"/>
                <a:gd name="T6" fmla="*/ 9 w 9"/>
                <a:gd name="T7" fmla="*/ 5 h 7"/>
                <a:gd name="T8" fmla="*/ 9 w 9"/>
                <a:gd name="T9" fmla="*/ 0 h 7"/>
                <a:gd name="T10" fmla="*/ 0 w 9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0" y="3"/>
                  </a:moveTo>
                  <a:lnTo>
                    <a:pt x="3" y="7"/>
                  </a:lnTo>
                  <a:lnTo>
                    <a:pt x="6" y="7"/>
                  </a:lnTo>
                  <a:lnTo>
                    <a:pt x="9" y="5"/>
                  </a:lnTo>
                  <a:lnTo>
                    <a:pt x="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7" name="Freeform 65"/>
            <p:cNvSpPr>
              <a:spLocks/>
            </p:cNvSpPr>
            <p:nvPr/>
          </p:nvSpPr>
          <p:spPr bwMode="auto">
            <a:xfrm>
              <a:off x="2802" y="3095"/>
              <a:ext cx="183" cy="204"/>
            </a:xfrm>
            <a:custGeom>
              <a:avLst/>
              <a:gdLst>
                <a:gd name="T0" fmla="*/ 0 w 183"/>
                <a:gd name="T1" fmla="*/ 7 h 204"/>
                <a:gd name="T2" fmla="*/ 14 w 183"/>
                <a:gd name="T3" fmla="*/ 22 h 204"/>
                <a:gd name="T4" fmla="*/ 36 w 183"/>
                <a:gd name="T5" fmla="*/ 45 h 204"/>
                <a:gd name="T6" fmla="*/ 63 w 183"/>
                <a:gd name="T7" fmla="*/ 73 h 204"/>
                <a:gd name="T8" fmla="*/ 93 w 183"/>
                <a:gd name="T9" fmla="*/ 103 h 204"/>
                <a:gd name="T10" fmla="*/ 122 w 183"/>
                <a:gd name="T11" fmla="*/ 135 h 204"/>
                <a:gd name="T12" fmla="*/ 145 w 183"/>
                <a:gd name="T13" fmla="*/ 163 h 204"/>
                <a:gd name="T14" fmla="*/ 164 w 183"/>
                <a:gd name="T15" fmla="*/ 189 h 204"/>
                <a:gd name="T16" fmla="*/ 174 w 183"/>
                <a:gd name="T17" fmla="*/ 204 h 204"/>
                <a:gd name="T18" fmla="*/ 183 w 183"/>
                <a:gd name="T19" fmla="*/ 201 h 204"/>
                <a:gd name="T20" fmla="*/ 174 w 183"/>
                <a:gd name="T21" fmla="*/ 182 h 204"/>
                <a:gd name="T22" fmla="*/ 155 w 183"/>
                <a:gd name="T23" fmla="*/ 157 h 204"/>
                <a:gd name="T24" fmla="*/ 128 w 183"/>
                <a:gd name="T25" fmla="*/ 128 h 204"/>
                <a:gd name="T26" fmla="*/ 99 w 183"/>
                <a:gd name="T27" fmla="*/ 97 h 204"/>
                <a:gd name="T28" fmla="*/ 69 w 183"/>
                <a:gd name="T29" fmla="*/ 67 h 204"/>
                <a:gd name="T30" fmla="*/ 42 w 183"/>
                <a:gd name="T31" fmla="*/ 38 h 204"/>
                <a:gd name="T32" fmla="*/ 20 w 183"/>
                <a:gd name="T33" fmla="*/ 16 h 204"/>
                <a:gd name="T34" fmla="*/ 6 w 183"/>
                <a:gd name="T35" fmla="*/ 0 h 204"/>
                <a:gd name="T36" fmla="*/ 0 w 183"/>
                <a:gd name="T37" fmla="*/ 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3" h="204">
                  <a:moveTo>
                    <a:pt x="0" y="7"/>
                  </a:moveTo>
                  <a:lnTo>
                    <a:pt x="14" y="22"/>
                  </a:lnTo>
                  <a:lnTo>
                    <a:pt x="36" y="45"/>
                  </a:lnTo>
                  <a:lnTo>
                    <a:pt x="63" y="73"/>
                  </a:lnTo>
                  <a:lnTo>
                    <a:pt x="93" y="103"/>
                  </a:lnTo>
                  <a:lnTo>
                    <a:pt x="122" y="135"/>
                  </a:lnTo>
                  <a:lnTo>
                    <a:pt x="145" y="163"/>
                  </a:lnTo>
                  <a:lnTo>
                    <a:pt x="164" y="189"/>
                  </a:lnTo>
                  <a:lnTo>
                    <a:pt x="174" y="204"/>
                  </a:lnTo>
                  <a:lnTo>
                    <a:pt x="183" y="201"/>
                  </a:lnTo>
                  <a:lnTo>
                    <a:pt x="174" y="182"/>
                  </a:lnTo>
                  <a:lnTo>
                    <a:pt x="155" y="157"/>
                  </a:lnTo>
                  <a:lnTo>
                    <a:pt x="128" y="128"/>
                  </a:lnTo>
                  <a:lnTo>
                    <a:pt x="99" y="97"/>
                  </a:lnTo>
                  <a:lnTo>
                    <a:pt x="69" y="67"/>
                  </a:lnTo>
                  <a:lnTo>
                    <a:pt x="42" y="38"/>
                  </a:lnTo>
                  <a:lnTo>
                    <a:pt x="20" y="16"/>
                  </a:lnTo>
                  <a:lnTo>
                    <a:pt x="6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8" name="Freeform 66"/>
            <p:cNvSpPr>
              <a:spLocks/>
            </p:cNvSpPr>
            <p:nvPr/>
          </p:nvSpPr>
          <p:spPr bwMode="auto">
            <a:xfrm>
              <a:off x="2802" y="3094"/>
              <a:ext cx="6" cy="8"/>
            </a:xfrm>
            <a:custGeom>
              <a:avLst/>
              <a:gdLst>
                <a:gd name="T0" fmla="*/ 6 w 6"/>
                <a:gd name="T1" fmla="*/ 1 h 8"/>
                <a:gd name="T2" fmla="*/ 3 w 6"/>
                <a:gd name="T3" fmla="*/ 0 h 8"/>
                <a:gd name="T4" fmla="*/ 1 w 6"/>
                <a:gd name="T5" fmla="*/ 1 h 8"/>
                <a:gd name="T6" fmla="*/ 0 w 6"/>
                <a:gd name="T7" fmla="*/ 4 h 8"/>
                <a:gd name="T8" fmla="*/ 0 w 6"/>
                <a:gd name="T9" fmla="*/ 8 h 8"/>
                <a:gd name="T10" fmla="*/ 6 w 6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8">
                  <a:moveTo>
                    <a:pt x="6" y="1"/>
                  </a:moveTo>
                  <a:lnTo>
                    <a:pt x="3" y="0"/>
                  </a:lnTo>
                  <a:lnTo>
                    <a:pt x="1" y="1"/>
                  </a:lnTo>
                  <a:lnTo>
                    <a:pt x="0" y="4"/>
                  </a:lnTo>
                  <a:lnTo>
                    <a:pt x="0" y="8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Freeform 67"/>
            <p:cNvSpPr>
              <a:spLocks/>
            </p:cNvSpPr>
            <p:nvPr/>
          </p:nvSpPr>
          <p:spPr bwMode="auto">
            <a:xfrm>
              <a:off x="3172" y="3211"/>
              <a:ext cx="9" cy="5"/>
            </a:xfrm>
            <a:custGeom>
              <a:avLst/>
              <a:gdLst>
                <a:gd name="T0" fmla="*/ 0 w 9"/>
                <a:gd name="T1" fmla="*/ 0 h 5"/>
                <a:gd name="T2" fmla="*/ 1 w 9"/>
                <a:gd name="T3" fmla="*/ 3 h 5"/>
                <a:gd name="T4" fmla="*/ 5 w 9"/>
                <a:gd name="T5" fmla="*/ 5 h 5"/>
                <a:gd name="T6" fmla="*/ 8 w 9"/>
                <a:gd name="T7" fmla="*/ 3 h 5"/>
                <a:gd name="T8" fmla="*/ 9 w 9"/>
                <a:gd name="T9" fmla="*/ 0 h 5"/>
                <a:gd name="T10" fmla="*/ 0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1" y="3"/>
                  </a:lnTo>
                  <a:lnTo>
                    <a:pt x="5" y="5"/>
                  </a:lnTo>
                  <a:lnTo>
                    <a:pt x="8" y="3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0" name="Freeform 68"/>
            <p:cNvSpPr>
              <a:spLocks/>
            </p:cNvSpPr>
            <p:nvPr/>
          </p:nvSpPr>
          <p:spPr bwMode="auto">
            <a:xfrm>
              <a:off x="3123" y="3102"/>
              <a:ext cx="58" cy="109"/>
            </a:xfrm>
            <a:custGeom>
              <a:avLst/>
              <a:gdLst>
                <a:gd name="T0" fmla="*/ 0 w 58"/>
                <a:gd name="T1" fmla="*/ 6 h 109"/>
                <a:gd name="T2" fmla="*/ 0 w 58"/>
                <a:gd name="T3" fmla="*/ 6 h 109"/>
                <a:gd name="T4" fmla="*/ 6 w 58"/>
                <a:gd name="T5" fmla="*/ 15 h 109"/>
                <a:gd name="T6" fmla="*/ 14 w 58"/>
                <a:gd name="T7" fmla="*/ 28 h 109"/>
                <a:gd name="T8" fmla="*/ 24 w 58"/>
                <a:gd name="T9" fmla="*/ 42 h 109"/>
                <a:gd name="T10" fmla="*/ 32 w 58"/>
                <a:gd name="T11" fmla="*/ 57 h 109"/>
                <a:gd name="T12" fmla="*/ 39 w 58"/>
                <a:gd name="T13" fmla="*/ 71 h 109"/>
                <a:gd name="T14" fmla="*/ 44 w 58"/>
                <a:gd name="T15" fmla="*/ 85 h 109"/>
                <a:gd name="T16" fmla="*/ 49 w 58"/>
                <a:gd name="T17" fmla="*/ 98 h 109"/>
                <a:gd name="T18" fmla="*/ 49 w 58"/>
                <a:gd name="T19" fmla="*/ 109 h 109"/>
                <a:gd name="T20" fmla="*/ 58 w 58"/>
                <a:gd name="T21" fmla="*/ 109 h 109"/>
                <a:gd name="T22" fmla="*/ 58 w 58"/>
                <a:gd name="T23" fmla="*/ 98 h 109"/>
                <a:gd name="T24" fmla="*/ 54 w 58"/>
                <a:gd name="T25" fmla="*/ 82 h 109"/>
                <a:gd name="T26" fmla="*/ 49 w 58"/>
                <a:gd name="T27" fmla="*/ 68 h 109"/>
                <a:gd name="T28" fmla="*/ 41 w 58"/>
                <a:gd name="T29" fmla="*/ 53 h 109"/>
                <a:gd name="T30" fmla="*/ 33 w 58"/>
                <a:gd name="T31" fmla="*/ 36 h 109"/>
                <a:gd name="T32" fmla="*/ 24 w 58"/>
                <a:gd name="T33" fmla="*/ 22 h 109"/>
                <a:gd name="T34" fmla="*/ 16 w 58"/>
                <a:gd name="T35" fmla="*/ 9 h 109"/>
                <a:gd name="T36" fmla="*/ 9 w 58"/>
                <a:gd name="T37" fmla="*/ 0 h 109"/>
                <a:gd name="T38" fmla="*/ 9 w 58"/>
                <a:gd name="T39" fmla="*/ 0 h 109"/>
                <a:gd name="T40" fmla="*/ 0 w 58"/>
                <a:gd name="T41" fmla="*/ 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09">
                  <a:moveTo>
                    <a:pt x="0" y="6"/>
                  </a:moveTo>
                  <a:lnTo>
                    <a:pt x="0" y="6"/>
                  </a:lnTo>
                  <a:lnTo>
                    <a:pt x="6" y="15"/>
                  </a:lnTo>
                  <a:lnTo>
                    <a:pt x="14" y="28"/>
                  </a:lnTo>
                  <a:lnTo>
                    <a:pt x="24" y="42"/>
                  </a:lnTo>
                  <a:lnTo>
                    <a:pt x="32" y="57"/>
                  </a:lnTo>
                  <a:lnTo>
                    <a:pt x="39" y="71"/>
                  </a:lnTo>
                  <a:lnTo>
                    <a:pt x="44" y="85"/>
                  </a:lnTo>
                  <a:lnTo>
                    <a:pt x="49" y="98"/>
                  </a:lnTo>
                  <a:lnTo>
                    <a:pt x="49" y="109"/>
                  </a:lnTo>
                  <a:lnTo>
                    <a:pt x="58" y="109"/>
                  </a:lnTo>
                  <a:lnTo>
                    <a:pt x="58" y="98"/>
                  </a:lnTo>
                  <a:lnTo>
                    <a:pt x="54" y="82"/>
                  </a:lnTo>
                  <a:lnTo>
                    <a:pt x="49" y="68"/>
                  </a:lnTo>
                  <a:lnTo>
                    <a:pt x="41" y="53"/>
                  </a:lnTo>
                  <a:lnTo>
                    <a:pt x="33" y="36"/>
                  </a:lnTo>
                  <a:lnTo>
                    <a:pt x="24" y="22"/>
                  </a:lnTo>
                  <a:lnTo>
                    <a:pt x="16" y="9"/>
                  </a:lnTo>
                  <a:lnTo>
                    <a:pt x="9" y="0"/>
                  </a:lnTo>
                  <a:lnTo>
                    <a:pt x="9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1" name="Freeform 69"/>
            <p:cNvSpPr>
              <a:spLocks/>
            </p:cNvSpPr>
            <p:nvPr/>
          </p:nvSpPr>
          <p:spPr bwMode="auto">
            <a:xfrm>
              <a:off x="2969" y="2945"/>
              <a:ext cx="163" cy="163"/>
            </a:xfrm>
            <a:custGeom>
              <a:avLst/>
              <a:gdLst>
                <a:gd name="T0" fmla="*/ 0 w 163"/>
                <a:gd name="T1" fmla="*/ 6 h 163"/>
                <a:gd name="T2" fmla="*/ 16 w 163"/>
                <a:gd name="T3" fmla="*/ 24 h 163"/>
                <a:gd name="T4" fmla="*/ 38 w 163"/>
                <a:gd name="T5" fmla="*/ 44 h 163"/>
                <a:gd name="T6" fmla="*/ 62 w 163"/>
                <a:gd name="T7" fmla="*/ 68 h 163"/>
                <a:gd name="T8" fmla="*/ 86 w 163"/>
                <a:gd name="T9" fmla="*/ 92 h 163"/>
                <a:gd name="T10" fmla="*/ 110 w 163"/>
                <a:gd name="T11" fmla="*/ 114 h 163"/>
                <a:gd name="T12" fmla="*/ 130 w 163"/>
                <a:gd name="T13" fmla="*/ 134 h 163"/>
                <a:gd name="T14" fmla="*/ 146 w 163"/>
                <a:gd name="T15" fmla="*/ 152 h 163"/>
                <a:gd name="T16" fmla="*/ 154 w 163"/>
                <a:gd name="T17" fmla="*/ 163 h 163"/>
                <a:gd name="T18" fmla="*/ 163 w 163"/>
                <a:gd name="T19" fmla="*/ 157 h 163"/>
                <a:gd name="T20" fmla="*/ 152 w 163"/>
                <a:gd name="T21" fmla="*/ 146 h 163"/>
                <a:gd name="T22" fmla="*/ 136 w 163"/>
                <a:gd name="T23" fmla="*/ 128 h 163"/>
                <a:gd name="T24" fmla="*/ 116 w 163"/>
                <a:gd name="T25" fmla="*/ 108 h 163"/>
                <a:gd name="T26" fmla="*/ 92 w 163"/>
                <a:gd name="T27" fmla="*/ 85 h 163"/>
                <a:gd name="T28" fmla="*/ 68 w 163"/>
                <a:gd name="T29" fmla="*/ 62 h 163"/>
                <a:gd name="T30" fmla="*/ 45 w 163"/>
                <a:gd name="T31" fmla="*/ 38 h 163"/>
                <a:gd name="T32" fmla="*/ 23 w 163"/>
                <a:gd name="T33" fmla="*/ 17 h 163"/>
                <a:gd name="T34" fmla="*/ 7 w 163"/>
                <a:gd name="T35" fmla="*/ 0 h 163"/>
                <a:gd name="T36" fmla="*/ 0 w 163"/>
                <a:gd name="T37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3" h="163">
                  <a:moveTo>
                    <a:pt x="0" y="6"/>
                  </a:moveTo>
                  <a:lnTo>
                    <a:pt x="16" y="24"/>
                  </a:lnTo>
                  <a:lnTo>
                    <a:pt x="38" y="44"/>
                  </a:lnTo>
                  <a:lnTo>
                    <a:pt x="62" y="68"/>
                  </a:lnTo>
                  <a:lnTo>
                    <a:pt x="86" y="92"/>
                  </a:lnTo>
                  <a:lnTo>
                    <a:pt x="110" y="114"/>
                  </a:lnTo>
                  <a:lnTo>
                    <a:pt x="130" y="134"/>
                  </a:lnTo>
                  <a:lnTo>
                    <a:pt x="146" y="152"/>
                  </a:lnTo>
                  <a:lnTo>
                    <a:pt x="154" y="163"/>
                  </a:lnTo>
                  <a:lnTo>
                    <a:pt x="163" y="157"/>
                  </a:lnTo>
                  <a:lnTo>
                    <a:pt x="152" y="146"/>
                  </a:lnTo>
                  <a:lnTo>
                    <a:pt x="136" y="128"/>
                  </a:lnTo>
                  <a:lnTo>
                    <a:pt x="116" y="108"/>
                  </a:lnTo>
                  <a:lnTo>
                    <a:pt x="92" y="85"/>
                  </a:lnTo>
                  <a:lnTo>
                    <a:pt x="68" y="62"/>
                  </a:lnTo>
                  <a:lnTo>
                    <a:pt x="45" y="38"/>
                  </a:lnTo>
                  <a:lnTo>
                    <a:pt x="23" y="17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2" name="Freeform 70"/>
            <p:cNvSpPr>
              <a:spLocks/>
            </p:cNvSpPr>
            <p:nvPr/>
          </p:nvSpPr>
          <p:spPr bwMode="auto">
            <a:xfrm>
              <a:off x="2969" y="2943"/>
              <a:ext cx="7" cy="8"/>
            </a:xfrm>
            <a:custGeom>
              <a:avLst/>
              <a:gdLst>
                <a:gd name="T0" fmla="*/ 7 w 7"/>
                <a:gd name="T1" fmla="*/ 2 h 8"/>
                <a:gd name="T2" fmla="*/ 4 w 7"/>
                <a:gd name="T3" fmla="*/ 0 h 8"/>
                <a:gd name="T4" fmla="*/ 2 w 7"/>
                <a:gd name="T5" fmla="*/ 2 h 8"/>
                <a:gd name="T6" fmla="*/ 0 w 7"/>
                <a:gd name="T7" fmla="*/ 5 h 8"/>
                <a:gd name="T8" fmla="*/ 0 w 7"/>
                <a:gd name="T9" fmla="*/ 8 h 8"/>
                <a:gd name="T10" fmla="*/ 7 w 7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7" y="2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7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3" name="Freeform 71"/>
            <p:cNvSpPr>
              <a:spLocks/>
            </p:cNvSpPr>
            <p:nvPr/>
          </p:nvSpPr>
          <p:spPr bwMode="auto">
            <a:xfrm>
              <a:off x="3140" y="2736"/>
              <a:ext cx="38" cy="60"/>
            </a:xfrm>
            <a:custGeom>
              <a:avLst/>
              <a:gdLst>
                <a:gd name="T0" fmla="*/ 30 w 38"/>
                <a:gd name="T1" fmla="*/ 0 h 60"/>
                <a:gd name="T2" fmla="*/ 0 w 38"/>
                <a:gd name="T3" fmla="*/ 35 h 60"/>
                <a:gd name="T4" fmla="*/ 38 w 38"/>
                <a:gd name="T5" fmla="*/ 60 h 60"/>
                <a:gd name="T6" fmla="*/ 30 w 38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60">
                  <a:moveTo>
                    <a:pt x="30" y="0"/>
                  </a:moveTo>
                  <a:lnTo>
                    <a:pt x="0" y="35"/>
                  </a:lnTo>
                  <a:lnTo>
                    <a:pt x="38" y="6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4" name="Freeform 72"/>
            <p:cNvSpPr>
              <a:spLocks/>
            </p:cNvSpPr>
            <p:nvPr/>
          </p:nvSpPr>
          <p:spPr bwMode="auto">
            <a:xfrm>
              <a:off x="2954" y="2918"/>
              <a:ext cx="30" cy="52"/>
            </a:xfrm>
            <a:custGeom>
              <a:avLst/>
              <a:gdLst>
                <a:gd name="T0" fmla="*/ 23 w 30"/>
                <a:gd name="T1" fmla="*/ 0 h 52"/>
                <a:gd name="T2" fmla="*/ 0 w 30"/>
                <a:gd name="T3" fmla="*/ 30 h 52"/>
                <a:gd name="T4" fmla="*/ 30 w 30"/>
                <a:gd name="T5" fmla="*/ 52 h 52"/>
                <a:gd name="T6" fmla="*/ 23 w 30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2">
                  <a:moveTo>
                    <a:pt x="23" y="0"/>
                  </a:moveTo>
                  <a:lnTo>
                    <a:pt x="0" y="30"/>
                  </a:lnTo>
                  <a:lnTo>
                    <a:pt x="30" y="5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5" name="Freeform 73"/>
            <p:cNvSpPr>
              <a:spLocks/>
            </p:cNvSpPr>
            <p:nvPr/>
          </p:nvSpPr>
          <p:spPr bwMode="auto">
            <a:xfrm>
              <a:off x="2789" y="3064"/>
              <a:ext cx="32" cy="52"/>
            </a:xfrm>
            <a:custGeom>
              <a:avLst/>
              <a:gdLst>
                <a:gd name="T0" fmla="*/ 25 w 32"/>
                <a:gd name="T1" fmla="*/ 0 h 52"/>
                <a:gd name="T2" fmla="*/ 0 w 32"/>
                <a:gd name="T3" fmla="*/ 30 h 52"/>
                <a:gd name="T4" fmla="*/ 32 w 32"/>
                <a:gd name="T5" fmla="*/ 52 h 52"/>
                <a:gd name="T6" fmla="*/ 25 w 32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52">
                  <a:moveTo>
                    <a:pt x="25" y="0"/>
                  </a:moveTo>
                  <a:lnTo>
                    <a:pt x="0" y="30"/>
                  </a:lnTo>
                  <a:lnTo>
                    <a:pt x="32" y="5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Rectangle 74"/>
            <p:cNvSpPr>
              <a:spLocks noChangeArrowheads="1"/>
            </p:cNvSpPr>
            <p:nvPr/>
          </p:nvSpPr>
          <p:spPr bwMode="auto">
            <a:xfrm>
              <a:off x="3707" y="2162"/>
              <a:ext cx="297" cy="7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7" name="Freeform 75"/>
            <p:cNvSpPr>
              <a:spLocks/>
            </p:cNvSpPr>
            <p:nvPr/>
          </p:nvSpPr>
          <p:spPr bwMode="auto">
            <a:xfrm>
              <a:off x="3998" y="2155"/>
              <a:ext cx="12" cy="771"/>
            </a:xfrm>
            <a:custGeom>
              <a:avLst/>
              <a:gdLst>
                <a:gd name="T0" fmla="*/ 6 w 12"/>
                <a:gd name="T1" fmla="*/ 13 h 771"/>
                <a:gd name="T2" fmla="*/ 0 w 12"/>
                <a:gd name="T3" fmla="*/ 7 h 771"/>
                <a:gd name="T4" fmla="*/ 0 w 12"/>
                <a:gd name="T5" fmla="*/ 771 h 771"/>
                <a:gd name="T6" fmla="*/ 12 w 12"/>
                <a:gd name="T7" fmla="*/ 771 h 771"/>
                <a:gd name="T8" fmla="*/ 12 w 12"/>
                <a:gd name="T9" fmla="*/ 7 h 771"/>
                <a:gd name="T10" fmla="*/ 6 w 12"/>
                <a:gd name="T11" fmla="*/ 0 h 771"/>
                <a:gd name="T12" fmla="*/ 12 w 12"/>
                <a:gd name="T13" fmla="*/ 7 h 771"/>
                <a:gd name="T14" fmla="*/ 12 w 12"/>
                <a:gd name="T15" fmla="*/ 0 h 771"/>
                <a:gd name="T16" fmla="*/ 6 w 12"/>
                <a:gd name="T17" fmla="*/ 0 h 771"/>
                <a:gd name="T18" fmla="*/ 6 w 12"/>
                <a:gd name="T19" fmla="*/ 13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71">
                  <a:moveTo>
                    <a:pt x="6" y="13"/>
                  </a:moveTo>
                  <a:lnTo>
                    <a:pt x="0" y="7"/>
                  </a:lnTo>
                  <a:lnTo>
                    <a:pt x="0" y="771"/>
                  </a:lnTo>
                  <a:lnTo>
                    <a:pt x="12" y="771"/>
                  </a:lnTo>
                  <a:lnTo>
                    <a:pt x="12" y="7"/>
                  </a:lnTo>
                  <a:lnTo>
                    <a:pt x="6" y="0"/>
                  </a:lnTo>
                  <a:lnTo>
                    <a:pt x="12" y="7"/>
                  </a:lnTo>
                  <a:lnTo>
                    <a:pt x="12" y="0"/>
                  </a:lnTo>
                  <a:lnTo>
                    <a:pt x="6" y="0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8" name="Freeform 76"/>
            <p:cNvSpPr>
              <a:spLocks/>
            </p:cNvSpPr>
            <p:nvPr/>
          </p:nvSpPr>
          <p:spPr bwMode="auto">
            <a:xfrm>
              <a:off x="3700" y="2155"/>
              <a:ext cx="304" cy="13"/>
            </a:xfrm>
            <a:custGeom>
              <a:avLst/>
              <a:gdLst>
                <a:gd name="T0" fmla="*/ 13 w 304"/>
                <a:gd name="T1" fmla="*/ 7 h 13"/>
                <a:gd name="T2" fmla="*/ 7 w 304"/>
                <a:gd name="T3" fmla="*/ 13 h 13"/>
                <a:gd name="T4" fmla="*/ 304 w 304"/>
                <a:gd name="T5" fmla="*/ 13 h 13"/>
                <a:gd name="T6" fmla="*/ 304 w 304"/>
                <a:gd name="T7" fmla="*/ 0 h 13"/>
                <a:gd name="T8" fmla="*/ 7 w 304"/>
                <a:gd name="T9" fmla="*/ 0 h 13"/>
                <a:gd name="T10" fmla="*/ 0 w 304"/>
                <a:gd name="T11" fmla="*/ 7 h 13"/>
                <a:gd name="T12" fmla="*/ 7 w 304"/>
                <a:gd name="T13" fmla="*/ 0 h 13"/>
                <a:gd name="T14" fmla="*/ 0 w 304"/>
                <a:gd name="T15" fmla="*/ 0 h 13"/>
                <a:gd name="T16" fmla="*/ 0 w 304"/>
                <a:gd name="T17" fmla="*/ 7 h 13"/>
                <a:gd name="T18" fmla="*/ 13 w 304"/>
                <a:gd name="T1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4" h="13">
                  <a:moveTo>
                    <a:pt x="13" y="7"/>
                  </a:moveTo>
                  <a:lnTo>
                    <a:pt x="7" y="13"/>
                  </a:lnTo>
                  <a:lnTo>
                    <a:pt x="304" y="13"/>
                  </a:lnTo>
                  <a:lnTo>
                    <a:pt x="304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13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9" name="Freeform 77"/>
            <p:cNvSpPr>
              <a:spLocks/>
            </p:cNvSpPr>
            <p:nvPr/>
          </p:nvSpPr>
          <p:spPr bwMode="auto">
            <a:xfrm>
              <a:off x="3700" y="2162"/>
              <a:ext cx="13" cy="770"/>
            </a:xfrm>
            <a:custGeom>
              <a:avLst/>
              <a:gdLst>
                <a:gd name="T0" fmla="*/ 7 w 13"/>
                <a:gd name="T1" fmla="*/ 758 h 770"/>
                <a:gd name="T2" fmla="*/ 13 w 13"/>
                <a:gd name="T3" fmla="*/ 764 h 770"/>
                <a:gd name="T4" fmla="*/ 13 w 13"/>
                <a:gd name="T5" fmla="*/ 0 h 770"/>
                <a:gd name="T6" fmla="*/ 0 w 13"/>
                <a:gd name="T7" fmla="*/ 0 h 770"/>
                <a:gd name="T8" fmla="*/ 0 w 13"/>
                <a:gd name="T9" fmla="*/ 764 h 770"/>
                <a:gd name="T10" fmla="*/ 7 w 13"/>
                <a:gd name="T11" fmla="*/ 770 h 770"/>
                <a:gd name="T12" fmla="*/ 0 w 13"/>
                <a:gd name="T13" fmla="*/ 764 h 770"/>
                <a:gd name="T14" fmla="*/ 0 w 13"/>
                <a:gd name="T15" fmla="*/ 770 h 770"/>
                <a:gd name="T16" fmla="*/ 7 w 13"/>
                <a:gd name="T17" fmla="*/ 770 h 770"/>
                <a:gd name="T18" fmla="*/ 7 w 13"/>
                <a:gd name="T19" fmla="*/ 758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770">
                  <a:moveTo>
                    <a:pt x="7" y="758"/>
                  </a:moveTo>
                  <a:lnTo>
                    <a:pt x="13" y="764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764"/>
                  </a:lnTo>
                  <a:lnTo>
                    <a:pt x="7" y="770"/>
                  </a:lnTo>
                  <a:lnTo>
                    <a:pt x="0" y="764"/>
                  </a:lnTo>
                  <a:lnTo>
                    <a:pt x="0" y="770"/>
                  </a:lnTo>
                  <a:lnTo>
                    <a:pt x="7" y="770"/>
                  </a:lnTo>
                  <a:lnTo>
                    <a:pt x="7" y="7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0" name="Freeform 78"/>
            <p:cNvSpPr>
              <a:spLocks/>
            </p:cNvSpPr>
            <p:nvPr/>
          </p:nvSpPr>
          <p:spPr bwMode="auto">
            <a:xfrm>
              <a:off x="3707" y="2920"/>
              <a:ext cx="303" cy="12"/>
            </a:xfrm>
            <a:custGeom>
              <a:avLst/>
              <a:gdLst>
                <a:gd name="T0" fmla="*/ 291 w 303"/>
                <a:gd name="T1" fmla="*/ 6 h 12"/>
                <a:gd name="T2" fmla="*/ 297 w 303"/>
                <a:gd name="T3" fmla="*/ 0 h 12"/>
                <a:gd name="T4" fmla="*/ 0 w 303"/>
                <a:gd name="T5" fmla="*/ 0 h 12"/>
                <a:gd name="T6" fmla="*/ 0 w 303"/>
                <a:gd name="T7" fmla="*/ 12 h 12"/>
                <a:gd name="T8" fmla="*/ 297 w 303"/>
                <a:gd name="T9" fmla="*/ 12 h 12"/>
                <a:gd name="T10" fmla="*/ 303 w 303"/>
                <a:gd name="T11" fmla="*/ 6 h 12"/>
                <a:gd name="T12" fmla="*/ 297 w 303"/>
                <a:gd name="T13" fmla="*/ 12 h 12"/>
                <a:gd name="T14" fmla="*/ 303 w 303"/>
                <a:gd name="T15" fmla="*/ 12 h 12"/>
                <a:gd name="T16" fmla="*/ 303 w 303"/>
                <a:gd name="T17" fmla="*/ 6 h 12"/>
                <a:gd name="T18" fmla="*/ 291 w 303"/>
                <a:gd name="T1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3" h="12">
                  <a:moveTo>
                    <a:pt x="291" y="6"/>
                  </a:moveTo>
                  <a:lnTo>
                    <a:pt x="297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97" y="12"/>
                  </a:lnTo>
                  <a:lnTo>
                    <a:pt x="303" y="6"/>
                  </a:lnTo>
                  <a:lnTo>
                    <a:pt x="297" y="12"/>
                  </a:lnTo>
                  <a:lnTo>
                    <a:pt x="303" y="12"/>
                  </a:lnTo>
                  <a:lnTo>
                    <a:pt x="303" y="6"/>
                  </a:lnTo>
                  <a:lnTo>
                    <a:pt x="291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1" name="Rectangle 79"/>
            <p:cNvSpPr>
              <a:spLocks noChangeArrowheads="1"/>
            </p:cNvSpPr>
            <p:nvPr/>
          </p:nvSpPr>
          <p:spPr bwMode="auto">
            <a:xfrm>
              <a:off x="3850" y="2116"/>
              <a:ext cx="475" cy="878"/>
            </a:xfrm>
            <a:prstGeom prst="rect">
              <a:avLst/>
            </a:prstGeom>
            <a:solidFill>
              <a:srgbClr val="004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" name="Rectangle 80"/>
            <p:cNvSpPr>
              <a:spLocks noChangeArrowheads="1"/>
            </p:cNvSpPr>
            <p:nvPr/>
          </p:nvSpPr>
          <p:spPr bwMode="auto">
            <a:xfrm>
              <a:off x="3850" y="2116"/>
              <a:ext cx="475" cy="878"/>
            </a:xfrm>
            <a:prstGeom prst="rect">
              <a:avLst/>
            </a:prstGeom>
            <a:noFill/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" name="Rectangle 81"/>
            <p:cNvSpPr>
              <a:spLocks noChangeArrowheads="1"/>
            </p:cNvSpPr>
            <p:nvPr/>
          </p:nvSpPr>
          <p:spPr bwMode="auto">
            <a:xfrm>
              <a:off x="1963" y="2223"/>
              <a:ext cx="138" cy="7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" name="Freeform 82"/>
            <p:cNvSpPr>
              <a:spLocks/>
            </p:cNvSpPr>
            <p:nvPr/>
          </p:nvSpPr>
          <p:spPr bwMode="auto">
            <a:xfrm>
              <a:off x="2095" y="2217"/>
              <a:ext cx="12" cy="777"/>
            </a:xfrm>
            <a:custGeom>
              <a:avLst/>
              <a:gdLst>
                <a:gd name="T0" fmla="*/ 6 w 12"/>
                <a:gd name="T1" fmla="*/ 13 h 777"/>
                <a:gd name="T2" fmla="*/ 0 w 12"/>
                <a:gd name="T3" fmla="*/ 6 h 777"/>
                <a:gd name="T4" fmla="*/ 0 w 12"/>
                <a:gd name="T5" fmla="*/ 777 h 777"/>
                <a:gd name="T6" fmla="*/ 12 w 12"/>
                <a:gd name="T7" fmla="*/ 777 h 777"/>
                <a:gd name="T8" fmla="*/ 12 w 12"/>
                <a:gd name="T9" fmla="*/ 6 h 777"/>
                <a:gd name="T10" fmla="*/ 6 w 12"/>
                <a:gd name="T11" fmla="*/ 0 h 777"/>
                <a:gd name="T12" fmla="*/ 12 w 12"/>
                <a:gd name="T13" fmla="*/ 6 h 777"/>
                <a:gd name="T14" fmla="*/ 12 w 12"/>
                <a:gd name="T15" fmla="*/ 0 h 777"/>
                <a:gd name="T16" fmla="*/ 6 w 12"/>
                <a:gd name="T17" fmla="*/ 0 h 777"/>
                <a:gd name="T18" fmla="*/ 6 w 12"/>
                <a:gd name="T19" fmla="*/ 1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77">
                  <a:moveTo>
                    <a:pt x="6" y="13"/>
                  </a:moveTo>
                  <a:lnTo>
                    <a:pt x="0" y="6"/>
                  </a:lnTo>
                  <a:lnTo>
                    <a:pt x="0" y="777"/>
                  </a:lnTo>
                  <a:lnTo>
                    <a:pt x="12" y="777"/>
                  </a:lnTo>
                  <a:lnTo>
                    <a:pt x="12" y="6"/>
                  </a:lnTo>
                  <a:lnTo>
                    <a:pt x="6" y="0"/>
                  </a:lnTo>
                  <a:lnTo>
                    <a:pt x="12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" name="Freeform 83"/>
            <p:cNvSpPr>
              <a:spLocks/>
            </p:cNvSpPr>
            <p:nvPr/>
          </p:nvSpPr>
          <p:spPr bwMode="auto">
            <a:xfrm>
              <a:off x="1957" y="2217"/>
              <a:ext cx="144" cy="13"/>
            </a:xfrm>
            <a:custGeom>
              <a:avLst/>
              <a:gdLst>
                <a:gd name="T0" fmla="*/ 13 w 144"/>
                <a:gd name="T1" fmla="*/ 6 h 13"/>
                <a:gd name="T2" fmla="*/ 6 w 144"/>
                <a:gd name="T3" fmla="*/ 13 h 13"/>
                <a:gd name="T4" fmla="*/ 144 w 144"/>
                <a:gd name="T5" fmla="*/ 13 h 13"/>
                <a:gd name="T6" fmla="*/ 144 w 144"/>
                <a:gd name="T7" fmla="*/ 0 h 13"/>
                <a:gd name="T8" fmla="*/ 6 w 144"/>
                <a:gd name="T9" fmla="*/ 0 h 13"/>
                <a:gd name="T10" fmla="*/ 0 w 144"/>
                <a:gd name="T11" fmla="*/ 6 h 13"/>
                <a:gd name="T12" fmla="*/ 6 w 144"/>
                <a:gd name="T13" fmla="*/ 0 h 13"/>
                <a:gd name="T14" fmla="*/ 0 w 144"/>
                <a:gd name="T15" fmla="*/ 0 h 13"/>
                <a:gd name="T16" fmla="*/ 0 w 144"/>
                <a:gd name="T17" fmla="*/ 6 h 13"/>
                <a:gd name="T18" fmla="*/ 13 w 144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3">
                  <a:moveTo>
                    <a:pt x="13" y="6"/>
                  </a:moveTo>
                  <a:lnTo>
                    <a:pt x="6" y="13"/>
                  </a:lnTo>
                  <a:lnTo>
                    <a:pt x="144" y="13"/>
                  </a:lnTo>
                  <a:lnTo>
                    <a:pt x="144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6" name="Freeform 84"/>
            <p:cNvSpPr>
              <a:spLocks/>
            </p:cNvSpPr>
            <p:nvPr/>
          </p:nvSpPr>
          <p:spPr bwMode="auto">
            <a:xfrm>
              <a:off x="1957" y="2223"/>
              <a:ext cx="13" cy="777"/>
            </a:xfrm>
            <a:custGeom>
              <a:avLst/>
              <a:gdLst>
                <a:gd name="T0" fmla="*/ 6 w 13"/>
                <a:gd name="T1" fmla="*/ 765 h 777"/>
                <a:gd name="T2" fmla="*/ 13 w 13"/>
                <a:gd name="T3" fmla="*/ 771 h 777"/>
                <a:gd name="T4" fmla="*/ 13 w 13"/>
                <a:gd name="T5" fmla="*/ 0 h 777"/>
                <a:gd name="T6" fmla="*/ 0 w 13"/>
                <a:gd name="T7" fmla="*/ 0 h 777"/>
                <a:gd name="T8" fmla="*/ 0 w 13"/>
                <a:gd name="T9" fmla="*/ 771 h 777"/>
                <a:gd name="T10" fmla="*/ 6 w 13"/>
                <a:gd name="T11" fmla="*/ 777 h 777"/>
                <a:gd name="T12" fmla="*/ 0 w 13"/>
                <a:gd name="T13" fmla="*/ 771 h 777"/>
                <a:gd name="T14" fmla="*/ 0 w 13"/>
                <a:gd name="T15" fmla="*/ 777 h 777"/>
                <a:gd name="T16" fmla="*/ 6 w 13"/>
                <a:gd name="T17" fmla="*/ 777 h 777"/>
                <a:gd name="T18" fmla="*/ 6 w 13"/>
                <a:gd name="T19" fmla="*/ 765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777">
                  <a:moveTo>
                    <a:pt x="6" y="765"/>
                  </a:moveTo>
                  <a:lnTo>
                    <a:pt x="13" y="771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771"/>
                  </a:lnTo>
                  <a:lnTo>
                    <a:pt x="6" y="777"/>
                  </a:lnTo>
                  <a:lnTo>
                    <a:pt x="0" y="771"/>
                  </a:lnTo>
                  <a:lnTo>
                    <a:pt x="0" y="777"/>
                  </a:lnTo>
                  <a:lnTo>
                    <a:pt x="6" y="777"/>
                  </a:lnTo>
                  <a:lnTo>
                    <a:pt x="6" y="7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7" name="Freeform 85"/>
            <p:cNvSpPr>
              <a:spLocks/>
            </p:cNvSpPr>
            <p:nvPr/>
          </p:nvSpPr>
          <p:spPr bwMode="auto">
            <a:xfrm>
              <a:off x="1963" y="2988"/>
              <a:ext cx="144" cy="12"/>
            </a:xfrm>
            <a:custGeom>
              <a:avLst/>
              <a:gdLst>
                <a:gd name="T0" fmla="*/ 132 w 144"/>
                <a:gd name="T1" fmla="*/ 6 h 12"/>
                <a:gd name="T2" fmla="*/ 138 w 144"/>
                <a:gd name="T3" fmla="*/ 0 h 12"/>
                <a:gd name="T4" fmla="*/ 0 w 144"/>
                <a:gd name="T5" fmla="*/ 0 h 12"/>
                <a:gd name="T6" fmla="*/ 0 w 144"/>
                <a:gd name="T7" fmla="*/ 12 h 12"/>
                <a:gd name="T8" fmla="*/ 138 w 144"/>
                <a:gd name="T9" fmla="*/ 12 h 12"/>
                <a:gd name="T10" fmla="*/ 144 w 144"/>
                <a:gd name="T11" fmla="*/ 6 h 12"/>
                <a:gd name="T12" fmla="*/ 138 w 144"/>
                <a:gd name="T13" fmla="*/ 12 h 12"/>
                <a:gd name="T14" fmla="*/ 144 w 144"/>
                <a:gd name="T15" fmla="*/ 12 h 12"/>
                <a:gd name="T16" fmla="*/ 144 w 144"/>
                <a:gd name="T17" fmla="*/ 6 h 12"/>
                <a:gd name="T18" fmla="*/ 132 w 144"/>
                <a:gd name="T1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2">
                  <a:moveTo>
                    <a:pt x="132" y="6"/>
                  </a:moveTo>
                  <a:lnTo>
                    <a:pt x="138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38" y="12"/>
                  </a:lnTo>
                  <a:lnTo>
                    <a:pt x="144" y="6"/>
                  </a:lnTo>
                  <a:lnTo>
                    <a:pt x="138" y="12"/>
                  </a:lnTo>
                  <a:lnTo>
                    <a:pt x="144" y="12"/>
                  </a:lnTo>
                  <a:lnTo>
                    <a:pt x="144" y="6"/>
                  </a:lnTo>
                  <a:lnTo>
                    <a:pt x="132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8" name="Rectangle 86"/>
            <p:cNvSpPr>
              <a:spLocks noChangeArrowheads="1"/>
            </p:cNvSpPr>
            <p:nvPr/>
          </p:nvSpPr>
          <p:spPr bwMode="auto">
            <a:xfrm>
              <a:off x="1519" y="2154"/>
              <a:ext cx="475" cy="880"/>
            </a:xfrm>
            <a:prstGeom prst="rect">
              <a:avLst/>
            </a:prstGeom>
            <a:solidFill>
              <a:srgbClr val="33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9" name="Rectangle 87"/>
            <p:cNvSpPr>
              <a:spLocks noChangeArrowheads="1"/>
            </p:cNvSpPr>
            <p:nvPr/>
          </p:nvSpPr>
          <p:spPr bwMode="auto">
            <a:xfrm>
              <a:off x="1519" y="2154"/>
              <a:ext cx="475" cy="880"/>
            </a:xfrm>
            <a:prstGeom prst="rect">
              <a:avLst/>
            </a:prstGeom>
            <a:noFill/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0" name="Freeform 88"/>
            <p:cNvSpPr>
              <a:spLocks/>
            </p:cNvSpPr>
            <p:nvPr/>
          </p:nvSpPr>
          <p:spPr bwMode="auto">
            <a:xfrm>
              <a:off x="1679" y="2991"/>
              <a:ext cx="163" cy="76"/>
            </a:xfrm>
            <a:custGeom>
              <a:avLst/>
              <a:gdLst>
                <a:gd name="T0" fmla="*/ 82 w 163"/>
                <a:gd name="T1" fmla="*/ 76 h 76"/>
                <a:gd name="T2" fmla="*/ 98 w 163"/>
                <a:gd name="T3" fmla="*/ 76 h 76"/>
                <a:gd name="T4" fmla="*/ 114 w 163"/>
                <a:gd name="T5" fmla="*/ 73 h 76"/>
                <a:gd name="T6" fmla="*/ 126 w 163"/>
                <a:gd name="T7" fmla="*/ 69 h 76"/>
                <a:gd name="T8" fmla="*/ 139 w 163"/>
                <a:gd name="T9" fmla="*/ 65 h 76"/>
                <a:gd name="T10" fmla="*/ 148 w 163"/>
                <a:gd name="T11" fmla="*/ 58 h 76"/>
                <a:gd name="T12" fmla="*/ 156 w 163"/>
                <a:gd name="T13" fmla="*/ 52 h 76"/>
                <a:gd name="T14" fmla="*/ 161 w 163"/>
                <a:gd name="T15" fmla="*/ 46 h 76"/>
                <a:gd name="T16" fmla="*/ 163 w 163"/>
                <a:gd name="T17" fmla="*/ 38 h 76"/>
                <a:gd name="T18" fmla="*/ 161 w 163"/>
                <a:gd name="T19" fmla="*/ 30 h 76"/>
                <a:gd name="T20" fmla="*/ 156 w 163"/>
                <a:gd name="T21" fmla="*/ 24 h 76"/>
                <a:gd name="T22" fmla="*/ 148 w 163"/>
                <a:gd name="T23" fmla="*/ 17 h 76"/>
                <a:gd name="T24" fmla="*/ 139 w 163"/>
                <a:gd name="T25" fmla="*/ 11 h 76"/>
                <a:gd name="T26" fmla="*/ 126 w 163"/>
                <a:gd name="T27" fmla="*/ 6 h 76"/>
                <a:gd name="T28" fmla="*/ 114 w 163"/>
                <a:gd name="T29" fmla="*/ 3 h 76"/>
                <a:gd name="T30" fmla="*/ 98 w 163"/>
                <a:gd name="T31" fmla="*/ 0 h 76"/>
                <a:gd name="T32" fmla="*/ 82 w 163"/>
                <a:gd name="T33" fmla="*/ 0 h 76"/>
                <a:gd name="T34" fmla="*/ 65 w 163"/>
                <a:gd name="T35" fmla="*/ 0 h 76"/>
                <a:gd name="T36" fmla="*/ 50 w 163"/>
                <a:gd name="T37" fmla="*/ 3 h 76"/>
                <a:gd name="T38" fmla="*/ 36 w 163"/>
                <a:gd name="T39" fmla="*/ 6 h 76"/>
                <a:gd name="T40" fmla="*/ 23 w 163"/>
                <a:gd name="T41" fmla="*/ 11 h 76"/>
                <a:gd name="T42" fmla="*/ 14 w 163"/>
                <a:gd name="T43" fmla="*/ 17 h 76"/>
                <a:gd name="T44" fmla="*/ 6 w 163"/>
                <a:gd name="T45" fmla="*/ 24 h 76"/>
                <a:gd name="T46" fmla="*/ 1 w 163"/>
                <a:gd name="T47" fmla="*/ 30 h 76"/>
                <a:gd name="T48" fmla="*/ 0 w 163"/>
                <a:gd name="T49" fmla="*/ 38 h 76"/>
                <a:gd name="T50" fmla="*/ 1 w 163"/>
                <a:gd name="T51" fmla="*/ 46 h 76"/>
                <a:gd name="T52" fmla="*/ 6 w 163"/>
                <a:gd name="T53" fmla="*/ 52 h 76"/>
                <a:gd name="T54" fmla="*/ 14 w 163"/>
                <a:gd name="T55" fmla="*/ 58 h 76"/>
                <a:gd name="T56" fmla="*/ 23 w 163"/>
                <a:gd name="T57" fmla="*/ 65 h 76"/>
                <a:gd name="T58" fmla="*/ 36 w 163"/>
                <a:gd name="T59" fmla="*/ 69 h 76"/>
                <a:gd name="T60" fmla="*/ 50 w 163"/>
                <a:gd name="T61" fmla="*/ 73 h 76"/>
                <a:gd name="T62" fmla="*/ 65 w 163"/>
                <a:gd name="T63" fmla="*/ 76 h 76"/>
                <a:gd name="T64" fmla="*/ 82 w 163"/>
                <a:gd name="T6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76">
                  <a:moveTo>
                    <a:pt x="82" y="76"/>
                  </a:moveTo>
                  <a:lnTo>
                    <a:pt x="98" y="76"/>
                  </a:lnTo>
                  <a:lnTo>
                    <a:pt x="114" y="73"/>
                  </a:lnTo>
                  <a:lnTo>
                    <a:pt x="126" y="69"/>
                  </a:lnTo>
                  <a:lnTo>
                    <a:pt x="139" y="65"/>
                  </a:lnTo>
                  <a:lnTo>
                    <a:pt x="148" y="58"/>
                  </a:lnTo>
                  <a:lnTo>
                    <a:pt x="156" y="52"/>
                  </a:lnTo>
                  <a:lnTo>
                    <a:pt x="161" y="46"/>
                  </a:lnTo>
                  <a:lnTo>
                    <a:pt x="163" y="38"/>
                  </a:lnTo>
                  <a:lnTo>
                    <a:pt x="161" y="30"/>
                  </a:lnTo>
                  <a:lnTo>
                    <a:pt x="156" y="24"/>
                  </a:lnTo>
                  <a:lnTo>
                    <a:pt x="148" y="17"/>
                  </a:lnTo>
                  <a:lnTo>
                    <a:pt x="139" y="11"/>
                  </a:lnTo>
                  <a:lnTo>
                    <a:pt x="126" y="6"/>
                  </a:lnTo>
                  <a:lnTo>
                    <a:pt x="114" y="3"/>
                  </a:lnTo>
                  <a:lnTo>
                    <a:pt x="98" y="0"/>
                  </a:lnTo>
                  <a:lnTo>
                    <a:pt x="82" y="0"/>
                  </a:lnTo>
                  <a:lnTo>
                    <a:pt x="65" y="0"/>
                  </a:lnTo>
                  <a:lnTo>
                    <a:pt x="50" y="3"/>
                  </a:lnTo>
                  <a:lnTo>
                    <a:pt x="36" y="6"/>
                  </a:lnTo>
                  <a:lnTo>
                    <a:pt x="23" y="11"/>
                  </a:lnTo>
                  <a:lnTo>
                    <a:pt x="14" y="17"/>
                  </a:lnTo>
                  <a:lnTo>
                    <a:pt x="6" y="24"/>
                  </a:lnTo>
                  <a:lnTo>
                    <a:pt x="1" y="30"/>
                  </a:lnTo>
                  <a:lnTo>
                    <a:pt x="0" y="38"/>
                  </a:lnTo>
                  <a:lnTo>
                    <a:pt x="1" y="46"/>
                  </a:lnTo>
                  <a:lnTo>
                    <a:pt x="6" y="52"/>
                  </a:lnTo>
                  <a:lnTo>
                    <a:pt x="14" y="58"/>
                  </a:lnTo>
                  <a:lnTo>
                    <a:pt x="23" y="65"/>
                  </a:lnTo>
                  <a:lnTo>
                    <a:pt x="36" y="69"/>
                  </a:lnTo>
                  <a:lnTo>
                    <a:pt x="50" y="73"/>
                  </a:lnTo>
                  <a:lnTo>
                    <a:pt x="65" y="76"/>
                  </a:lnTo>
                  <a:lnTo>
                    <a:pt x="82" y="76"/>
                  </a:lnTo>
                  <a:close/>
                </a:path>
              </a:pathLst>
            </a:custGeom>
            <a:solidFill>
              <a:srgbClr val="C99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" name="Freeform 89"/>
            <p:cNvSpPr>
              <a:spLocks/>
            </p:cNvSpPr>
            <p:nvPr/>
          </p:nvSpPr>
          <p:spPr bwMode="auto">
            <a:xfrm>
              <a:off x="1679" y="2991"/>
              <a:ext cx="163" cy="76"/>
            </a:xfrm>
            <a:custGeom>
              <a:avLst/>
              <a:gdLst>
                <a:gd name="T0" fmla="*/ 82 w 163"/>
                <a:gd name="T1" fmla="*/ 76 h 76"/>
                <a:gd name="T2" fmla="*/ 82 w 163"/>
                <a:gd name="T3" fmla="*/ 76 h 76"/>
                <a:gd name="T4" fmla="*/ 98 w 163"/>
                <a:gd name="T5" fmla="*/ 76 h 76"/>
                <a:gd name="T6" fmla="*/ 114 w 163"/>
                <a:gd name="T7" fmla="*/ 73 h 76"/>
                <a:gd name="T8" fmla="*/ 126 w 163"/>
                <a:gd name="T9" fmla="*/ 69 h 76"/>
                <a:gd name="T10" fmla="*/ 139 w 163"/>
                <a:gd name="T11" fmla="*/ 65 h 76"/>
                <a:gd name="T12" fmla="*/ 148 w 163"/>
                <a:gd name="T13" fmla="*/ 58 h 76"/>
                <a:gd name="T14" fmla="*/ 156 w 163"/>
                <a:gd name="T15" fmla="*/ 52 h 76"/>
                <a:gd name="T16" fmla="*/ 161 w 163"/>
                <a:gd name="T17" fmla="*/ 46 h 76"/>
                <a:gd name="T18" fmla="*/ 163 w 163"/>
                <a:gd name="T19" fmla="*/ 38 h 76"/>
                <a:gd name="T20" fmla="*/ 163 w 163"/>
                <a:gd name="T21" fmla="*/ 38 h 76"/>
                <a:gd name="T22" fmla="*/ 161 w 163"/>
                <a:gd name="T23" fmla="*/ 30 h 76"/>
                <a:gd name="T24" fmla="*/ 156 w 163"/>
                <a:gd name="T25" fmla="*/ 24 h 76"/>
                <a:gd name="T26" fmla="*/ 148 w 163"/>
                <a:gd name="T27" fmla="*/ 17 h 76"/>
                <a:gd name="T28" fmla="*/ 139 w 163"/>
                <a:gd name="T29" fmla="*/ 11 h 76"/>
                <a:gd name="T30" fmla="*/ 126 w 163"/>
                <a:gd name="T31" fmla="*/ 6 h 76"/>
                <a:gd name="T32" fmla="*/ 114 w 163"/>
                <a:gd name="T33" fmla="*/ 3 h 76"/>
                <a:gd name="T34" fmla="*/ 98 w 163"/>
                <a:gd name="T35" fmla="*/ 0 h 76"/>
                <a:gd name="T36" fmla="*/ 82 w 163"/>
                <a:gd name="T37" fmla="*/ 0 h 76"/>
                <a:gd name="T38" fmla="*/ 82 w 163"/>
                <a:gd name="T39" fmla="*/ 0 h 76"/>
                <a:gd name="T40" fmla="*/ 65 w 163"/>
                <a:gd name="T41" fmla="*/ 0 h 76"/>
                <a:gd name="T42" fmla="*/ 50 w 163"/>
                <a:gd name="T43" fmla="*/ 3 h 76"/>
                <a:gd name="T44" fmla="*/ 36 w 163"/>
                <a:gd name="T45" fmla="*/ 6 h 76"/>
                <a:gd name="T46" fmla="*/ 23 w 163"/>
                <a:gd name="T47" fmla="*/ 11 h 76"/>
                <a:gd name="T48" fmla="*/ 14 w 163"/>
                <a:gd name="T49" fmla="*/ 17 h 76"/>
                <a:gd name="T50" fmla="*/ 6 w 163"/>
                <a:gd name="T51" fmla="*/ 24 h 76"/>
                <a:gd name="T52" fmla="*/ 1 w 163"/>
                <a:gd name="T53" fmla="*/ 30 h 76"/>
                <a:gd name="T54" fmla="*/ 0 w 163"/>
                <a:gd name="T55" fmla="*/ 38 h 76"/>
                <a:gd name="T56" fmla="*/ 0 w 163"/>
                <a:gd name="T57" fmla="*/ 38 h 76"/>
                <a:gd name="T58" fmla="*/ 1 w 163"/>
                <a:gd name="T59" fmla="*/ 46 h 76"/>
                <a:gd name="T60" fmla="*/ 6 w 163"/>
                <a:gd name="T61" fmla="*/ 52 h 76"/>
                <a:gd name="T62" fmla="*/ 14 w 163"/>
                <a:gd name="T63" fmla="*/ 58 h 76"/>
                <a:gd name="T64" fmla="*/ 23 w 163"/>
                <a:gd name="T65" fmla="*/ 65 h 76"/>
                <a:gd name="T66" fmla="*/ 36 w 163"/>
                <a:gd name="T67" fmla="*/ 69 h 76"/>
                <a:gd name="T68" fmla="*/ 50 w 163"/>
                <a:gd name="T69" fmla="*/ 73 h 76"/>
                <a:gd name="T70" fmla="*/ 65 w 163"/>
                <a:gd name="T71" fmla="*/ 76 h 76"/>
                <a:gd name="T72" fmla="*/ 82 w 163"/>
                <a:gd name="T7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3" h="76">
                  <a:moveTo>
                    <a:pt x="82" y="76"/>
                  </a:moveTo>
                  <a:lnTo>
                    <a:pt x="82" y="76"/>
                  </a:lnTo>
                  <a:lnTo>
                    <a:pt x="98" y="76"/>
                  </a:lnTo>
                  <a:lnTo>
                    <a:pt x="114" y="73"/>
                  </a:lnTo>
                  <a:lnTo>
                    <a:pt x="126" y="69"/>
                  </a:lnTo>
                  <a:lnTo>
                    <a:pt x="139" y="65"/>
                  </a:lnTo>
                  <a:lnTo>
                    <a:pt x="148" y="58"/>
                  </a:lnTo>
                  <a:lnTo>
                    <a:pt x="156" y="52"/>
                  </a:lnTo>
                  <a:lnTo>
                    <a:pt x="161" y="46"/>
                  </a:lnTo>
                  <a:lnTo>
                    <a:pt x="163" y="38"/>
                  </a:lnTo>
                  <a:lnTo>
                    <a:pt x="163" y="38"/>
                  </a:lnTo>
                  <a:lnTo>
                    <a:pt x="161" y="30"/>
                  </a:lnTo>
                  <a:lnTo>
                    <a:pt x="156" y="24"/>
                  </a:lnTo>
                  <a:lnTo>
                    <a:pt x="148" y="17"/>
                  </a:lnTo>
                  <a:lnTo>
                    <a:pt x="139" y="11"/>
                  </a:lnTo>
                  <a:lnTo>
                    <a:pt x="126" y="6"/>
                  </a:lnTo>
                  <a:lnTo>
                    <a:pt x="114" y="3"/>
                  </a:lnTo>
                  <a:lnTo>
                    <a:pt x="98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65" y="0"/>
                  </a:lnTo>
                  <a:lnTo>
                    <a:pt x="50" y="3"/>
                  </a:lnTo>
                  <a:lnTo>
                    <a:pt x="36" y="6"/>
                  </a:lnTo>
                  <a:lnTo>
                    <a:pt x="23" y="11"/>
                  </a:lnTo>
                  <a:lnTo>
                    <a:pt x="14" y="17"/>
                  </a:lnTo>
                  <a:lnTo>
                    <a:pt x="6" y="24"/>
                  </a:lnTo>
                  <a:lnTo>
                    <a:pt x="1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1" y="46"/>
                  </a:lnTo>
                  <a:lnTo>
                    <a:pt x="6" y="52"/>
                  </a:lnTo>
                  <a:lnTo>
                    <a:pt x="14" y="58"/>
                  </a:lnTo>
                  <a:lnTo>
                    <a:pt x="23" y="65"/>
                  </a:lnTo>
                  <a:lnTo>
                    <a:pt x="36" y="69"/>
                  </a:lnTo>
                  <a:lnTo>
                    <a:pt x="50" y="73"/>
                  </a:lnTo>
                  <a:lnTo>
                    <a:pt x="65" y="76"/>
                  </a:lnTo>
                  <a:lnTo>
                    <a:pt x="82" y="76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12" name="직사각형 111"/>
          <p:cNvSpPr/>
          <p:nvPr/>
        </p:nvSpPr>
        <p:spPr>
          <a:xfrm>
            <a:off x="771381" y="5416719"/>
            <a:ext cx="7651548" cy="57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/>
              <a:t>  </a:t>
            </a:r>
            <a:r>
              <a:rPr lang="ko-KR" altLang="en-US" b="1" dirty="0" smtClean="0"/>
              <a:t>이제 사업에만 전념하세요 물류는 스마트물류가 책임 지겠습니다</a:t>
            </a:r>
            <a:r>
              <a:rPr lang="en-US" altLang="ko-KR" b="1" dirty="0" smtClean="0"/>
              <a:t>.</a:t>
            </a:r>
            <a:endParaRPr lang="ko-KR" altLang="en-US" b="1" dirty="0"/>
          </a:p>
        </p:txBody>
      </p:sp>
      <p:sp>
        <p:nvSpPr>
          <p:cNvPr id="113" name="직사각형 112"/>
          <p:cNvSpPr/>
          <p:nvPr/>
        </p:nvSpPr>
        <p:spPr>
          <a:xfrm>
            <a:off x="805883" y="3501008"/>
            <a:ext cx="7617045" cy="5760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/>
              <a:t>  </a:t>
            </a:r>
            <a:r>
              <a:rPr lang="ko-KR" altLang="en-US" b="1" dirty="0" smtClean="0"/>
              <a:t>물류 비용을 줄여 드립니다</a:t>
            </a:r>
            <a:r>
              <a:rPr lang="en-US" altLang="ko-KR" b="1" dirty="0" smtClean="0"/>
              <a:t>.</a:t>
            </a:r>
            <a:endParaRPr lang="ko-KR" altLang="en-US" b="1" dirty="0"/>
          </a:p>
        </p:txBody>
      </p:sp>
      <p:sp>
        <p:nvSpPr>
          <p:cNvPr id="114" name="직사각형 113"/>
          <p:cNvSpPr/>
          <p:nvPr/>
        </p:nvSpPr>
        <p:spPr>
          <a:xfrm>
            <a:off x="788632" y="4454364"/>
            <a:ext cx="7634296" cy="57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/>
              <a:t>  </a:t>
            </a:r>
            <a:r>
              <a:rPr lang="ko-KR" altLang="en-US" b="1" dirty="0" smtClean="0"/>
              <a:t>난이도 있는 어떤 물류도 처리 가능한 </a:t>
            </a:r>
            <a:r>
              <a:rPr lang="en-US" altLang="ko-KR" b="1" dirty="0" smtClean="0"/>
              <a:t>On-Demand Service</a:t>
            </a:r>
            <a:endParaRPr lang="ko-KR" altLang="en-US" b="1" dirty="0"/>
          </a:p>
        </p:txBody>
      </p:sp>
      <p:grpSp>
        <p:nvGrpSpPr>
          <p:cNvPr id="2" name="그룹 1"/>
          <p:cNvGrpSpPr/>
          <p:nvPr/>
        </p:nvGrpSpPr>
        <p:grpSpPr>
          <a:xfrm>
            <a:off x="301080" y="3237092"/>
            <a:ext cx="681819" cy="681819"/>
            <a:chOff x="7922629" y="3308664"/>
            <a:chExt cx="681819" cy="681819"/>
          </a:xfrm>
        </p:grpSpPr>
        <p:sp>
          <p:nvSpPr>
            <p:cNvPr id="115" name="Oval 6"/>
            <p:cNvSpPr>
              <a:spLocks noChangeArrowheads="1"/>
            </p:cNvSpPr>
            <p:nvPr/>
          </p:nvSpPr>
          <p:spPr bwMode="auto">
            <a:xfrm>
              <a:off x="7922629" y="3308664"/>
              <a:ext cx="681819" cy="681819"/>
            </a:xfrm>
            <a:prstGeom prst="ellipse">
              <a:avLst/>
            </a:prstGeom>
            <a:solidFill>
              <a:srgbClr val="4F5A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Freeform 185"/>
            <p:cNvSpPr>
              <a:spLocks noEditPoints="1"/>
            </p:cNvSpPr>
            <p:nvPr/>
          </p:nvSpPr>
          <p:spPr bwMode="auto">
            <a:xfrm>
              <a:off x="8093797" y="3492669"/>
              <a:ext cx="339483" cy="312382"/>
            </a:xfrm>
            <a:custGeom>
              <a:avLst/>
              <a:gdLst>
                <a:gd name="T0" fmla="*/ 106 w 120"/>
                <a:gd name="T1" fmla="*/ 14 h 110"/>
                <a:gd name="T2" fmla="*/ 77 w 120"/>
                <a:gd name="T3" fmla="*/ 0 h 110"/>
                <a:gd name="T4" fmla="*/ 16 w 120"/>
                <a:gd name="T5" fmla="*/ 12 h 110"/>
                <a:gd name="T6" fmla="*/ 13 w 120"/>
                <a:gd name="T7" fmla="*/ 14 h 110"/>
                <a:gd name="T8" fmla="*/ 9 w 120"/>
                <a:gd name="T9" fmla="*/ 105 h 110"/>
                <a:gd name="T10" fmla="*/ 22 w 120"/>
                <a:gd name="T11" fmla="*/ 110 h 110"/>
                <a:gd name="T12" fmla="*/ 98 w 120"/>
                <a:gd name="T13" fmla="*/ 110 h 110"/>
                <a:gd name="T14" fmla="*/ 111 w 120"/>
                <a:gd name="T15" fmla="*/ 105 h 110"/>
                <a:gd name="T16" fmla="*/ 107 w 120"/>
                <a:gd name="T17" fmla="*/ 14 h 110"/>
                <a:gd name="T18" fmla="*/ 84 w 120"/>
                <a:gd name="T19" fmla="*/ 12 h 110"/>
                <a:gd name="T20" fmla="*/ 81 w 120"/>
                <a:gd name="T21" fmla="*/ 14 h 110"/>
                <a:gd name="T22" fmla="*/ 37 w 120"/>
                <a:gd name="T23" fmla="*/ 12 h 110"/>
                <a:gd name="T24" fmla="*/ 77 w 120"/>
                <a:gd name="T25" fmla="*/ 65 h 110"/>
                <a:gd name="T26" fmla="*/ 70 w 120"/>
                <a:gd name="T27" fmla="*/ 76 h 110"/>
                <a:gd name="T28" fmla="*/ 61 w 120"/>
                <a:gd name="T29" fmla="*/ 79 h 110"/>
                <a:gd name="T30" fmla="*/ 58 w 120"/>
                <a:gd name="T31" fmla="*/ 85 h 110"/>
                <a:gd name="T32" fmla="*/ 43 w 120"/>
                <a:gd name="T33" fmla="*/ 75 h 110"/>
                <a:gd name="T34" fmla="*/ 44 w 120"/>
                <a:gd name="T35" fmla="*/ 66 h 110"/>
                <a:gd name="T36" fmla="*/ 61 w 120"/>
                <a:gd name="T37" fmla="*/ 71 h 110"/>
                <a:gd name="T38" fmla="*/ 66 w 120"/>
                <a:gd name="T39" fmla="*/ 69 h 110"/>
                <a:gd name="T40" fmla="*/ 66 w 120"/>
                <a:gd name="T41" fmla="*/ 68 h 110"/>
                <a:gd name="T42" fmla="*/ 66 w 120"/>
                <a:gd name="T43" fmla="*/ 67 h 110"/>
                <a:gd name="T44" fmla="*/ 57 w 120"/>
                <a:gd name="T45" fmla="*/ 62 h 110"/>
                <a:gd name="T46" fmla="*/ 48 w 120"/>
                <a:gd name="T47" fmla="*/ 59 h 110"/>
                <a:gd name="T48" fmla="*/ 47 w 120"/>
                <a:gd name="T49" fmla="*/ 58 h 110"/>
                <a:gd name="T50" fmla="*/ 46 w 120"/>
                <a:gd name="T51" fmla="*/ 57 h 110"/>
                <a:gd name="T52" fmla="*/ 43 w 120"/>
                <a:gd name="T53" fmla="*/ 49 h 110"/>
                <a:gd name="T54" fmla="*/ 49 w 120"/>
                <a:gd name="T55" fmla="*/ 39 h 110"/>
                <a:gd name="T56" fmla="*/ 58 w 120"/>
                <a:gd name="T57" fmla="*/ 31 h 110"/>
                <a:gd name="T58" fmla="*/ 61 w 120"/>
                <a:gd name="T59" fmla="*/ 36 h 110"/>
                <a:gd name="T60" fmla="*/ 61 w 120"/>
                <a:gd name="T61" fmla="*/ 31 h 110"/>
                <a:gd name="T62" fmla="*/ 70 w 120"/>
                <a:gd name="T63" fmla="*/ 37 h 110"/>
                <a:gd name="T64" fmla="*/ 76 w 120"/>
                <a:gd name="T65" fmla="*/ 42 h 110"/>
                <a:gd name="T66" fmla="*/ 69 w 120"/>
                <a:gd name="T67" fmla="*/ 45 h 110"/>
                <a:gd name="T68" fmla="*/ 66 w 120"/>
                <a:gd name="T69" fmla="*/ 44 h 110"/>
                <a:gd name="T70" fmla="*/ 63 w 120"/>
                <a:gd name="T71" fmla="*/ 44 h 110"/>
                <a:gd name="T72" fmla="*/ 57 w 120"/>
                <a:gd name="T73" fmla="*/ 44 h 110"/>
                <a:gd name="T74" fmla="*/ 54 w 120"/>
                <a:gd name="T75" fmla="*/ 48 h 110"/>
                <a:gd name="T76" fmla="*/ 54 w 120"/>
                <a:gd name="T77" fmla="*/ 49 h 110"/>
                <a:gd name="T78" fmla="*/ 55 w 120"/>
                <a:gd name="T79" fmla="*/ 50 h 110"/>
                <a:gd name="T80" fmla="*/ 56 w 120"/>
                <a:gd name="T81" fmla="*/ 51 h 110"/>
                <a:gd name="T82" fmla="*/ 68 w 120"/>
                <a:gd name="T83" fmla="*/ 54 h 110"/>
                <a:gd name="T84" fmla="*/ 77 w 120"/>
                <a:gd name="T85" fmla="*/ 6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0" h="110">
                  <a:moveTo>
                    <a:pt x="107" y="14"/>
                  </a:moveTo>
                  <a:cubicBezTo>
                    <a:pt x="106" y="14"/>
                    <a:pt x="106" y="14"/>
                    <a:pt x="106" y="14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6" y="13"/>
                    <a:pt x="105" y="12"/>
                    <a:pt x="104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0" y="5"/>
                    <a:pt x="84" y="0"/>
                    <a:pt x="77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5" y="0"/>
                    <a:pt x="30" y="5"/>
                    <a:pt x="29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2"/>
                    <a:pt x="14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6" y="14"/>
                    <a:pt x="0" y="20"/>
                    <a:pt x="0" y="2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4" y="104"/>
                    <a:pt x="9" y="10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8"/>
                    <a:pt x="11" y="110"/>
                    <a:pt x="13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4" y="110"/>
                    <a:pt x="25" y="108"/>
                    <a:pt x="2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95" y="108"/>
                    <a:pt x="96" y="110"/>
                    <a:pt x="98" y="110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9" y="110"/>
                    <a:pt x="111" y="108"/>
                    <a:pt x="111" y="105"/>
                  </a:cubicBezTo>
                  <a:cubicBezTo>
                    <a:pt x="111" y="105"/>
                    <a:pt x="111" y="105"/>
                    <a:pt x="111" y="105"/>
                  </a:cubicBezTo>
                  <a:cubicBezTo>
                    <a:pt x="116" y="104"/>
                    <a:pt x="120" y="99"/>
                    <a:pt x="120" y="93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20" y="20"/>
                    <a:pt x="114" y="14"/>
                    <a:pt x="107" y="14"/>
                  </a:cubicBezTo>
                  <a:close/>
                  <a:moveTo>
                    <a:pt x="42" y="7"/>
                  </a:moveTo>
                  <a:cubicBezTo>
                    <a:pt x="77" y="7"/>
                    <a:pt x="77" y="7"/>
                    <a:pt x="77" y="7"/>
                  </a:cubicBezTo>
                  <a:cubicBezTo>
                    <a:pt x="81" y="7"/>
                    <a:pt x="83" y="9"/>
                    <a:pt x="84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2" y="12"/>
                    <a:pt x="81" y="13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3"/>
                    <a:pt x="38" y="12"/>
                    <a:pt x="37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9"/>
                    <a:pt x="39" y="7"/>
                    <a:pt x="42" y="7"/>
                  </a:cubicBezTo>
                  <a:close/>
                  <a:moveTo>
                    <a:pt x="77" y="65"/>
                  </a:moveTo>
                  <a:cubicBezTo>
                    <a:pt x="77" y="65"/>
                    <a:pt x="77" y="65"/>
                    <a:pt x="77" y="65"/>
                  </a:cubicBezTo>
                  <a:cubicBezTo>
                    <a:pt x="77" y="69"/>
                    <a:pt x="76" y="72"/>
                    <a:pt x="72" y="75"/>
                  </a:cubicBezTo>
                  <a:cubicBezTo>
                    <a:pt x="72" y="75"/>
                    <a:pt x="71" y="76"/>
                    <a:pt x="70" y="76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59" y="79"/>
                    <a:pt x="58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7" y="77"/>
                    <a:pt x="45" y="76"/>
                    <a:pt x="43" y="75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6" y="67"/>
                    <a:pt x="48" y="69"/>
                    <a:pt x="51" y="70"/>
                  </a:cubicBezTo>
                  <a:cubicBezTo>
                    <a:pt x="53" y="71"/>
                    <a:pt x="56" y="71"/>
                    <a:pt x="59" y="71"/>
                  </a:cubicBezTo>
                  <a:cubicBezTo>
                    <a:pt x="59" y="71"/>
                    <a:pt x="60" y="71"/>
                    <a:pt x="61" y="71"/>
                  </a:cubicBezTo>
                  <a:cubicBezTo>
                    <a:pt x="62" y="71"/>
                    <a:pt x="63" y="71"/>
                    <a:pt x="63" y="70"/>
                  </a:cubicBezTo>
                  <a:cubicBezTo>
                    <a:pt x="64" y="70"/>
                    <a:pt x="65" y="70"/>
                    <a:pt x="65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69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66" y="66"/>
                    <a:pt x="66" y="65"/>
                    <a:pt x="65" y="64"/>
                  </a:cubicBezTo>
                  <a:cubicBezTo>
                    <a:pt x="64" y="64"/>
                    <a:pt x="63" y="63"/>
                    <a:pt x="62" y="63"/>
                  </a:cubicBezTo>
                  <a:cubicBezTo>
                    <a:pt x="60" y="63"/>
                    <a:pt x="59" y="62"/>
                    <a:pt x="57" y="62"/>
                  </a:cubicBezTo>
                  <a:cubicBezTo>
                    <a:pt x="55" y="61"/>
                    <a:pt x="54" y="61"/>
                    <a:pt x="52" y="61"/>
                  </a:cubicBezTo>
                  <a:cubicBezTo>
                    <a:pt x="51" y="60"/>
                    <a:pt x="49" y="59"/>
                    <a:pt x="48" y="59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58"/>
                    <a:pt x="48" y="58"/>
                    <a:pt x="47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8"/>
                    <a:pt x="46" y="57"/>
                    <a:pt x="4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5" y="57"/>
                    <a:pt x="45" y="56"/>
                    <a:pt x="45" y="56"/>
                  </a:cubicBezTo>
                  <a:cubicBezTo>
                    <a:pt x="44" y="54"/>
                    <a:pt x="43" y="52"/>
                    <a:pt x="43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5"/>
                    <a:pt x="45" y="42"/>
                    <a:pt x="48" y="40"/>
                  </a:cubicBezTo>
                  <a:cubicBezTo>
                    <a:pt x="48" y="39"/>
                    <a:pt x="49" y="39"/>
                    <a:pt x="49" y="39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9" y="36"/>
                    <a:pt x="60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2" y="37"/>
                    <a:pt x="74" y="38"/>
                    <a:pt x="76" y="39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3" y="47"/>
                    <a:pt x="71" y="46"/>
                    <a:pt x="69" y="45"/>
                  </a:cubicBezTo>
                  <a:cubicBezTo>
                    <a:pt x="68" y="45"/>
                    <a:pt x="68" y="45"/>
                    <a:pt x="67" y="44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44"/>
                    <a:pt x="64" y="44"/>
                    <a:pt x="64" y="44"/>
                  </a:cubicBezTo>
                  <a:cubicBezTo>
                    <a:pt x="64" y="44"/>
                    <a:pt x="63" y="44"/>
                    <a:pt x="63" y="44"/>
                  </a:cubicBezTo>
                  <a:cubicBezTo>
                    <a:pt x="63" y="44"/>
                    <a:pt x="62" y="44"/>
                    <a:pt x="62" y="44"/>
                  </a:cubicBezTo>
                  <a:cubicBezTo>
                    <a:pt x="61" y="44"/>
                    <a:pt x="60" y="44"/>
                    <a:pt x="59" y="44"/>
                  </a:cubicBezTo>
                  <a:cubicBezTo>
                    <a:pt x="58" y="44"/>
                    <a:pt x="57" y="44"/>
                    <a:pt x="57" y="44"/>
                  </a:cubicBezTo>
                  <a:cubicBezTo>
                    <a:pt x="56" y="45"/>
                    <a:pt x="55" y="45"/>
                    <a:pt x="55" y="46"/>
                  </a:cubicBezTo>
                  <a:cubicBezTo>
                    <a:pt x="54" y="46"/>
                    <a:pt x="54" y="47"/>
                    <a:pt x="54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4" y="48"/>
                    <a:pt x="54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54" y="49"/>
                    <a:pt x="55" y="49"/>
                    <a:pt x="55" y="5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50"/>
                    <a:pt x="56" y="50"/>
                    <a:pt x="56" y="50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7" y="51"/>
                    <a:pt x="58" y="52"/>
                    <a:pt x="60" y="52"/>
                  </a:cubicBezTo>
                  <a:cubicBezTo>
                    <a:pt x="61" y="52"/>
                    <a:pt x="63" y="52"/>
                    <a:pt x="64" y="53"/>
                  </a:cubicBezTo>
                  <a:cubicBezTo>
                    <a:pt x="65" y="53"/>
                    <a:pt x="67" y="53"/>
                    <a:pt x="68" y="54"/>
                  </a:cubicBezTo>
                  <a:cubicBezTo>
                    <a:pt x="71" y="55"/>
                    <a:pt x="74" y="56"/>
                    <a:pt x="75" y="58"/>
                  </a:cubicBezTo>
                  <a:cubicBezTo>
                    <a:pt x="77" y="60"/>
                    <a:pt x="77" y="62"/>
                    <a:pt x="77" y="65"/>
                  </a:cubicBezTo>
                  <a:cubicBezTo>
                    <a:pt x="77" y="65"/>
                    <a:pt x="77" y="65"/>
                    <a:pt x="77" y="6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75753" y="5252452"/>
            <a:ext cx="681819" cy="681819"/>
            <a:chOff x="7922629" y="2489910"/>
            <a:chExt cx="681819" cy="681819"/>
          </a:xfrm>
        </p:grpSpPr>
        <p:sp>
          <p:nvSpPr>
            <p:cNvPr id="117" name="Oval 27"/>
            <p:cNvSpPr>
              <a:spLocks noChangeArrowheads="1"/>
            </p:cNvSpPr>
            <p:nvPr/>
          </p:nvSpPr>
          <p:spPr bwMode="auto">
            <a:xfrm>
              <a:off x="7922629" y="2489910"/>
              <a:ext cx="681819" cy="681819"/>
            </a:xfrm>
            <a:prstGeom prst="ellipse">
              <a:avLst/>
            </a:prstGeom>
            <a:solidFill>
              <a:srgbClr val="4F5A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Freeform 208"/>
            <p:cNvSpPr>
              <a:spLocks noEditPoints="1"/>
            </p:cNvSpPr>
            <p:nvPr/>
          </p:nvSpPr>
          <p:spPr bwMode="auto">
            <a:xfrm>
              <a:off x="8062416" y="2635403"/>
              <a:ext cx="416509" cy="380849"/>
            </a:xfrm>
            <a:custGeom>
              <a:avLst/>
              <a:gdLst>
                <a:gd name="T0" fmla="*/ 109 w 147"/>
                <a:gd name="T1" fmla="*/ 50 h 134"/>
                <a:gd name="T2" fmla="*/ 98 w 147"/>
                <a:gd name="T3" fmla="*/ 66 h 134"/>
                <a:gd name="T4" fmla="*/ 85 w 147"/>
                <a:gd name="T5" fmla="*/ 69 h 134"/>
                <a:gd name="T6" fmla="*/ 78 w 147"/>
                <a:gd name="T7" fmla="*/ 80 h 134"/>
                <a:gd name="T8" fmla="*/ 67 w 147"/>
                <a:gd name="T9" fmla="*/ 97 h 134"/>
                <a:gd name="T10" fmla="*/ 55 w 147"/>
                <a:gd name="T11" fmla="*/ 100 h 134"/>
                <a:gd name="T12" fmla="*/ 71 w 147"/>
                <a:gd name="T13" fmla="*/ 132 h 134"/>
                <a:gd name="T14" fmla="*/ 85 w 147"/>
                <a:gd name="T15" fmla="*/ 130 h 134"/>
                <a:gd name="T16" fmla="*/ 88 w 147"/>
                <a:gd name="T17" fmla="*/ 117 h 134"/>
                <a:gd name="T18" fmla="*/ 100 w 147"/>
                <a:gd name="T19" fmla="*/ 115 h 134"/>
                <a:gd name="T20" fmla="*/ 103 w 147"/>
                <a:gd name="T21" fmla="*/ 102 h 134"/>
                <a:gd name="T22" fmla="*/ 116 w 147"/>
                <a:gd name="T23" fmla="*/ 99 h 134"/>
                <a:gd name="T24" fmla="*/ 119 w 147"/>
                <a:gd name="T25" fmla="*/ 87 h 134"/>
                <a:gd name="T26" fmla="*/ 131 w 147"/>
                <a:gd name="T27" fmla="*/ 84 h 134"/>
                <a:gd name="T28" fmla="*/ 133 w 147"/>
                <a:gd name="T29" fmla="*/ 70 h 134"/>
                <a:gd name="T30" fmla="*/ 86 w 147"/>
                <a:gd name="T31" fmla="*/ 122 h 134"/>
                <a:gd name="T32" fmla="*/ 77 w 147"/>
                <a:gd name="T33" fmla="*/ 131 h 134"/>
                <a:gd name="T34" fmla="*/ 55 w 147"/>
                <a:gd name="T35" fmla="*/ 112 h 134"/>
                <a:gd name="T36" fmla="*/ 63 w 147"/>
                <a:gd name="T37" fmla="*/ 98 h 134"/>
                <a:gd name="T38" fmla="*/ 85 w 147"/>
                <a:gd name="T39" fmla="*/ 117 h 134"/>
                <a:gd name="T40" fmla="*/ 102 w 147"/>
                <a:gd name="T41" fmla="*/ 107 h 134"/>
                <a:gd name="T42" fmla="*/ 92 w 147"/>
                <a:gd name="T43" fmla="*/ 116 h 134"/>
                <a:gd name="T44" fmla="*/ 70 w 147"/>
                <a:gd name="T45" fmla="*/ 97 h 134"/>
                <a:gd name="T46" fmla="*/ 78 w 147"/>
                <a:gd name="T47" fmla="*/ 83 h 134"/>
                <a:gd name="T48" fmla="*/ 100 w 147"/>
                <a:gd name="T49" fmla="*/ 102 h 134"/>
                <a:gd name="T50" fmla="*/ 117 w 147"/>
                <a:gd name="T51" fmla="*/ 92 h 134"/>
                <a:gd name="T52" fmla="*/ 107 w 147"/>
                <a:gd name="T53" fmla="*/ 101 h 134"/>
                <a:gd name="T54" fmla="*/ 86 w 147"/>
                <a:gd name="T55" fmla="*/ 81 h 134"/>
                <a:gd name="T56" fmla="*/ 94 w 147"/>
                <a:gd name="T57" fmla="*/ 68 h 134"/>
                <a:gd name="T58" fmla="*/ 115 w 147"/>
                <a:gd name="T59" fmla="*/ 87 h 134"/>
                <a:gd name="T60" fmla="*/ 132 w 147"/>
                <a:gd name="T61" fmla="*/ 76 h 134"/>
                <a:gd name="T62" fmla="*/ 123 w 147"/>
                <a:gd name="T63" fmla="*/ 85 h 134"/>
                <a:gd name="T64" fmla="*/ 101 w 147"/>
                <a:gd name="T65" fmla="*/ 66 h 134"/>
                <a:gd name="T66" fmla="*/ 109 w 147"/>
                <a:gd name="T67" fmla="*/ 52 h 134"/>
                <a:gd name="T68" fmla="*/ 131 w 147"/>
                <a:gd name="T69" fmla="*/ 71 h 134"/>
                <a:gd name="T70" fmla="*/ 11 w 147"/>
                <a:gd name="T71" fmla="*/ 69 h 134"/>
                <a:gd name="T72" fmla="*/ 10 w 147"/>
                <a:gd name="T73" fmla="*/ 64 h 134"/>
                <a:gd name="T74" fmla="*/ 63 w 147"/>
                <a:gd name="T75" fmla="*/ 6 h 134"/>
                <a:gd name="T76" fmla="*/ 62 w 147"/>
                <a:gd name="T77" fmla="*/ 34 h 134"/>
                <a:gd name="T78" fmla="*/ 84 w 147"/>
                <a:gd name="T79" fmla="*/ 34 h 134"/>
                <a:gd name="T80" fmla="*/ 73 w 147"/>
                <a:gd name="T81" fmla="*/ 0 h 134"/>
                <a:gd name="T82" fmla="*/ 24 w 147"/>
                <a:gd name="T83" fmla="*/ 24 h 134"/>
                <a:gd name="T84" fmla="*/ 11 w 147"/>
                <a:gd name="T85" fmla="*/ 69 h 134"/>
                <a:gd name="T86" fmla="*/ 73 w 147"/>
                <a:gd name="T87" fmla="*/ 3 h 134"/>
                <a:gd name="T88" fmla="*/ 82 w 147"/>
                <a:gd name="T89" fmla="*/ 34 h 134"/>
                <a:gd name="T90" fmla="*/ 65 w 147"/>
                <a:gd name="T91" fmla="*/ 34 h 134"/>
                <a:gd name="T92" fmla="*/ 52 w 147"/>
                <a:gd name="T93" fmla="*/ 115 h 134"/>
                <a:gd name="T94" fmla="*/ 40 w 147"/>
                <a:gd name="T95" fmla="*/ 104 h 134"/>
                <a:gd name="T96" fmla="*/ 55 w 147"/>
                <a:gd name="T97" fmla="*/ 86 h 134"/>
                <a:gd name="T98" fmla="*/ 24 w 147"/>
                <a:gd name="T99" fmla="*/ 89 h 134"/>
                <a:gd name="T100" fmla="*/ 40 w 147"/>
                <a:gd name="T101" fmla="*/ 71 h 134"/>
                <a:gd name="T102" fmla="*/ 10 w 147"/>
                <a:gd name="T103" fmla="*/ 72 h 134"/>
                <a:gd name="T104" fmla="*/ 61 w 147"/>
                <a:gd name="T105" fmla="*/ 34 h 134"/>
                <a:gd name="T106" fmla="*/ 86 w 147"/>
                <a:gd name="T107" fmla="*/ 34 h 134"/>
                <a:gd name="T108" fmla="*/ 84 w 147"/>
                <a:gd name="T109" fmla="*/ 5 h 134"/>
                <a:gd name="T110" fmla="*/ 132 w 147"/>
                <a:gd name="T111" fmla="*/ 67 h 134"/>
                <a:gd name="T112" fmla="*/ 109 w 147"/>
                <a:gd name="T113" fmla="*/ 48 h 134"/>
                <a:gd name="T114" fmla="*/ 96 w 147"/>
                <a:gd name="T115" fmla="*/ 64 h 134"/>
                <a:gd name="T116" fmla="*/ 84 w 147"/>
                <a:gd name="T117" fmla="*/ 68 h 134"/>
                <a:gd name="T118" fmla="*/ 78 w 147"/>
                <a:gd name="T119" fmla="*/ 79 h 134"/>
                <a:gd name="T120" fmla="*/ 65 w 147"/>
                <a:gd name="T121" fmla="*/ 95 h 134"/>
                <a:gd name="T122" fmla="*/ 54 w 147"/>
                <a:gd name="T123" fmla="*/ 9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7" h="134">
                  <a:moveTo>
                    <a:pt x="115" y="52"/>
                  </a:moveTo>
                  <a:cubicBezTo>
                    <a:pt x="114" y="51"/>
                    <a:pt x="111" y="50"/>
                    <a:pt x="109" y="50"/>
                  </a:cubicBezTo>
                  <a:cubicBezTo>
                    <a:pt x="106" y="50"/>
                    <a:pt x="103" y="51"/>
                    <a:pt x="101" y="54"/>
                  </a:cubicBezTo>
                  <a:cubicBezTo>
                    <a:pt x="97" y="57"/>
                    <a:pt x="96" y="62"/>
                    <a:pt x="98" y="66"/>
                  </a:cubicBezTo>
                  <a:cubicBezTo>
                    <a:pt x="97" y="65"/>
                    <a:pt x="95" y="65"/>
                    <a:pt x="94" y="65"/>
                  </a:cubicBezTo>
                  <a:cubicBezTo>
                    <a:pt x="91" y="65"/>
                    <a:pt x="88" y="66"/>
                    <a:pt x="85" y="69"/>
                  </a:cubicBezTo>
                  <a:cubicBezTo>
                    <a:pt x="82" y="73"/>
                    <a:pt x="81" y="78"/>
                    <a:pt x="83" y="81"/>
                  </a:cubicBezTo>
                  <a:cubicBezTo>
                    <a:pt x="81" y="81"/>
                    <a:pt x="80" y="80"/>
                    <a:pt x="78" y="80"/>
                  </a:cubicBezTo>
                  <a:cubicBezTo>
                    <a:pt x="75" y="80"/>
                    <a:pt x="72" y="82"/>
                    <a:pt x="70" y="84"/>
                  </a:cubicBezTo>
                  <a:cubicBezTo>
                    <a:pt x="66" y="88"/>
                    <a:pt x="65" y="93"/>
                    <a:pt x="67" y="97"/>
                  </a:cubicBezTo>
                  <a:cubicBezTo>
                    <a:pt x="66" y="96"/>
                    <a:pt x="65" y="96"/>
                    <a:pt x="63" y="96"/>
                  </a:cubicBezTo>
                  <a:cubicBezTo>
                    <a:pt x="60" y="96"/>
                    <a:pt x="57" y="97"/>
                    <a:pt x="55" y="100"/>
                  </a:cubicBezTo>
                  <a:cubicBezTo>
                    <a:pt x="50" y="104"/>
                    <a:pt x="50" y="110"/>
                    <a:pt x="53" y="114"/>
                  </a:cubicBezTo>
                  <a:cubicBezTo>
                    <a:pt x="71" y="132"/>
                    <a:pt x="71" y="132"/>
                    <a:pt x="71" y="132"/>
                  </a:cubicBezTo>
                  <a:cubicBezTo>
                    <a:pt x="72" y="133"/>
                    <a:pt x="74" y="134"/>
                    <a:pt x="77" y="134"/>
                  </a:cubicBezTo>
                  <a:cubicBezTo>
                    <a:pt x="80" y="134"/>
                    <a:pt x="83" y="132"/>
                    <a:pt x="85" y="130"/>
                  </a:cubicBezTo>
                  <a:cubicBezTo>
                    <a:pt x="87" y="128"/>
                    <a:pt x="88" y="125"/>
                    <a:pt x="89" y="123"/>
                  </a:cubicBezTo>
                  <a:cubicBezTo>
                    <a:pt x="89" y="121"/>
                    <a:pt x="89" y="119"/>
                    <a:pt x="88" y="117"/>
                  </a:cubicBezTo>
                  <a:cubicBezTo>
                    <a:pt x="89" y="118"/>
                    <a:pt x="90" y="118"/>
                    <a:pt x="92" y="118"/>
                  </a:cubicBezTo>
                  <a:cubicBezTo>
                    <a:pt x="95" y="118"/>
                    <a:pt x="98" y="117"/>
                    <a:pt x="100" y="115"/>
                  </a:cubicBezTo>
                  <a:cubicBezTo>
                    <a:pt x="103" y="113"/>
                    <a:pt x="104" y="110"/>
                    <a:pt x="104" y="107"/>
                  </a:cubicBezTo>
                  <a:cubicBezTo>
                    <a:pt x="104" y="105"/>
                    <a:pt x="104" y="104"/>
                    <a:pt x="103" y="102"/>
                  </a:cubicBezTo>
                  <a:cubicBezTo>
                    <a:pt x="104" y="103"/>
                    <a:pt x="106" y="103"/>
                    <a:pt x="107" y="103"/>
                  </a:cubicBezTo>
                  <a:cubicBezTo>
                    <a:pt x="110" y="103"/>
                    <a:pt x="113" y="102"/>
                    <a:pt x="116" y="99"/>
                  </a:cubicBezTo>
                  <a:cubicBezTo>
                    <a:pt x="118" y="97"/>
                    <a:pt x="119" y="95"/>
                    <a:pt x="119" y="92"/>
                  </a:cubicBezTo>
                  <a:cubicBezTo>
                    <a:pt x="120" y="90"/>
                    <a:pt x="119" y="88"/>
                    <a:pt x="119" y="87"/>
                  </a:cubicBezTo>
                  <a:cubicBezTo>
                    <a:pt x="120" y="87"/>
                    <a:pt x="121" y="88"/>
                    <a:pt x="123" y="88"/>
                  </a:cubicBezTo>
                  <a:cubicBezTo>
                    <a:pt x="126" y="88"/>
                    <a:pt x="129" y="86"/>
                    <a:pt x="131" y="84"/>
                  </a:cubicBezTo>
                  <a:cubicBezTo>
                    <a:pt x="133" y="82"/>
                    <a:pt x="135" y="79"/>
                    <a:pt x="135" y="77"/>
                  </a:cubicBezTo>
                  <a:cubicBezTo>
                    <a:pt x="135" y="74"/>
                    <a:pt x="134" y="71"/>
                    <a:pt x="133" y="70"/>
                  </a:cubicBezTo>
                  <a:lnTo>
                    <a:pt x="115" y="52"/>
                  </a:lnTo>
                  <a:close/>
                  <a:moveTo>
                    <a:pt x="86" y="122"/>
                  </a:moveTo>
                  <a:cubicBezTo>
                    <a:pt x="86" y="125"/>
                    <a:pt x="85" y="127"/>
                    <a:pt x="83" y="128"/>
                  </a:cubicBezTo>
                  <a:cubicBezTo>
                    <a:pt x="81" y="130"/>
                    <a:pt x="79" y="131"/>
                    <a:pt x="77" y="131"/>
                  </a:cubicBezTo>
                  <a:cubicBezTo>
                    <a:pt x="75" y="131"/>
                    <a:pt x="73" y="131"/>
                    <a:pt x="72" y="130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2" y="110"/>
                    <a:pt x="53" y="105"/>
                    <a:pt x="56" y="101"/>
                  </a:cubicBezTo>
                  <a:cubicBezTo>
                    <a:pt x="58" y="99"/>
                    <a:pt x="61" y="98"/>
                    <a:pt x="63" y="98"/>
                  </a:cubicBezTo>
                  <a:cubicBezTo>
                    <a:pt x="65" y="98"/>
                    <a:pt x="66" y="99"/>
                    <a:pt x="67" y="100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6" y="119"/>
                    <a:pt x="86" y="120"/>
                    <a:pt x="86" y="122"/>
                  </a:cubicBezTo>
                  <a:close/>
                  <a:moveTo>
                    <a:pt x="102" y="107"/>
                  </a:moveTo>
                  <a:cubicBezTo>
                    <a:pt x="101" y="109"/>
                    <a:pt x="100" y="111"/>
                    <a:pt x="99" y="113"/>
                  </a:cubicBezTo>
                  <a:cubicBezTo>
                    <a:pt x="97" y="115"/>
                    <a:pt x="94" y="116"/>
                    <a:pt x="92" y="116"/>
                  </a:cubicBezTo>
                  <a:cubicBezTo>
                    <a:pt x="90" y="116"/>
                    <a:pt x="89" y="115"/>
                    <a:pt x="88" y="114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68" y="94"/>
                    <a:pt x="68" y="89"/>
                    <a:pt x="72" y="86"/>
                  </a:cubicBezTo>
                  <a:cubicBezTo>
                    <a:pt x="74" y="84"/>
                    <a:pt x="76" y="83"/>
                    <a:pt x="78" y="83"/>
                  </a:cubicBezTo>
                  <a:cubicBezTo>
                    <a:pt x="80" y="83"/>
                    <a:pt x="82" y="84"/>
                    <a:pt x="83" y="85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1" y="103"/>
                    <a:pt x="102" y="105"/>
                    <a:pt x="102" y="107"/>
                  </a:cubicBezTo>
                  <a:close/>
                  <a:moveTo>
                    <a:pt x="117" y="92"/>
                  </a:moveTo>
                  <a:cubicBezTo>
                    <a:pt x="117" y="94"/>
                    <a:pt x="116" y="96"/>
                    <a:pt x="114" y="98"/>
                  </a:cubicBezTo>
                  <a:cubicBezTo>
                    <a:pt x="112" y="99"/>
                    <a:pt x="110" y="101"/>
                    <a:pt x="107" y="101"/>
                  </a:cubicBezTo>
                  <a:cubicBezTo>
                    <a:pt x="106" y="101"/>
                    <a:pt x="104" y="100"/>
                    <a:pt x="103" y="99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3" y="79"/>
                    <a:pt x="84" y="74"/>
                    <a:pt x="87" y="71"/>
                  </a:cubicBezTo>
                  <a:cubicBezTo>
                    <a:pt x="89" y="69"/>
                    <a:pt x="91" y="68"/>
                    <a:pt x="94" y="68"/>
                  </a:cubicBezTo>
                  <a:cubicBezTo>
                    <a:pt x="95" y="68"/>
                    <a:pt x="97" y="68"/>
                    <a:pt x="98" y="69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17" y="88"/>
                    <a:pt x="117" y="90"/>
                    <a:pt x="117" y="92"/>
                  </a:cubicBezTo>
                  <a:close/>
                  <a:moveTo>
                    <a:pt x="132" y="76"/>
                  </a:moveTo>
                  <a:cubicBezTo>
                    <a:pt x="132" y="78"/>
                    <a:pt x="131" y="81"/>
                    <a:pt x="129" y="82"/>
                  </a:cubicBezTo>
                  <a:cubicBezTo>
                    <a:pt x="127" y="84"/>
                    <a:pt x="125" y="85"/>
                    <a:pt x="123" y="85"/>
                  </a:cubicBezTo>
                  <a:cubicBezTo>
                    <a:pt x="121" y="85"/>
                    <a:pt x="120" y="85"/>
                    <a:pt x="119" y="84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98" y="64"/>
                    <a:pt x="99" y="59"/>
                    <a:pt x="102" y="55"/>
                  </a:cubicBezTo>
                  <a:cubicBezTo>
                    <a:pt x="104" y="53"/>
                    <a:pt x="107" y="52"/>
                    <a:pt x="109" y="52"/>
                  </a:cubicBezTo>
                  <a:cubicBezTo>
                    <a:pt x="111" y="52"/>
                    <a:pt x="112" y="53"/>
                    <a:pt x="113" y="54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32" y="73"/>
                    <a:pt x="133" y="74"/>
                    <a:pt x="132" y="76"/>
                  </a:cubicBezTo>
                  <a:close/>
                  <a:moveTo>
                    <a:pt x="11" y="69"/>
                  </a:moveTo>
                  <a:cubicBezTo>
                    <a:pt x="12" y="67"/>
                    <a:pt x="12" y="67"/>
                    <a:pt x="12" y="6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3" y="57"/>
                    <a:pt x="13" y="39"/>
                    <a:pt x="26" y="26"/>
                  </a:cubicBezTo>
                  <a:cubicBezTo>
                    <a:pt x="37" y="14"/>
                    <a:pt x="52" y="4"/>
                    <a:pt x="63" y="6"/>
                  </a:cubicBezTo>
                  <a:cubicBezTo>
                    <a:pt x="62" y="7"/>
                    <a:pt x="62" y="8"/>
                    <a:pt x="62" y="9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2" y="39"/>
                    <a:pt x="67" y="43"/>
                    <a:pt x="73" y="43"/>
                  </a:cubicBezTo>
                  <a:cubicBezTo>
                    <a:pt x="79" y="43"/>
                    <a:pt x="84" y="39"/>
                    <a:pt x="84" y="3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4" y="4"/>
                    <a:pt x="79" y="0"/>
                    <a:pt x="73" y="0"/>
                  </a:cubicBezTo>
                  <a:cubicBezTo>
                    <a:pt x="69" y="0"/>
                    <a:pt x="66" y="2"/>
                    <a:pt x="64" y="4"/>
                  </a:cubicBezTo>
                  <a:cubicBezTo>
                    <a:pt x="53" y="1"/>
                    <a:pt x="37" y="11"/>
                    <a:pt x="24" y="24"/>
                  </a:cubicBezTo>
                  <a:cubicBezTo>
                    <a:pt x="10" y="39"/>
                    <a:pt x="0" y="58"/>
                    <a:pt x="8" y="66"/>
                  </a:cubicBezTo>
                  <a:lnTo>
                    <a:pt x="11" y="69"/>
                  </a:lnTo>
                  <a:close/>
                  <a:moveTo>
                    <a:pt x="65" y="9"/>
                  </a:moveTo>
                  <a:cubicBezTo>
                    <a:pt x="65" y="6"/>
                    <a:pt x="68" y="3"/>
                    <a:pt x="73" y="3"/>
                  </a:cubicBezTo>
                  <a:cubicBezTo>
                    <a:pt x="78" y="3"/>
                    <a:pt x="82" y="6"/>
                    <a:pt x="82" y="9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8"/>
                    <a:pt x="78" y="41"/>
                    <a:pt x="73" y="41"/>
                  </a:cubicBezTo>
                  <a:cubicBezTo>
                    <a:pt x="68" y="41"/>
                    <a:pt x="65" y="38"/>
                    <a:pt x="65" y="34"/>
                  </a:cubicBezTo>
                  <a:lnTo>
                    <a:pt x="65" y="9"/>
                  </a:lnTo>
                  <a:close/>
                  <a:moveTo>
                    <a:pt x="52" y="115"/>
                  </a:moveTo>
                  <a:cubicBezTo>
                    <a:pt x="54" y="117"/>
                    <a:pt x="54" y="117"/>
                    <a:pt x="54" y="117"/>
                  </a:cubicBezTo>
                  <a:cubicBezTo>
                    <a:pt x="46" y="126"/>
                    <a:pt x="32" y="111"/>
                    <a:pt x="40" y="104"/>
                  </a:cubicBezTo>
                  <a:cubicBezTo>
                    <a:pt x="46" y="97"/>
                    <a:pt x="57" y="87"/>
                    <a:pt x="57" y="87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5" y="86"/>
                    <a:pt x="44" y="97"/>
                    <a:pt x="39" y="103"/>
                  </a:cubicBezTo>
                  <a:cubicBezTo>
                    <a:pt x="30" y="111"/>
                    <a:pt x="15" y="98"/>
                    <a:pt x="24" y="89"/>
                  </a:cubicBezTo>
                  <a:cubicBezTo>
                    <a:pt x="29" y="84"/>
                    <a:pt x="41" y="72"/>
                    <a:pt x="41" y="72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1"/>
                    <a:pt x="33" y="77"/>
                    <a:pt x="25" y="86"/>
                  </a:cubicBezTo>
                  <a:cubicBezTo>
                    <a:pt x="16" y="94"/>
                    <a:pt x="2" y="81"/>
                    <a:pt x="10" y="72"/>
                  </a:cubicBezTo>
                  <a:cubicBezTo>
                    <a:pt x="13" y="69"/>
                    <a:pt x="43" y="39"/>
                    <a:pt x="61" y="21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40"/>
                    <a:pt x="66" y="45"/>
                    <a:pt x="73" y="45"/>
                  </a:cubicBezTo>
                  <a:cubicBezTo>
                    <a:pt x="80" y="45"/>
                    <a:pt x="86" y="40"/>
                    <a:pt x="86" y="34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6" y="8"/>
                    <a:pt x="85" y="6"/>
                    <a:pt x="84" y="5"/>
                  </a:cubicBezTo>
                  <a:cubicBezTo>
                    <a:pt x="108" y="6"/>
                    <a:pt x="147" y="52"/>
                    <a:pt x="134" y="65"/>
                  </a:cubicBezTo>
                  <a:cubicBezTo>
                    <a:pt x="134" y="66"/>
                    <a:pt x="133" y="66"/>
                    <a:pt x="132" y="67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4" y="49"/>
                    <a:pt x="112" y="48"/>
                    <a:pt x="109" y="48"/>
                  </a:cubicBezTo>
                  <a:cubicBezTo>
                    <a:pt x="106" y="48"/>
                    <a:pt x="102" y="50"/>
                    <a:pt x="100" y="53"/>
                  </a:cubicBezTo>
                  <a:cubicBezTo>
                    <a:pt x="96" y="56"/>
                    <a:pt x="95" y="60"/>
                    <a:pt x="96" y="64"/>
                  </a:cubicBezTo>
                  <a:cubicBezTo>
                    <a:pt x="95" y="64"/>
                    <a:pt x="95" y="64"/>
                    <a:pt x="94" y="64"/>
                  </a:cubicBezTo>
                  <a:cubicBezTo>
                    <a:pt x="90" y="64"/>
                    <a:pt x="87" y="65"/>
                    <a:pt x="84" y="68"/>
                  </a:cubicBezTo>
                  <a:cubicBezTo>
                    <a:pt x="81" y="71"/>
                    <a:pt x="80" y="76"/>
                    <a:pt x="80" y="79"/>
                  </a:cubicBezTo>
                  <a:cubicBezTo>
                    <a:pt x="80" y="79"/>
                    <a:pt x="79" y="79"/>
                    <a:pt x="78" y="79"/>
                  </a:cubicBezTo>
                  <a:cubicBezTo>
                    <a:pt x="75" y="79"/>
                    <a:pt x="72" y="81"/>
                    <a:pt x="69" y="83"/>
                  </a:cubicBezTo>
                  <a:cubicBezTo>
                    <a:pt x="66" y="87"/>
                    <a:pt x="64" y="91"/>
                    <a:pt x="65" y="95"/>
                  </a:cubicBezTo>
                  <a:cubicBezTo>
                    <a:pt x="64" y="95"/>
                    <a:pt x="64" y="95"/>
                    <a:pt x="63" y="95"/>
                  </a:cubicBezTo>
                  <a:cubicBezTo>
                    <a:pt x="60" y="95"/>
                    <a:pt x="56" y="96"/>
                    <a:pt x="54" y="99"/>
                  </a:cubicBezTo>
                  <a:cubicBezTo>
                    <a:pt x="49" y="104"/>
                    <a:pt x="48" y="111"/>
                    <a:pt x="52" y="1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301080" y="4217456"/>
            <a:ext cx="681819" cy="681819"/>
            <a:chOff x="1418244" y="4944744"/>
            <a:chExt cx="681819" cy="681819"/>
          </a:xfrm>
        </p:grpSpPr>
        <p:sp>
          <p:nvSpPr>
            <p:cNvPr id="119" name="Oval 31"/>
            <p:cNvSpPr>
              <a:spLocks noChangeArrowheads="1"/>
            </p:cNvSpPr>
            <p:nvPr/>
          </p:nvSpPr>
          <p:spPr bwMode="auto">
            <a:xfrm>
              <a:off x="1418244" y="4944744"/>
              <a:ext cx="681819" cy="681819"/>
            </a:xfrm>
            <a:prstGeom prst="ellipse">
              <a:avLst/>
            </a:prstGeom>
            <a:solidFill>
              <a:srgbClr val="4F5A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Freeform 180"/>
            <p:cNvSpPr>
              <a:spLocks noEditPoints="1"/>
            </p:cNvSpPr>
            <p:nvPr/>
          </p:nvSpPr>
          <p:spPr bwMode="auto">
            <a:xfrm>
              <a:off x="1552326" y="5138735"/>
              <a:ext cx="417935" cy="318088"/>
            </a:xfrm>
            <a:custGeom>
              <a:avLst/>
              <a:gdLst>
                <a:gd name="T0" fmla="*/ 119 w 147"/>
                <a:gd name="T1" fmla="*/ 70 h 112"/>
                <a:gd name="T2" fmla="*/ 132 w 147"/>
                <a:gd name="T3" fmla="*/ 70 h 112"/>
                <a:gd name="T4" fmla="*/ 147 w 147"/>
                <a:gd name="T5" fmla="*/ 81 h 112"/>
                <a:gd name="T6" fmla="*/ 134 w 147"/>
                <a:gd name="T7" fmla="*/ 102 h 112"/>
                <a:gd name="T8" fmla="*/ 121 w 147"/>
                <a:gd name="T9" fmla="*/ 112 h 112"/>
                <a:gd name="T10" fmla="*/ 38 w 147"/>
                <a:gd name="T11" fmla="*/ 110 h 112"/>
                <a:gd name="T12" fmla="*/ 33 w 147"/>
                <a:gd name="T13" fmla="*/ 92 h 112"/>
                <a:gd name="T14" fmla="*/ 0 w 147"/>
                <a:gd name="T15" fmla="*/ 69 h 112"/>
                <a:gd name="T16" fmla="*/ 23 w 147"/>
                <a:gd name="T17" fmla="*/ 0 h 112"/>
                <a:gd name="T18" fmla="*/ 111 w 147"/>
                <a:gd name="T19" fmla="*/ 23 h 112"/>
                <a:gd name="T20" fmla="*/ 111 w 147"/>
                <a:gd name="T21" fmla="*/ 69 h 112"/>
                <a:gd name="T22" fmla="*/ 37 w 147"/>
                <a:gd name="T23" fmla="*/ 92 h 112"/>
                <a:gd name="T24" fmla="*/ 40 w 147"/>
                <a:gd name="T25" fmla="*/ 107 h 112"/>
                <a:gd name="T26" fmla="*/ 121 w 147"/>
                <a:gd name="T27" fmla="*/ 108 h 112"/>
                <a:gd name="T28" fmla="*/ 129 w 147"/>
                <a:gd name="T29" fmla="*/ 104 h 112"/>
                <a:gd name="T30" fmla="*/ 119 w 147"/>
                <a:gd name="T31" fmla="*/ 81 h 112"/>
                <a:gd name="T32" fmla="*/ 147 w 147"/>
                <a:gd name="T33" fmla="*/ 72 h 112"/>
                <a:gd name="T34" fmla="*/ 103 w 147"/>
                <a:gd name="T35" fmla="*/ 69 h 112"/>
                <a:gd name="T36" fmla="*/ 88 w 147"/>
                <a:gd name="T37" fmla="*/ 8 h 112"/>
                <a:gd name="T38" fmla="*/ 7 w 147"/>
                <a:gd name="T39" fmla="*/ 23 h 112"/>
                <a:gd name="T40" fmla="*/ 23 w 147"/>
                <a:gd name="T41" fmla="*/ 84 h 112"/>
                <a:gd name="T42" fmla="*/ 134 w 147"/>
                <a:gd name="T43" fmla="*/ 57 h 112"/>
                <a:gd name="T44" fmla="*/ 147 w 147"/>
                <a:gd name="T45" fmla="*/ 70 h 112"/>
                <a:gd name="T46" fmla="*/ 36 w 147"/>
                <a:gd name="T47" fmla="*/ 36 h 112"/>
                <a:gd name="T48" fmla="*/ 47 w 147"/>
                <a:gd name="T49" fmla="*/ 31 h 112"/>
                <a:gd name="T50" fmla="*/ 51 w 147"/>
                <a:gd name="T51" fmla="*/ 35 h 112"/>
                <a:gd name="T52" fmla="*/ 63 w 147"/>
                <a:gd name="T53" fmla="*/ 30 h 112"/>
                <a:gd name="T54" fmla="*/ 65 w 147"/>
                <a:gd name="T55" fmla="*/ 31 h 112"/>
                <a:gd name="T56" fmla="*/ 68 w 147"/>
                <a:gd name="T57" fmla="*/ 24 h 112"/>
                <a:gd name="T58" fmla="*/ 60 w 147"/>
                <a:gd name="T59" fmla="*/ 24 h 112"/>
                <a:gd name="T60" fmla="*/ 60 w 147"/>
                <a:gd name="T61" fmla="*/ 27 h 112"/>
                <a:gd name="T62" fmla="*/ 50 w 147"/>
                <a:gd name="T63" fmla="*/ 31 h 112"/>
                <a:gd name="T64" fmla="*/ 46 w 147"/>
                <a:gd name="T65" fmla="*/ 27 h 112"/>
                <a:gd name="T66" fmla="*/ 34 w 147"/>
                <a:gd name="T67" fmla="*/ 36 h 112"/>
                <a:gd name="T68" fmla="*/ 40 w 147"/>
                <a:gd name="T69" fmla="*/ 44 h 112"/>
                <a:gd name="T70" fmla="*/ 34 w 147"/>
                <a:gd name="T71" fmla="*/ 46 h 112"/>
                <a:gd name="T72" fmla="*/ 36 w 147"/>
                <a:gd name="T73" fmla="*/ 65 h 112"/>
                <a:gd name="T74" fmla="*/ 42 w 147"/>
                <a:gd name="T75" fmla="*/ 63 h 112"/>
                <a:gd name="T76" fmla="*/ 40 w 147"/>
                <a:gd name="T77" fmla="*/ 44 h 112"/>
                <a:gd name="T78" fmla="*/ 47 w 147"/>
                <a:gd name="T79" fmla="*/ 40 h 112"/>
                <a:gd name="T80" fmla="*/ 45 w 147"/>
                <a:gd name="T81" fmla="*/ 63 h 112"/>
                <a:gd name="T82" fmla="*/ 51 w 147"/>
                <a:gd name="T83" fmla="*/ 65 h 112"/>
                <a:gd name="T84" fmla="*/ 53 w 147"/>
                <a:gd name="T85" fmla="*/ 42 h 112"/>
                <a:gd name="T86" fmla="*/ 63 w 147"/>
                <a:gd name="T87" fmla="*/ 35 h 112"/>
                <a:gd name="T88" fmla="*/ 57 w 147"/>
                <a:gd name="T89" fmla="*/ 37 h 112"/>
                <a:gd name="T90" fmla="*/ 59 w 147"/>
                <a:gd name="T91" fmla="*/ 65 h 112"/>
                <a:gd name="T92" fmla="*/ 65 w 147"/>
                <a:gd name="T93" fmla="*/ 63 h 112"/>
                <a:gd name="T94" fmla="*/ 63 w 147"/>
                <a:gd name="T95" fmla="*/ 35 h 112"/>
                <a:gd name="T96" fmla="*/ 71 w 147"/>
                <a:gd name="T97" fmla="*/ 28 h 112"/>
                <a:gd name="T98" fmla="*/ 69 w 147"/>
                <a:gd name="T99" fmla="*/ 63 h 112"/>
                <a:gd name="T100" fmla="*/ 75 w 147"/>
                <a:gd name="T101" fmla="*/ 65 h 112"/>
                <a:gd name="T102" fmla="*/ 77 w 147"/>
                <a:gd name="T103" fmla="*/ 3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7" h="112">
                  <a:moveTo>
                    <a:pt x="132" y="70"/>
                  </a:moveTo>
                  <a:cubicBezTo>
                    <a:pt x="119" y="70"/>
                    <a:pt x="119" y="70"/>
                    <a:pt x="119" y="70"/>
                  </a:cubicBezTo>
                  <a:cubicBezTo>
                    <a:pt x="120" y="63"/>
                    <a:pt x="125" y="58"/>
                    <a:pt x="132" y="57"/>
                  </a:cubicBezTo>
                  <a:lnTo>
                    <a:pt x="132" y="70"/>
                  </a:lnTo>
                  <a:close/>
                  <a:moveTo>
                    <a:pt x="147" y="72"/>
                  </a:moveTo>
                  <a:cubicBezTo>
                    <a:pt x="147" y="81"/>
                    <a:pt x="147" y="81"/>
                    <a:pt x="147" y="81"/>
                  </a:cubicBezTo>
                  <a:cubicBezTo>
                    <a:pt x="147" y="88"/>
                    <a:pt x="141" y="94"/>
                    <a:pt x="134" y="94"/>
                  </a:cubicBezTo>
                  <a:cubicBezTo>
                    <a:pt x="134" y="97"/>
                    <a:pt x="134" y="99"/>
                    <a:pt x="134" y="102"/>
                  </a:cubicBezTo>
                  <a:cubicBezTo>
                    <a:pt x="133" y="105"/>
                    <a:pt x="132" y="108"/>
                    <a:pt x="129" y="110"/>
                  </a:cubicBezTo>
                  <a:cubicBezTo>
                    <a:pt x="127" y="111"/>
                    <a:pt x="124" y="112"/>
                    <a:pt x="121" y="112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3" y="112"/>
                    <a:pt x="40" y="111"/>
                    <a:pt x="38" y="110"/>
                  </a:cubicBezTo>
                  <a:cubicBezTo>
                    <a:pt x="36" y="109"/>
                    <a:pt x="35" y="107"/>
                    <a:pt x="34" y="105"/>
                  </a:cubicBezTo>
                  <a:cubicBezTo>
                    <a:pt x="33" y="101"/>
                    <a:pt x="33" y="97"/>
                    <a:pt x="33" y="92"/>
                  </a:cubicBezTo>
                  <a:cubicBezTo>
                    <a:pt x="23" y="92"/>
                    <a:pt x="23" y="92"/>
                    <a:pt x="23" y="92"/>
                  </a:cubicBezTo>
                  <a:cubicBezTo>
                    <a:pt x="10" y="92"/>
                    <a:pt x="0" y="82"/>
                    <a:pt x="0" y="6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01" y="0"/>
                    <a:pt x="111" y="10"/>
                    <a:pt x="111" y="23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82"/>
                    <a:pt x="101" y="92"/>
                    <a:pt x="88" y="92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5"/>
                    <a:pt x="37" y="98"/>
                    <a:pt x="37" y="101"/>
                  </a:cubicBezTo>
                  <a:cubicBezTo>
                    <a:pt x="38" y="104"/>
                    <a:pt x="39" y="106"/>
                    <a:pt x="40" y="107"/>
                  </a:cubicBezTo>
                  <a:cubicBezTo>
                    <a:pt x="41" y="108"/>
                    <a:pt x="43" y="108"/>
                    <a:pt x="46" y="108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124" y="108"/>
                    <a:pt x="126" y="108"/>
                    <a:pt x="127" y="107"/>
                  </a:cubicBezTo>
                  <a:cubicBezTo>
                    <a:pt x="128" y="106"/>
                    <a:pt x="129" y="105"/>
                    <a:pt x="129" y="104"/>
                  </a:cubicBezTo>
                  <a:cubicBezTo>
                    <a:pt x="130" y="101"/>
                    <a:pt x="130" y="98"/>
                    <a:pt x="130" y="94"/>
                  </a:cubicBezTo>
                  <a:cubicBezTo>
                    <a:pt x="124" y="93"/>
                    <a:pt x="119" y="87"/>
                    <a:pt x="119" y="81"/>
                  </a:cubicBezTo>
                  <a:cubicBezTo>
                    <a:pt x="119" y="72"/>
                    <a:pt x="119" y="72"/>
                    <a:pt x="119" y="72"/>
                  </a:cubicBezTo>
                  <a:lnTo>
                    <a:pt x="147" y="72"/>
                  </a:lnTo>
                  <a:close/>
                  <a:moveTo>
                    <a:pt x="88" y="84"/>
                  </a:moveTo>
                  <a:cubicBezTo>
                    <a:pt x="96" y="84"/>
                    <a:pt x="103" y="77"/>
                    <a:pt x="103" y="69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15"/>
                    <a:pt x="96" y="8"/>
                    <a:pt x="88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4" y="8"/>
                    <a:pt x="7" y="15"/>
                    <a:pt x="7" y="23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7" y="77"/>
                    <a:pt x="14" y="84"/>
                    <a:pt x="23" y="84"/>
                  </a:cubicBezTo>
                  <a:lnTo>
                    <a:pt x="88" y="84"/>
                  </a:lnTo>
                  <a:close/>
                  <a:moveTo>
                    <a:pt x="134" y="57"/>
                  </a:moveTo>
                  <a:cubicBezTo>
                    <a:pt x="134" y="70"/>
                    <a:pt x="134" y="70"/>
                    <a:pt x="134" y="70"/>
                  </a:cubicBezTo>
                  <a:cubicBezTo>
                    <a:pt x="147" y="70"/>
                    <a:pt x="147" y="70"/>
                    <a:pt x="147" y="70"/>
                  </a:cubicBezTo>
                  <a:cubicBezTo>
                    <a:pt x="146" y="63"/>
                    <a:pt x="141" y="58"/>
                    <a:pt x="134" y="57"/>
                  </a:cubicBezTo>
                  <a:close/>
                  <a:moveTo>
                    <a:pt x="36" y="36"/>
                  </a:moveTo>
                  <a:cubicBezTo>
                    <a:pt x="45" y="31"/>
                    <a:pt x="45" y="31"/>
                    <a:pt x="45" y="31"/>
                  </a:cubicBezTo>
                  <a:cubicBezTo>
                    <a:pt x="46" y="30"/>
                    <a:pt x="47" y="31"/>
                    <a:pt x="47" y="31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0" y="35"/>
                    <a:pt x="51" y="35"/>
                    <a:pt x="51" y="35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2" y="29"/>
                    <a:pt x="63" y="29"/>
                    <a:pt x="63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32"/>
                    <a:pt x="65" y="32"/>
                    <a:pt x="65" y="31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4"/>
                    <a:pt x="69" y="24"/>
                    <a:pt x="68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0" y="23"/>
                    <a:pt x="60" y="23"/>
                    <a:pt x="60" y="24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6"/>
                    <a:pt x="61" y="27"/>
                    <a:pt x="60" y="27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2"/>
                    <a:pt x="51" y="31"/>
                    <a:pt x="50" y="31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7" y="27"/>
                    <a:pt x="46" y="27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4" y="34"/>
                    <a:pt x="34" y="35"/>
                    <a:pt x="34" y="36"/>
                  </a:cubicBezTo>
                  <a:cubicBezTo>
                    <a:pt x="35" y="36"/>
                    <a:pt x="36" y="37"/>
                    <a:pt x="36" y="36"/>
                  </a:cubicBezTo>
                  <a:close/>
                  <a:moveTo>
                    <a:pt x="40" y="44"/>
                  </a:moveTo>
                  <a:cubicBezTo>
                    <a:pt x="36" y="44"/>
                    <a:pt x="36" y="44"/>
                    <a:pt x="36" y="44"/>
                  </a:cubicBezTo>
                  <a:cubicBezTo>
                    <a:pt x="34" y="44"/>
                    <a:pt x="34" y="45"/>
                    <a:pt x="34" y="46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4"/>
                    <a:pt x="34" y="65"/>
                    <a:pt x="36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1" y="65"/>
                    <a:pt x="42" y="64"/>
                    <a:pt x="42" y="63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5"/>
                    <a:pt x="41" y="44"/>
                    <a:pt x="40" y="44"/>
                  </a:cubicBezTo>
                  <a:close/>
                  <a:moveTo>
                    <a:pt x="51" y="40"/>
                  </a:moveTo>
                  <a:cubicBezTo>
                    <a:pt x="47" y="40"/>
                    <a:pt x="47" y="40"/>
                    <a:pt x="47" y="40"/>
                  </a:cubicBezTo>
                  <a:cubicBezTo>
                    <a:pt x="46" y="40"/>
                    <a:pt x="45" y="41"/>
                    <a:pt x="45" y="42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4"/>
                    <a:pt x="46" y="65"/>
                    <a:pt x="47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3" y="65"/>
                    <a:pt x="53" y="64"/>
                    <a:pt x="53" y="63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3" y="41"/>
                    <a:pt x="53" y="40"/>
                    <a:pt x="51" y="40"/>
                  </a:cubicBezTo>
                  <a:close/>
                  <a:moveTo>
                    <a:pt x="63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8" y="35"/>
                    <a:pt x="57" y="36"/>
                    <a:pt x="57" y="37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7" y="64"/>
                    <a:pt x="58" y="65"/>
                    <a:pt x="59" y="65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4" y="65"/>
                    <a:pt x="65" y="64"/>
                    <a:pt x="65" y="63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36"/>
                    <a:pt x="64" y="35"/>
                    <a:pt x="63" y="35"/>
                  </a:cubicBezTo>
                  <a:close/>
                  <a:moveTo>
                    <a:pt x="75" y="28"/>
                  </a:moveTo>
                  <a:cubicBezTo>
                    <a:pt x="71" y="28"/>
                    <a:pt x="71" y="28"/>
                    <a:pt x="71" y="28"/>
                  </a:cubicBezTo>
                  <a:cubicBezTo>
                    <a:pt x="70" y="28"/>
                    <a:pt x="69" y="29"/>
                    <a:pt x="69" y="30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4"/>
                    <a:pt x="70" y="65"/>
                    <a:pt x="71" y="65"/>
                  </a:cubicBezTo>
                  <a:cubicBezTo>
                    <a:pt x="75" y="65"/>
                    <a:pt x="75" y="65"/>
                    <a:pt x="75" y="65"/>
                  </a:cubicBezTo>
                  <a:cubicBezTo>
                    <a:pt x="76" y="65"/>
                    <a:pt x="77" y="64"/>
                    <a:pt x="77" y="63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7" y="29"/>
                    <a:pt x="76" y="28"/>
                    <a:pt x="75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21" name="그림 120"/>
          <p:cNvPicPr>
            <a:picLocks noChangeAspect="1"/>
          </p:cNvPicPr>
          <p:nvPr/>
        </p:nvPicPr>
        <p:blipFill rotWithShape="1">
          <a:blip r:embed="rId2"/>
          <a:srcRect b="37032"/>
          <a:stretch/>
        </p:blipFill>
        <p:spPr>
          <a:xfrm>
            <a:off x="5796136" y="2188353"/>
            <a:ext cx="1656184" cy="69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8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모서리가 둥근 직사각형 37"/>
          <p:cNvSpPr/>
          <p:nvPr/>
        </p:nvSpPr>
        <p:spPr>
          <a:xfrm>
            <a:off x="423954" y="2017669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모서리가 둥근 직사각형 38"/>
          <p:cNvSpPr/>
          <p:nvPr/>
        </p:nvSpPr>
        <p:spPr>
          <a:xfrm>
            <a:off x="2147118" y="2017669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3870282" y="2017669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모서리가 둥근 직사각형 40"/>
          <p:cNvSpPr/>
          <p:nvPr/>
        </p:nvSpPr>
        <p:spPr>
          <a:xfrm>
            <a:off x="5593446" y="2017669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7316609" y="2017669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2147118" y="3008171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모서리가 둥근 직사각형 46"/>
          <p:cNvSpPr/>
          <p:nvPr/>
        </p:nvSpPr>
        <p:spPr>
          <a:xfrm>
            <a:off x="3870282" y="3008171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직사각형 47"/>
          <p:cNvSpPr/>
          <p:nvPr/>
        </p:nvSpPr>
        <p:spPr>
          <a:xfrm>
            <a:off x="5593446" y="3008171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모서리가 둥근 직사각형 48"/>
          <p:cNvSpPr/>
          <p:nvPr/>
        </p:nvSpPr>
        <p:spPr>
          <a:xfrm>
            <a:off x="7316609" y="3008171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모서리가 둥근 직사각형 50"/>
          <p:cNvSpPr/>
          <p:nvPr/>
        </p:nvSpPr>
        <p:spPr>
          <a:xfrm>
            <a:off x="423954" y="4026897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2147118" y="4026897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모서리가 둥근 직사각형 52"/>
          <p:cNvSpPr/>
          <p:nvPr/>
        </p:nvSpPr>
        <p:spPr>
          <a:xfrm>
            <a:off x="3870282" y="4026897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5593446" y="4026897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모서리가 둥근 직사각형 54"/>
          <p:cNvSpPr/>
          <p:nvPr/>
        </p:nvSpPr>
        <p:spPr>
          <a:xfrm>
            <a:off x="7316609" y="4026897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모서리가 둥근 직사각형 56"/>
          <p:cNvSpPr/>
          <p:nvPr/>
        </p:nvSpPr>
        <p:spPr>
          <a:xfrm>
            <a:off x="423954" y="5031512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모서리가 둥근 직사각형 57"/>
          <p:cNvSpPr/>
          <p:nvPr/>
        </p:nvSpPr>
        <p:spPr>
          <a:xfrm>
            <a:off x="2147118" y="5031512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모서리가 둥근 직사각형 58"/>
          <p:cNvSpPr/>
          <p:nvPr/>
        </p:nvSpPr>
        <p:spPr>
          <a:xfrm>
            <a:off x="3870282" y="5031512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모서리가 둥근 직사각형 59"/>
          <p:cNvSpPr/>
          <p:nvPr/>
        </p:nvSpPr>
        <p:spPr>
          <a:xfrm>
            <a:off x="5593446" y="5031512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1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262" y="2053738"/>
            <a:ext cx="731158" cy="645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7759" y="2091862"/>
            <a:ext cx="1382040" cy="56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8567" y="2045891"/>
            <a:ext cx="598220" cy="660730"/>
          </a:xfrm>
          <a:prstGeom prst="rect">
            <a:avLst/>
          </a:prstGeom>
          <a:noFill/>
          <a:ln w="12700" cap="sq" algn="ctr">
            <a:noFill/>
            <a:miter lim="800000"/>
            <a:headEnd/>
            <a:tailEnd/>
          </a:ln>
        </p:spPr>
      </p:pic>
      <p:pic>
        <p:nvPicPr>
          <p:cNvPr id="19" name="Picture 7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94774" y="3055601"/>
            <a:ext cx="791627" cy="59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3476" y="2223444"/>
            <a:ext cx="1227385" cy="361871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9076" y="3051711"/>
            <a:ext cx="968728" cy="673637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7830" y="4159550"/>
            <a:ext cx="1325501" cy="447266"/>
          </a:xfrm>
          <a:prstGeom prst="rect">
            <a:avLst/>
          </a:prstGeom>
        </p:spPr>
      </p:pic>
      <p:sp>
        <p:nvSpPr>
          <p:cNvPr id="35" name="제목 4"/>
          <p:cNvSpPr txBox="1">
            <a:spLocks/>
          </p:cNvSpPr>
          <p:nvPr/>
        </p:nvSpPr>
        <p:spPr>
          <a:xfrm>
            <a:off x="174676" y="667963"/>
            <a:ext cx="2069882" cy="480174"/>
          </a:xfrm>
          <a:prstGeom prst="rect">
            <a:avLst/>
          </a:prstGeom>
        </p:spPr>
        <p:txBody>
          <a:bodyPr wrap="none" lIns="91482" tIns="45741" rIns="91482" bIns="45741">
            <a:spAutoFit/>
          </a:bodyPr>
          <a:lstStyle>
            <a:lvl1pPr algn="l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주요 </a:t>
            </a:r>
            <a:r>
              <a:rPr lang="ko-KR" altLang="en-US" sz="2800" dirty="0" err="1" smtClean="0">
                <a:gradFill>
                  <a:gsLst>
                    <a:gs pos="100000">
                      <a:srgbClr val="FFB83D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고객사</a:t>
            </a:r>
            <a:endParaRPr lang="ko-KR" altLang="en-US" sz="2800" dirty="0">
              <a:gradFill>
                <a:gsLst>
                  <a:gs pos="100000">
                    <a:srgbClr val="FFB83D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23954" y="3008171"/>
            <a:ext cx="1547446" cy="717177"/>
          </a:xfrm>
          <a:prstGeom prst="roundRect">
            <a:avLst/>
          </a:prstGeom>
          <a:noFill/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7D0B1A43-CD76-4B5A-BE4C-313F7B96D0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7761" y="4081257"/>
            <a:ext cx="1173015" cy="59616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9577010A-11CA-4098-BB60-C38C51B1C4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6951" y="4039783"/>
            <a:ext cx="1164623" cy="67911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02FABF8D-6B67-4E30-B0FF-E0DDBC7E61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5809" y="4061225"/>
            <a:ext cx="984738" cy="59055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50808711-C51B-4C1B-B035-93D3F12FEA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2242" y="5174118"/>
            <a:ext cx="1311551" cy="47844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="" xmlns:a16="http://schemas.microsoft.com/office/drawing/2014/main" id="{0DBFC491-3BAE-483C-8473-52130836AA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8953" y="5096063"/>
            <a:ext cx="650631" cy="59055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="" xmlns:a16="http://schemas.microsoft.com/office/drawing/2014/main" id="{D7CBF31F-F73F-4A1A-9617-BE3E6B10F81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58991" y="5174118"/>
            <a:ext cx="1169377" cy="361950"/>
          </a:xfrm>
          <a:prstGeom prst="rect">
            <a:avLst/>
          </a:prstGeom>
        </p:spPr>
      </p:pic>
      <p:sp>
        <p:nvSpPr>
          <p:cNvPr id="43" name="모서리가 둥근 직사각형 59">
            <a:extLst>
              <a:ext uri="{FF2B5EF4-FFF2-40B4-BE49-F238E27FC236}">
                <a16:creationId xmlns="" xmlns:a16="http://schemas.microsoft.com/office/drawing/2014/main" id="{CBFDEDA3-8C14-42C7-920F-08D7264F292D}"/>
              </a:ext>
            </a:extLst>
          </p:cNvPr>
          <p:cNvSpPr/>
          <p:nvPr/>
        </p:nvSpPr>
        <p:spPr>
          <a:xfrm>
            <a:off x="7316609" y="5031512"/>
            <a:ext cx="1547446" cy="717177"/>
          </a:xfrm>
          <a:prstGeom prst="roundRect">
            <a:avLst/>
          </a:prstGeom>
          <a:solidFill>
            <a:schemeClr val="bg1"/>
          </a:solidFill>
          <a:ln>
            <a:solidFill>
              <a:srgbClr val="F69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0" name="그림 49">
            <a:extLst>
              <a:ext uri="{FF2B5EF4-FFF2-40B4-BE49-F238E27FC236}">
                <a16:creationId xmlns="" xmlns:a16="http://schemas.microsoft.com/office/drawing/2014/main" id="{5568DC5E-31D5-4D44-9861-643BFF87EA4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5" b="34841"/>
          <a:stretch/>
        </p:blipFill>
        <p:spPr>
          <a:xfrm>
            <a:off x="7572848" y="5090993"/>
            <a:ext cx="1016001" cy="588681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69" y="3279997"/>
            <a:ext cx="1368152" cy="21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594" y="2290292"/>
            <a:ext cx="1206508" cy="17192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43" y="3285313"/>
            <a:ext cx="1428867" cy="17860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492" y="3108239"/>
            <a:ext cx="1885954" cy="53884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504" y="4122452"/>
            <a:ext cx="1832792" cy="523656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40" y="5107943"/>
            <a:ext cx="947183" cy="54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7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</TotalTime>
  <Words>450</Words>
  <Application>Microsoft Office PowerPoint</Application>
  <PresentationFormat>화면 슬라이드 쇼(4:3)</PresentationFormat>
  <Paragraphs>158</Paragraphs>
  <Slides>14</Slides>
  <Notes>1</Notes>
  <HiddenSlides>0</HiddenSlides>
  <MMClips>2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윤종삼</dc:creator>
  <cp:lastModifiedBy>윤종삼</cp:lastModifiedBy>
  <cp:revision>115</cp:revision>
  <cp:lastPrinted>2021-03-09T04:15:31Z</cp:lastPrinted>
  <dcterms:created xsi:type="dcterms:W3CDTF">2021-02-01T02:25:44Z</dcterms:created>
  <dcterms:modified xsi:type="dcterms:W3CDTF">2021-03-14T23:56:17Z</dcterms:modified>
</cp:coreProperties>
</file>