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commentAuthors.xml" ContentType="application/vnd.openxmlformats-officedocument.presentationml.commentAuthors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haansoftxlsx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93" r:id="rId2"/>
    <p:sldId id="294" r:id="rId3"/>
    <p:sldId id="259" r:id="rId4"/>
    <p:sldId id="321" r:id="rId5"/>
    <p:sldId id="325" r:id="rId6"/>
    <p:sldId id="326" r:id="rId7"/>
    <p:sldId id="327" r:id="rId8"/>
    <p:sldId id="337" r:id="rId9"/>
    <p:sldId id="296" r:id="rId10"/>
    <p:sldId id="335" r:id="rId11"/>
    <p:sldId id="323" r:id="rId12"/>
    <p:sldId id="334" r:id="rId13"/>
    <p:sldId id="333" r:id="rId14"/>
    <p:sldId id="322" r:id="rId15"/>
    <p:sldId id="328" r:id="rId16"/>
    <p:sldId id="330" r:id="rId17"/>
    <p:sldId id="336" r:id="rId18"/>
    <p:sldId id="332" r:id="rId19"/>
    <p:sldId id="297" r:id="rId20"/>
  </p:sldIdLst>
  <p:sldSz cx="9144000" cy="6858000" type="screen4x3"/>
  <p:notesSz cx="7102475" cy="10234613"/>
  <p:embeddedFontLst>
    <p:embeddedFont>
      <p:font typeface="HY울릉도M" charset="-127"/>
      <p:regular r:id="rId23"/>
    </p:embeddedFont>
    <p:embeddedFont>
      <p:font typeface="Segoe UI Black" charset="0"/>
      <p:bold r:id="rId24"/>
      <p:boldItalic r:id="rId25"/>
    </p:embeddedFont>
    <p:embeddedFont>
      <p:font typeface="HY견고딕" pitchFamily="18" charset="-127"/>
      <p:regular r:id="rId26"/>
    </p:embeddedFont>
    <p:embeddedFont>
      <p:font typeface="맑은 고딕" pitchFamily="50" charset="-127"/>
      <p:regular r:id="rId27"/>
      <p:bold r:id="rId28"/>
    </p:embeddedFont>
    <p:embeddedFont>
      <p:font typeface="HY헤드라인M" pitchFamily="18" charset="-127"/>
      <p:regular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69" userDrawn="1">
          <p15:clr>
            <a:srgbClr val="A4A3A4"/>
          </p15:clr>
        </p15:guide>
        <p15:guide id="2" pos="2257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Ok" initials="w" lastIdx="1" clrIdx="0">
    <p:extLst>
      <p:ext uri="{19B8F6BF-5375-455C-9EA6-DF929625EA0E}">
        <p15:presenceInfo xmlns:p15="http://schemas.microsoft.com/office/powerpoint/2012/main" xmlns="" userId="wO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37A8A"/>
    <a:srgbClr val="D6A300"/>
    <a:srgbClr val="09A8A6"/>
    <a:srgbClr val="C8496F"/>
    <a:srgbClr val="D2A000"/>
    <a:srgbClr val="696969"/>
    <a:srgbClr val="D06684"/>
    <a:srgbClr val="584252"/>
    <a:srgbClr val="F3C529"/>
    <a:srgbClr val="967D8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106" autoAdjust="0"/>
    <p:restoredTop sz="94577" autoAdjust="0"/>
  </p:normalViewPr>
  <p:slideViewPr>
    <p:cSldViewPr>
      <p:cViewPr varScale="1">
        <p:scale>
          <a:sx n="108" d="100"/>
          <a:sy n="108" d="100"/>
        </p:scale>
        <p:origin x="-65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514" y="90"/>
      </p:cViewPr>
      <p:guideLst>
        <p:guide orient="horz" pos="2969"/>
        <p:guide orient="horz" pos="3224"/>
        <p:guide pos="2257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1111111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22222222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4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(주)산찬섬유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202</c:v>
                </c:pt>
                <c:pt idx="1">
                  <c:v>196</c:v>
                </c:pt>
                <c:pt idx="2">
                  <c:v>203</c:v>
                </c:pt>
                <c:pt idx="3">
                  <c:v>280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BB-4780-B93D-0A0A9E02F122}"/>
            </c:ext>
          </c:extLst>
        </c:ser>
        <c:dLbls>
          <c:showVal val="1"/>
        </c:dLbls>
        <c:overlap val="-25"/>
        <c:axId val="84605568"/>
        <c:axId val="84894080"/>
      </c:barChart>
      <c:catAx>
        <c:axId val="84605568"/>
        <c:scaling>
          <c:orientation val="minMax"/>
        </c:scaling>
        <c:axPos val="b"/>
        <c:numFmt formatCode="General" sourceLinked="1"/>
        <c:majorTickMark val="none"/>
        <c:tickLblPos val="nextTo"/>
        <c:crossAx val="84894080"/>
        <c:crosses val="autoZero"/>
        <c:auto val="1"/>
        <c:lblAlgn val="ctr"/>
        <c:lblOffset val="100"/>
      </c:catAx>
      <c:valAx>
        <c:axId val="84894080"/>
        <c:scaling>
          <c:orientation val="minMax"/>
          <c:max val="300"/>
          <c:min val="0"/>
        </c:scaling>
        <c:delete val="1"/>
        <c:axPos val="l"/>
        <c:numFmt formatCode="General" sourceLinked="1"/>
        <c:majorTickMark val="none"/>
        <c:tickLblPos val="nextTo"/>
        <c:crossAx val="84605568"/>
        <c:crosses val="autoZero"/>
        <c:crossBetween val="between"/>
        <c:majorUnit val="50"/>
        <c:minorUnit val="10"/>
      </c:valAx>
    </c:plotArea>
    <c:legend>
      <c:legendPos val="t"/>
      <c:layout/>
    </c:legend>
    <c:plotVisOnly val="1"/>
    <c:dispBlanksAs val="zero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100"/>
      </a:pPr>
      <a:endParaRPr lang="ko-K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5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㈜화인에스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26</c:v>
                </c:pt>
                <c:pt idx="1">
                  <c:v>24</c:v>
                </c:pt>
                <c:pt idx="2">
                  <c:v>19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AA-40B8-8E54-E306DD4562AC}"/>
            </c:ext>
          </c:extLst>
        </c:ser>
        <c:dLbls>
          <c:showVal val="1"/>
        </c:dLbls>
        <c:overlap val="-25"/>
        <c:axId val="90636288"/>
        <c:axId val="90637824"/>
      </c:barChart>
      <c:catAx>
        <c:axId val="90636288"/>
        <c:scaling>
          <c:orientation val="minMax"/>
        </c:scaling>
        <c:axPos val="b"/>
        <c:numFmt formatCode="General" sourceLinked="1"/>
        <c:majorTickMark val="none"/>
        <c:tickLblPos val="nextTo"/>
        <c:crossAx val="90637824"/>
        <c:crosses val="autoZero"/>
        <c:auto val="1"/>
        <c:lblAlgn val="ctr"/>
        <c:lblOffset val="100"/>
      </c:catAx>
      <c:valAx>
        <c:axId val="9063782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90636288"/>
        <c:crosses val="autoZero"/>
        <c:crossBetween val="between"/>
      </c:valAx>
    </c:plotArea>
    <c:legend>
      <c:legendPos val="t"/>
      <c:layout/>
    </c:legend>
    <c:plotVisOnly val="1"/>
    <c:dispBlanksAs val="zero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100"/>
      </a:pPr>
      <a:endParaRPr lang="ko-KR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7" tIns="47393" rIns="94787" bIns="473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861442"/>
            <a:ext cx="5681980" cy="4605576"/>
          </a:xfrm>
          <a:prstGeom prst="rect">
            <a:avLst/>
          </a:prstGeom>
        </p:spPr>
        <p:txBody>
          <a:bodyPr vert="horz" lIns="94787" tIns="47393" rIns="94787" bIns="4739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19955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89229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89229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89229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89229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8673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9201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05543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244" cy="6857433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90293" y="5005252"/>
            <a:ext cx="3563415" cy="45578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1800" kern="1200" dirty="0" smtClean="0">
                <a:solidFill>
                  <a:srgbClr val="D06684"/>
                </a:solidFill>
                <a:latin typeface="HY울릉도M" panose="020B0600000101010101" charset="-127"/>
                <a:ea typeface="HY울릉도M" panose="020B0600000101010101" charset="-127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altLang="ko-KR" dirty="0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652738" y="4344218"/>
            <a:ext cx="7838525" cy="80232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4300" kern="1200" baseline="0" dirty="0">
                <a:solidFill>
                  <a:srgbClr val="584252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en-US" altLang="ko-K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28"/>
          <a:stretch/>
        </p:blipFill>
        <p:spPr bwMode="auto">
          <a:xfrm>
            <a:off x="0" y="116632"/>
            <a:ext cx="9144000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" y="-27384"/>
            <a:ext cx="9143244" cy="6857433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83"/>
          <a:stretch/>
        </p:blipFill>
        <p:spPr bwMode="auto">
          <a:xfrm>
            <a:off x="115020" y="-27384"/>
            <a:ext cx="3143696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8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9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"/>
            <a:ext cx="42484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-21488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/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402525" cy="5169718"/>
          </a:xfrm>
        </p:spPr>
        <p:txBody>
          <a:bodyPr/>
          <a:lstStyle>
            <a:lvl1pPr algn="l">
              <a:buNone/>
              <a:defRPr sz="20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402525" cy="5169718"/>
          </a:xfrm>
        </p:spPr>
        <p:txBody>
          <a:bodyPr/>
          <a:lstStyle>
            <a:lvl1pPr algn="l">
              <a:buNone/>
              <a:defRPr sz="20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79512" y="-21488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/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218856" y="1052736"/>
            <a:ext cx="6706289" cy="138154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baseline="0" dirty="0">
                <a:solidFill>
                  <a:schemeClr val="bg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en-US" altLang="ko-K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513"/>
          <a:stretch/>
        </p:blipFill>
        <p:spPr bwMode="auto">
          <a:xfrm>
            <a:off x="0" y="4089400"/>
            <a:ext cx="9144000" cy="27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microsoft.com/office/2007/relationships/hdphoto" Target="../media/hdphoto5.wdp"/><Relationship Id="rId5" Type="http://schemas.openxmlformats.org/officeDocument/2006/relationships/image" Target="../media/image37.jpe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1187624" y="5877272"/>
            <a:ext cx="7272808" cy="720080"/>
          </a:xfrm>
        </p:spPr>
        <p:txBody>
          <a:bodyPr/>
          <a:lstStyle/>
          <a:p>
            <a:pPr algn="l"/>
            <a:r>
              <a:rPr lang="en-US" altLang="ko-KR" sz="1600" dirty="0">
                <a:solidFill>
                  <a:srgbClr val="967D8D"/>
                </a:solidFill>
              </a:rPr>
              <a:t>Management policy for </a:t>
            </a:r>
          </a:p>
          <a:p>
            <a:r>
              <a:rPr lang="en-US" altLang="ko-KR" sz="1600" dirty="0">
                <a:solidFill>
                  <a:srgbClr val="967D8D"/>
                </a:solidFill>
              </a:rPr>
              <a:t>                 Customer with the Best Quality and Service</a:t>
            </a:r>
            <a:endParaRPr lang="ko-KR" altLang="en-US" sz="1600" dirty="0">
              <a:solidFill>
                <a:srgbClr val="967D8D"/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1000100" y="5286388"/>
            <a:ext cx="8000392" cy="601116"/>
          </a:xfrm>
        </p:spPr>
        <p:txBody>
          <a:bodyPr/>
          <a:lstStyle/>
          <a:p>
            <a:r>
              <a:rPr lang="en-US" altLang="ko-KR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SANCHAN TEXTILE CO,.LTD.</a:t>
            </a:r>
            <a:endParaRPr lang="ko-KR" altLang="en-US" sz="4400" dirty="0">
              <a:solidFill>
                <a:schemeClr val="tx1">
                  <a:lumMod val="50000"/>
                  <a:lumOff val="50000"/>
                </a:schemeClr>
              </a:solidFill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667"/>
          <a:stretch/>
        </p:blipFill>
        <p:spPr>
          <a:xfrm>
            <a:off x="0" y="666"/>
            <a:ext cx="9144000" cy="4499904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14" t="30724" r="6115" b="6048"/>
          <a:stretch/>
        </p:blipFill>
        <p:spPr bwMode="auto">
          <a:xfrm>
            <a:off x="1785918" y="4786322"/>
            <a:ext cx="1000132" cy="57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7092280" y="6453336"/>
            <a:ext cx="1605022" cy="216777"/>
            <a:chOff x="5344308" y="4687597"/>
            <a:chExt cx="1605022" cy="216777"/>
          </a:xfrm>
        </p:grpSpPr>
        <p:grpSp>
          <p:nvGrpSpPr>
            <p:cNvPr id="9" name="그룹 8"/>
            <p:cNvGrpSpPr/>
            <p:nvPr/>
          </p:nvGrpSpPr>
          <p:grpSpPr>
            <a:xfrm>
              <a:off x="5796136" y="4687597"/>
              <a:ext cx="1153194" cy="216777"/>
              <a:chOff x="2085391" y="873184"/>
              <a:chExt cx="1732982" cy="352640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355763" y="873184"/>
                <a:ext cx="462610" cy="352640"/>
              </a:xfrm>
              <a:prstGeom prst="rect">
                <a:avLst/>
              </a:prstGeom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2740" t="8723" r="15709" b="66344"/>
              <a:stretch/>
            </p:blipFill>
            <p:spPr bwMode="auto">
              <a:xfrm>
                <a:off x="2736564" y="943932"/>
                <a:ext cx="580009" cy="179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5391" y="908720"/>
                <a:ext cx="651173" cy="2497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4308" y="4694668"/>
              <a:ext cx="451827" cy="16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3" name="그림 12" descr="로고1-Fine.s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0364" y="4786322"/>
            <a:ext cx="4143404" cy="571504"/>
          </a:xfrm>
          <a:prstGeom prst="rect">
            <a:avLst/>
          </a:prstGeom>
        </p:spPr>
      </p:pic>
      <p:pic>
        <p:nvPicPr>
          <p:cNvPr id="14" name="그림 13" descr="로고1-Fine.s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562" y="1693706"/>
            <a:ext cx="1000132" cy="922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7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139994" y="1320103"/>
            <a:ext cx="261680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>
              <a:solidFill>
                <a:schemeClr val="bg1">
                  <a:lumMod val="50000"/>
                </a:schemeClr>
              </a:solidFill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886487" y="811733"/>
            <a:ext cx="2533385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CEO </a:t>
            </a: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인사말</a:t>
            </a: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경영방침 및 목표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회사개요</a:t>
            </a: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회사연혁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조직 및 인원 현황</a:t>
            </a: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공장소개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7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생산공정도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7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보유시설 현황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7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제품소개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7"/>
              <a:tabLst/>
            </a:pP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판매 매출현황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marR="0" lvl="0" indent="-2286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7"/>
              <a:tabLst/>
            </a:pPr>
            <a:r>
              <a:rPr kumimoji="1"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기타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1"/>
            <a:ext cx="4518844" cy="476671"/>
          </a:xfrm>
          <a:prstGeom prst="rect">
            <a:avLst/>
          </a:prstGeom>
          <a:solidFill>
            <a:srgbClr val="967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78842" y="38281"/>
            <a:ext cx="135685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effectLst>
                  <a:outerShdw blurRad="76200" algn="ctr" rotWithShape="0">
                    <a:prstClr val="black">
                      <a:alpha val="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CONTENS</a:t>
            </a:r>
            <a:endParaRPr lang="ko-KR" altLang="en-US" sz="2000" dirty="0">
              <a:solidFill>
                <a:schemeClr val="bg1"/>
              </a:solidFill>
              <a:effectLst>
                <a:outerShdw blurRad="76200" algn="ctr" rotWithShape="0">
                  <a:prstClr val="black">
                    <a:alpha val="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419872" y="188640"/>
            <a:ext cx="216024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000" dirty="0">
                <a:solidFill>
                  <a:schemeClr val="bg1"/>
                </a:solidFill>
                <a:effectLst>
                  <a:outerShdw blurRad="76200" algn="ctr" rotWithShape="0">
                    <a:prstClr val="black">
                      <a:alpha val="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CEO 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76200" algn="ctr" rotWithShape="0">
                    <a:prstClr val="black">
                      <a:alpha val="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MESSAGE</a:t>
            </a:r>
            <a:endParaRPr lang="ko-KR" altLang="en-US" sz="2000" dirty="0">
              <a:solidFill>
                <a:schemeClr val="bg1"/>
              </a:solidFill>
              <a:effectLst>
                <a:outerShdw blurRad="76200" algn="ctr" rotWithShape="0">
                  <a:prstClr val="black">
                    <a:alpha val="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39343" y="1628800"/>
            <a:ext cx="45720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저희 ㈜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산찬섬유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/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㈜화인에스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는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1990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년 설립되어 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30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여년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축적된 기술과 노하우를 바탕으로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POLYESTER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직물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SPAN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전문생산 및 내수 수출업체 입니다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치열한 경쟁과 급변하는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국제환경속에서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현재에 머물지 않고 최신 현대화 첨단 생산 설비를 바탕으로 창의적인 원단개발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효율적인 관리로 다품종 소량 생산을 실현하고 있습니다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섬유산업발전을 위해 최상의 품질로서 고객만족을 최우선으로 하는 스포츠웨어 전문업체 ㈜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산찬섬유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㈜화인에스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.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를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지켜 봐 주시길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바랍니다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966" y="116632"/>
            <a:ext cx="7661196" cy="796908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경영방침 및 목표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755576" y="1562513"/>
            <a:ext cx="3959795" cy="4890823"/>
            <a:chOff x="1456286" y="1777737"/>
            <a:chExt cx="3959795" cy="4890823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458913" y="2089425"/>
              <a:ext cx="3887787" cy="1302771"/>
            </a:xfrm>
            <a:prstGeom prst="roundRect">
              <a:avLst/>
            </a:prstGeom>
            <a:solidFill>
              <a:schemeClr val="bg1"/>
            </a:solidFill>
            <a:ln w="28575" algn="ctr">
              <a:solidFill>
                <a:schemeClr val="bg1">
                  <a:lumMod val="75000"/>
                  <a:alpha val="6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458913" y="3860248"/>
              <a:ext cx="3887787" cy="1162384"/>
            </a:xfrm>
            <a:prstGeom prst="roundRect">
              <a:avLst/>
            </a:prstGeom>
            <a:solidFill>
              <a:schemeClr val="bg1"/>
            </a:solidFill>
            <a:ln w="28575" algn="ctr">
              <a:solidFill>
                <a:schemeClr val="bg1">
                  <a:lumMod val="75000"/>
                  <a:alpha val="6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indent="-171450">
                <a:lnSpc>
                  <a:spcPct val="150000"/>
                </a:lnSpc>
                <a:defRPr/>
              </a:pPr>
              <a:endParaRPr lang="ko-KR" altLang="en-US" sz="1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1456286" y="5506176"/>
              <a:ext cx="3887787" cy="1162384"/>
            </a:xfrm>
            <a:prstGeom prst="roundRect">
              <a:avLst/>
            </a:prstGeom>
            <a:solidFill>
              <a:schemeClr val="bg1"/>
            </a:solidFill>
            <a:ln w="28575" algn="ctr">
              <a:solidFill>
                <a:schemeClr val="bg1">
                  <a:lumMod val="75000"/>
                  <a:alpha val="6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indent="-171450">
                <a:lnSpc>
                  <a:spcPct val="150000"/>
                </a:lnSpc>
                <a:defRPr/>
              </a:pPr>
              <a:endParaRPr lang="ko-KR" altLang="en-US" sz="1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" name="물결 12"/>
            <p:cNvSpPr/>
            <p:nvPr/>
          </p:nvSpPr>
          <p:spPr>
            <a:xfrm>
              <a:off x="2205565" y="1777737"/>
              <a:ext cx="3138508" cy="498335"/>
            </a:xfrm>
            <a:custGeom>
              <a:avLst/>
              <a:gdLst/>
              <a:ahLst/>
              <a:cxnLst/>
              <a:rect l="l" t="t" r="r" b="b"/>
              <a:pathLst>
                <a:path w="3138508" h="498335">
                  <a:moveTo>
                    <a:pt x="590252" y="636"/>
                  </a:moveTo>
                  <a:cubicBezTo>
                    <a:pt x="1436934" y="-13904"/>
                    <a:pt x="2283616" y="227518"/>
                    <a:pt x="3130190" y="63452"/>
                  </a:cubicBezTo>
                  <a:lnTo>
                    <a:pt x="2785168" y="249245"/>
                  </a:lnTo>
                  <a:lnTo>
                    <a:pt x="3138508" y="439517"/>
                  </a:lnTo>
                  <a:cubicBezTo>
                    <a:pt x="2092380" y="645132"/>
                    <a:pt x="1046189" y="228906"/>
                    <a:pt x="0" y="437959"/>
                  </a:cubicBezTo>
                  <a:lnTo>
                    <a:pt x="0" y="60531"/>
                  </a:lnTo>
                  <a:cubicBezTo>
                    <a:pt x="196751" y="21216"/>
                    <a:pt x="393502" y="4015"/>
                    <a:pt x="590252" y="636"/>
                  </a:cubicBezTo>
                  <a:close/>
                </a:path>
              </a:pathLst>
            </a:custGeom>
            <a:solidFill>
              <a:srgbClr val="967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+mn-ea"/>
                </a:rPr>
                <a:t>   “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산찬</a:t>
              </a:r>
              <a:r>
                <a:rPr lang="en-US" altLang="ko-KR" sz="1200" b="1" dirty="0" smtClean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화인</a:t>
              </a:r>
              <a:r>
                <a:rPr lang="en-US" altLang="ko-KR" sz="1200" b="1" dirty="0" smtClean="0">
                  <a:solidFill>
                    <a:schemeClr val="bg1"/>
                  </a:solidFill>
                  <a:latin typeface="+mn-ea"/>
                </a:rPr>
                <a:t>”</a:t>
              </a:r>
              <a:r>
                <a:rPr lang="ko-KR" altLang="en-US" sz="1200" b="1" dirty="0">
                  <a:solidFill>
                    <a:schemeClr val="bg1"/>
                  </a:solidFill>
                  <a:latin typeface="+mn-ea"/>
                </a:rPr>
                <a:t>만의 특징</a:t>
              </a:r>
            </a:p>
          </p:txBody>
        </p:sp>
        <p:sp>
          <p:nvSpPr>
            <p:cNvPr id="9" name="물결 12"/>
            <p:cNvSpPr/>
            <p:nvPr/>
          </p:nvSpPr>
          <p:spPr>
            <a:xfrm>
              <a:off x="2277573" y="5216549"/>
              <a:ext cx="3138508" cy="498335"/>
            </a:xfrm>
            <a:custGeom>
              <a:avLst/>
              <a:gdLst/>
              <a:ahLst/>
              <a:cxnLst/>
              <a:rect l="l" t="t" r="r" b="b"/>
              <a:pathLst>
                <a:path w="3138508" h="498335">
                  <a:moveTo>
                    <a:pt x="590252" y="636"/>
                  </a:moveTo>
                  <a:cubicBezTo>
                    <a:pt x="1436934" y="-13904"/>
                    <a:pt x="2283616" y="227518"/>
                    <a:pt x="3130190" y="63452"/>
                  </a:cubicBezTo>
                  <a:lnTo>
                    <a:pt x="2785168" y="249245"/>
                  </a:lnTo>
                  <a:lnTo>
                    <a:pt x="3138508" y="439517"/>
                  </a:lnTo>
                  <a:cubicBezTo>
                    <a:pt x="2092380" y="645132"/>
                    <a:pt x="1046189" y="228906"/>
                    <a:pt x="0" y="437959"/>
                  </a:cubicBezTo>
                  <a:lnTo>
                    <a:pt x="0" y="60531"/>
                  </a:lnTo>
                  <a:cubicBezTo>
                    <a:pt x="196751" y="21216"/>
                    <a:pt x="393502" y="4015"/>
                    <a:pt x="590252" y="636"/>
                  </a:cubicBezTo>
                  <a:close/>
                </a:path>
              </a:pathLst>
            </a:cu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latin typeface="+mn-ea"/>
                </a:rPr>
                <a:t> Quality Policies  </a:t>
              </a:r>
              <a:r>
                <a:rPr lang="ko-KR" altLang="en-US" sz="1200" b="1" dirty="0">
                  <a:latin typeface="+mn-ea"/>
                </a:rPr>
                <a:t>품질방침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10" name="물결 12"/>
            <p:cNvSpPr/>
            <p:nvPr/>
          </p:nvSpPr>
          <p:spPr>
            <a:xfrm>
              <a:off x="2205565" y="3572216"/>
              <a:ext cx="3138508" cy="498335"/>
            </a:xfrm>
            <a:custGeom>
              <a:avLst/>
              <a:gdLst/>
              <a:ahLst/>
              <a:cxnLst/>
              <a:rect l="l" t="t" r="r" b="b"/>
              <a:pathLst>
                <a:path w="3138508" h="498335">
                  <a:moveTo>
                    <a:pt x="590252" y="636"/>
                  </a:moveTo>
                  <a:cubicBezTo>
                    <a:pt x="1436934" y="-13904"/>
                    <a:pt x="2283616" y="227518"/>
                    <a:pt x="3130190" y="63452"/>
                  </a:cubicBezTo>
                  <a:lnTo>
                    <a:pt x="2785168" y="249245"/>
                  </a:lnTo>
                  <a:lnTo>
                    <a:pt x="3138508" y="439517"/>
                  </a:lnTo>
                  <a:cubicBezTo>
                    <a:pt x="2092380" y="645132"/>
                    <a:pt x="1046189" y="228906"/>
                    <a:pt x="0" y="437959"/>
                  </a:cubicBezTo>
                  <a:lnTo>
                    <a:pt x="0" y="60531"/>
                  </a:lnTo>
                  <a:cubicBezTo>
                    <a:pt x="196751" y="21216"/>
                    <a:pt x="393502" y="4015"/>
                    <a:pt x="590252" y="636"/>
                  </a:cubicBezTo>
                  <a:close/>
                </a:path>
              </a:pathLst>
            </a:custGeom>
            <a:solidFill>
              <a:srgbClr val="C849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latin typeface="+mn-ea"/>
                </a:rPr>
                <a:t>Quality Objective  </a:t>
              </a:r>
              <a:r>
                <a:rPr lang="ko-KR" altLang="en-US" sz="1200" b="1" dirty="0">
                  <a:latin typeface="+mn-ea"/>
                </a:rPr>
                <a:t>품질목표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59299" y="2276072"/>
              <a:ext cx="34192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b="1" dirty="0">
                  <a:solidFill>
                    <a:schemeClr val="bg1">
                      <a:lumMod val="50000"/>
                    </a:schemeClr>
                  </a:solidFill>
                </a:rPr>
                <a:t>◎ 고객의 요구에 충족하기 위해 최신기술과 신제품 경쟁</a:t>
              </a:r>
              <a:endParaRPr lang="en-US" altLang="ko-KR" sz="1000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b="1" dirty="0">
                  <a:solidFill>
                    <a:schemeClr val="bg1">
                      <a:lumMod val="50000"/>
                    </a:schemeClr>
                  </a:solidFill>
                </a:rPr>
                <a:t>   </a:t>
              </a:r>
              <a:r>
                <a:rPr lang="ko-KR" altLang="en-US" sz="1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ko-KR" altLang="en-US" sz="1000" b="1" dirty="0" err="1">
                  <a:solidFill>
                    <a:schemeClr val="bg1">
                      <a:lumMod val="50000"/>
                    </a:schemeClr>
                  </a:solidFill>
                </a:rPr>
                <a:t>력</a:t>
              </a:r>
              <a:r>
                <a:rPr lang="ko-KR" altLang="en-US" sz="1000" b="1" dirty="0">
                  <a:solidFill>
                    <a:schemeClr val="bg1">
                      <a:lumMod val="50000"/>
                    </a:schemeClr>
                  </a:solidFill>
                </a:rPr>
                <a:t>  강화 및 제품개발 </a:t>
              </a:r>
              <a:endParaRPr lang="en-US" altLang="ko-KR" sz="1000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b="1" dirty="0">
                  <a:solidFill>
                    <a:schemeClr val="bg1">
                      <a:lumMod val="50000"/>
                    </a:schemeClr>
                  </a:solidFill>
                </a:rPr>
                <a:t>◎ 최고의 품질과 최저의 가격으로 고객과 상호이익</a:t>
              </a:r>
              <a:endParaRPr lang="en-US" altLang="ko-KR" sz="1000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b="1" dirty="0">
                  <a:solidFill>
                    <a:schemeClr val="bg1">
                      <a:lumMod val="50000"/>
                    </a:schemeClr>
                  </a:solidFill>
                </a:rPr>
                <a:t>    (Think win-win) </a:t>
              </a:r>
              <a:r>
                <a:rPr lang="ko-KR" altLang="en-US" sz="1000" b="1" dirty="0">
                  <a:solidFill>
                    <a:schemeClr val="bg1">
                      <a:lumMod val="50000"/>
                    </a:schemeClr>
                  </a:solidFill>
                </a:rPr>
                <a:t>극대화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59299" y="4169562"/>
              <a:ext cx="34192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bg1">
                      <a:lumMod val="50000"/>
                    </a:schemeClr>
                  </a:solidFill>
                </a:rPr>
                <a:t>◎ 고객불만 제로</a:t>
              </a:r>
              <a:endParaRPr lang="en-US" altLang="ko-KR" sz="1050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bg1">
                      <a:lumMod val="50000"/>
                    </a:schemeClr>
                  </a:solidFill>
                </a:rPr>
                <a:t>◎ 불량률</a:t>
              </a:r>
              <a:r>
                <a:rPr lang="en-US" altLang="ko-KR" sz="1050" b="1" dirty="0">
                  <a:solidFill>
                    <a:schemeClr val="bg1">
                      <a:lumMod val="50000"/>
                    </a:schemeClr>
                  </a:solidFill>
                </a:rPr>
                <a:t>%</a:t>
              </a:r>
              <a:r>
                <a:rPr lang="ko-KR" altLang="en-US" sz="1050" b="1" dirty="0">
                  <a:solidFill>
                    <a:schemeClr val="bg1">
                      <a:lumMod val="50000"/>
                    </a:schemeClr>
                  </a:solidFill>
                </a:rPr>
                <a:t> 제로</a:t>
              </a:r>
              <a:endParaRPr lang="en-US" altLang="ko-KR" sz="105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782999" y="1894533"/>
            <a:ext cx="3965465" cy="4054747"/>
            <a:chOff x="6066780" y="1836415"/>
            <a:chExt cx="4392488" cy="4608512"/>
          </a:xfrm>
        </p:grpSpPr>
        <p:sp>
          <p:nvSpPr>
            <p:cNvPr id="21" name="Oval 104"/>
            <p:cNvSpPr>
              <a:spLocks noChangeArrowheads="1"/>
            </p:cNvSpPr>
            <p:nvPr/>
          </p:nvSpPr>
          <p:spPr bwMode="auto">
            <a:xfrm>
              <a:off x="7035516" y="2700511"/>
              <a:ext cx="2807544" cy="2823700"/>
            </a:xfrm>
            <a:prstGeom prst="ellipse">
              <a:avLst/>
            </a:prstGeom>
            <a:noFill/>
            <a:ln w="190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endParaRPr lang="ko-KR" altLang="en-US" sz="1100" b="1" dirty="0">
                <a:latin typeface="+mj-lt"/>
                <a:ea typeface="+mn-ea"/>
              </a:endParaRPr>
            </a:p>
          </p:txBody>
        </p:sp>
        <p:sp>
          <p:nvSpPr>
            <p:cNvPr id="22" name="Oval 105"/>
            <p:cNvSpPr>
              <a:spLocks noChangeArrowheads="1"/>
            </p:cNvSpPr>
            <p:nvPr/>
          </p:nvSpPr>
          <p:spPr bwMode="auto">
            <a:xfrm>
              <a:off x="8227020" y="4716735"/>
              <a:ext cx="1772219" cy="1728192"/>
            </a:xfrm>
            <a:prstGeom prst="ellipse">
              <a:avLst/>
            </a:prstGeom>
            <a:solidFill>
              <a:srgbClr val="C849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3" name="Oval 106"/>
            <p:cNvSpPr>
              <a:spLocks noChangeArrowheads="1"/>
            </p:cNvSpPr>
            <p:nvPr/>
          </p:nvSpPr>
          <p:spPr bwMode="auto">
            <a:xfrm>
              <a:off x="6066780" y="3204567"/>
              <a:ext cx="1728192" cy="1800200"/>
            </a:xfrm>
            <a:prstGeom prst="ellipse">
              <a:avLst/>
            </a:prstGeom>
            <a:solidFill>
              <a:srgbClr val="967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4" name="Oval 107"/>
            <p:cNvSpPr>
              <a:spLocks noChangeArrowheads="1"/>
            </p:cNvSpPr>
            <p:nvPr/>
          </p:nvSpPr>
          <p:spPr bwMode="auto">
            <a:xfrm>
              <a:off x="8567765" y="1836415"/>
              <a:ext cx="1891503" cy="1937008"/>
            </a:xfrm>
            <a:prstGeom prst="ellipse">
              <a:avLst/>
            </a:pr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5" name="Oval 107"/>
            <p:cNvSpPr>
              <a:spLocks noChangeArrowheads="1"/>
            </p:cNvSpPr>
            <p:nvPr/>
          </p:nvSpPr>
          <p:spPr bwMode="auto">
            <a:xfrm>
              <a:off x="8578101" y="1980431"/>
              <a:ext cx="1737151" cy="1730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39773" y="2322468"/>
              <a:ext cx="1675480" cy="1066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626262"/>
                  </a:solidFill>
                  <a:latin typeface="+mj-lt"/>
                </a:rPr>
                <a:t>고객 욕구에</a:t>
              </a:r>
              <a:endParaRPr lang="en-US" altLang="ko-KR" sz="1100" b="1" dirty="0">
                <a:solidFill>
                  <a:srgbClr val="626262"/>
                </a:solidFill>
                <a:latin typeface="+mj-lt"/>
              </a:endParaRPr>
            </a:p>
            <a:p>
              <a:pPr algn="ctr"/>
              <a:r>
                <a:rPr lang="ko-KR" altLang="en-US" sz="1100" b="1" dirty="0" err="1">
                  <a:solidFill>
                    <a:srgbClr val="626262"/>
                  </a:solidFill>
                  <a:latin typeface="+mj-lt"/>
                </a:rPr>
                <a:t>신속대응하는</a:t>
              </a: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 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D2A000"/>
                  </a:solidFill>
                  <a:latin typeface="+mj-lt"/>
                </a:rPr>
                <a:t>신제품 개발로 </a:t>
              </a:r>
              <a:endParaRPr lang="en-US" altLang="ko-KR" sz="1100" b="1" dirty="0">
                <a:solidFill>
                  <a:srgbClr val="D2A000"/>
                </a:solidFill>
                <a:latin typeface="+mj-lt"/>
              </a:endParaRPr>
            </a:p>
            <a:p>
              <a:pPr algn="ctr"/>
              <a:r>
                <a:rPr lang="en-US" altLang="ko-KR" sz="1100" b="1" dirty="0">
                  <a:solidFill>
                    <a:srgbClr val="D2A000"/>
                  </a:solidFill>
                  <a:latin typeface="+mj-lt"/>
                </a:rPr>
                <a:t>TREND</a:t>
              </a:r>
              <a:r>
                <a:rPr lang="ko-KR" altLang="en-US" sz="1100" b="1" dirty="0">
                  <a:solidFill>
                    <a:srgbClr val="D2A000"/>
                  </a:solidFill>
                  <a:latin typeface="+mj-lt"/>
                </a:rPr>
                <a:t> 시장을 </a:t>
              </a:r>
              <a:endParaRPr lang="en-US" altLang="ko-KR" sz="1100" b="1" dirty="0">
                <a:solidFill>
                  <a:srgbClr val="D2A000"/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D2A000"/>
                  </a:solidFill>
                  <a:latin typeface="+mj-lt"/>
                </a:rPr>
                <a:t>선도</a:t>
              </a:r>
              <a:endParaRPr lang="en-US" altLang="ko-KR" sz="1100" b="1" dirty="0">
                <a:solidFill>
                  <a:srgbClr val="D2A000"/>
                </a:solidFill>
                <a:latin typeface="+mj-lt"/>
              </a:endParaRPr>
            </a:p>
          </p:txBody>
        </p:sp>
        <p:sp>
          <p:nvSpPr>
            <p:cNvPr id="27" name="Oval 107"/>
            <p:cNvSpPr>
              <a:spLocks noChangeArrowheads="1"/>
            </p:cNvSpPr>
            <p:nvPr/>
          </p:nvSpPr>
          <p:spPr bwMode="auto">
            <a:xfrm>
              <a:off x="8299028" y="4716735"/>
              <a:ext cx="1580972" cy="1584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8" name="Oval 107"/>
            <p:cNvSpPr>
              <a:spLocks noChangeArrowheads="1"/>
            </p:cNvSpPr>
            <p:nvPr/>
          </p:nvSpPr>
          <p:spPr bwMode="auto">
            <a:xfrm>
              <a:off x="6214000" y="3312579"/>
              <a:ext cx="1580972" cy="1584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900" b="1" dirty="0"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61457" y="3691378"/>
              <a:ext cx="1561508" cy="874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차별화하고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기능성을 갖춘 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967D8D"/>
                  </a:solidFill>
                  <a:latin typeface="+mj-lt"/>
                </a:rPr>
                <a:t>신제품의</a:t>
              </a:r>
              <a:endParaRPr lang="en-US" altLang="ko-KR" sz="1100" b="1" dirty="0">
                <a:solidFill>
                  <a:srgbClr val="967D8D"/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967D8D"/>
                  </a:solidFill>
                  <a:latin typeface="+mj-lt"/>
                </a:rPr>
                <a:t>지속적인 개발</a:t>
              </a:r>
              <a:endParaRPr lang="en-US" altLang="ko-KR" sz="1100" b="1" dirty="0">
                <a:solidFill>
                  <a:srgbClr val="967D8D"/>
                </a:solidFill>
                <a:latin typeface="+mj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346001" y="5202207"/>
              <a:ext cx="1561508" cy="874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626262"/>
                  </a:solidFill>
                  <a:latin typeface="+mj-lt"/>
                </a:rPr>
                <a:t>최고의 </a:t>
              </a:r>
              <a:endParaRPr lang="en-US" altLang="ko-KR" sz="1100" b="1" dirty="0">
                <a:solidFill>
                  <a:srgbClr val="626262"/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626262"/>
                  </a:solidFill>
                  <a:latin typeface="+mj-lt"/>
                </a:rPr>
                <a:t>기술력으로</a:t>
              </a:r>
              <a:endParaRPr lang="en-US" altLang="ko-KR" sz="1100" b="1" dirty="0">
                <a:solidFill>
                  <a:srgbClr val="626262"/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C8496F"/>
                  </a:solidFill>
                  <a:latin typeface="+mj-lt"/>
                </a:rPr>
                <a:t>최상의 </a:t>
              </a:r>
              <a:endParaRPr lang="en-US" altLang="ko-KR" sz="1100" b="1" dirty="0">
                <a:solidFill>
                  <a:srgbClr val="C8496F"/>
                </a:solidFill>
                <a:latin typeface="+mj-lt"/>
              </a:endParaRPr>
            </a:p>
            <a:p>
              <a:pPr algn="ctr"/>
              <a:r>
                <a:rPr lang="ko-KR" altLang="en-US" sz="1100" b="1" dirty="0">
                  <a:solidFill>
                    <a:srgbClr val="C8496F"/>
                  </a:solidFill>
                  <a:latin typeface="+mj-lt"/>
                </a:rPr>
                <a:t>제품생산</a:t>
              </a:r>
              <a:endParaRPr lang="en-US" altLang="ko-KR" sz="1100" b="1" dirty="0">
                <a:solidFill>
                  <a:srgbClr val="C8496F"/>
                </a:solidFill>
                <a:latin typeface="+mj-lt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64692" y="5445224"/>
            <a:ext cx="341927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50000"/>
                  </a:schemeClr>
                </a:solidFill>
              </a:rPr>
              <a:t>◎ 고객 감동의 품질</a:t>
            </a:r>
            <a:endParaRPr lang="en-US" altLang="ko-KR" sz="105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50000"/>
                  </a:schemeClr>
                </a:solidFill>
              </a:rPr>
              <a:t>◎ 고객 요구의 충족</a:t>
            </a:r>
            <a:endParaRPr lang="en-US" altLang="ko-KR" sz="105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50000"/>
                  </a:schemeClr>
                </a:solidFill>
              </a:rPr>
              <a:t>◎ 제품 경쟁력 확보</a:t>
            </a:r>
            <a:endParaRPr lang="en-US" altLang="ko-KR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13814" y="3714752"/>
            <a:ext cx="1415772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일괄공정생산라인</a:t>
            </a:r>
            <a:endParaRPr lang="en-US" altLang="ko-KR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인프라 구축</a:t>
            </a:r>
            <a:endParaRPr lang="ko-KR" altLang="en-US" sz="1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9225853"/>
              </p:ext>
            </p:extLst>
          </p:nvPr>
        </p:nvGraphicFramePr>
        <p:xfrm>
          <a:off x="827584" y="1412776"/>
          <a:ext cx="7776864" cy="4988024"/>
        </p:xfrm>
        <a:graphic>
          <a:graphicData uri="http://schemas.openxmlformats.org/drawingml/2006/table">
            <a:tbl>
              <a:tblPr/>
              <a:tblGrid>
                <a:gridCol w="7776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8802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mpd="sng">
                      <a:solidFill>
                        <a:srgbClr val="C8496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회사개요</a:t>
            </a:r>
          </a:p>
        </p:txBody>
      </p:sp>
      <p:graphicFrame>
        <p:nvGraphicFramePr>
          <p:cNvPr id="31" name="Group 18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2498441"/>
              </p:ext>
            </p:extLst>
          </p:nvPr>
        </p:nvGraphicFramePr>
        <p:xfrm>
          <a:off x="827584" y="1412776"/>
          <a:ext cx="7790738" cy="4971712"/>
        </p:xfrm>
        <a:graphic>
          <a:graphicData uri="http://schemas.openxmlformats.org/drawingml/2006/table">
            <a:tbl>
              <a:tblPr>
                <a:solidFill>
                  <a:schemeClr val="bg2">
                    <a:lumMod val="10000"/>
                  </a:schemeClr>
                </a:solidFill>
              </a:tblPr>
              <a:tblGrid>
                <a:gridCol w="1200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10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8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73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541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214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 사 명</a:t>
                      </a: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본공장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산찬섬유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공장  ㈜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화인에스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설립년월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1990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 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02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  <a:endParaRPr kumimoji="1" lang="ko-KR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4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대표이사</a:t>
                      </a: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/>
                          <a:ea typeface="맑은 고딕"/>
                          <a:cs typeface="굴림" charset="-127"/>
                        </a:rPr>
                        <a:t>피문찬 </a:t>
                      </a:r>
                      <a:r>
                        <a:rPr kumimoji="1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/>
                          <a:ea typeface="맑은 고딕"/>
                          <a:cs typeface="굴림" charset="-127"/>
                        </a:rPr>
                        <a:t>/ </a:t>
                      </a: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/>
                          <a:ea typeface="맑은 고딕"/>
                          <a:cs typeface="굴림" charset="-127"/>
                        </a:rPr>
                        <a:t>송정환</a:t>
                      </a:r>
                      <a:endParaRPr kumimoji="1" lang="ko-KR" alt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/>
                        <a:ea typeface="맑은 고딕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사업자등록번호</a:t>
                      </a:r>
                      <a:endParaRPr kumimoji="1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503-81-39788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215-87-68409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146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사업규모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최근년도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자 본 금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10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억원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매 출 액</a:t>
                      </a:r>
                      <a:endParaRPr kumimoji="1" lang="ko-KR" alt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 298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억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(“17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)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14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총 자 산</a:t>
                      </a:r>
                      <a:endParaRPr kumimoji="1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228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억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종업원수</a:t>
                      </a:r>
                      <a:endParaRPr kumimoji="1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76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명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전화번호</a:t>
                      </a: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02-449-7300(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代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053-582-3505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팩스번호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02-449-7344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053-582-3509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전자우편</a:t>
                      </a: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HY견고딕" pitchFamily="18" charset="-127"/>
                          <a:cs typeface="+mn-cs"/>
                        </a:rPr>
                        <a:t>sanchan@daum.net</a:t>
                      </a:r>
                      <a:endParaRPr kumimoji="1" lang="ko-KR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HY견고딕" pitchFamily="18" charset="-127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홈페이지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www.sanchan.co.kr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생산품목</a:t>
                      </a: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스포츠웨어 아웃도어 및 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산자용원단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전자파 차폐용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)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전문생산 업체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kumimoji="1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소재지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대구광역시 달서구 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성서공단로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35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길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11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길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갈산동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굴림" charset="-127"/>
                        </a:rPr>
                        <a:t>)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굴림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5831490"/>
              </p:ext>
            </p:extLst>
          </p:nvPr>
        </p:nvGraphicFramePr>
        <p:xfrm>
          <a:off x="827583" y="1407056"/>
          <a:ext cx="7776865" cy="365760"/>
        </p:xfrm>
        <a:graphic>
          <a:graphicData uri="http://schemas.openxmlformats.org/drawingml/2006/table">
            <a:tbl>
              <a:tblPr/>
              <a:tblGrid>
                <a:gridCol w="77768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solidFill>
                        <a:srgbClr val="D2A000"/>
                      </a:solidFill>
                      <a:prstDash val="solid"/>
                    </a:lnT>
                    <a:lnB w="381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8213804"/>
              </p:ext>
            </p:extLst>
          </p:nvPr>
        </p:nvGraphicFramePr>
        <p:xfrm>
          <a:off x="8604448" y="1412776"/>
          <a:ext cx="263843" cy="5004619"/>
        </p:xfrm>
        <a:graphic>
          <a:graphicData uri="http://schemas.openxmlformats.org/drawingml/2006/table">
            <a:tbl>
              <a:tblPr/>
              <a:tblGrid>
                <a:gridCol w="2638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00461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noFill/>
                      <a:prstDash val="solid"/>
                    </a:lnR>
                    <a:lnT w="3175" cmpd="sng">
                      <a:noFill/>
                      <a:prstDash val="solid"/>
                    </a:lnT>
                    <a:lnB w="3175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387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회사연혁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971600" y="1356062"/>
            <a:ext cx="7884339" cy="5040560"/>
            <a:chOff x="1350792" y="1692399"/>
            <a:chExt cx="7884339" cy="5040560"/>
          </a:xfrm>
        </p:grpSpPr>
        <p:grpSp>
          <p:nvGrpSpPr>
            <p:cNvPr id="34" name="그룹 33"/>
            <p:cNvGrpSpPr/>
            <p:nvPr/>
          </p:nvGrpSpPr>
          <p:grpSpPr>
            <a:xfrm>
              <a:off x="1350792" y="1692399"/>
              <a:ext cx="7366904" cy="5040560"/>
              <a:chOff x="1278015" y="1836415"/>
              <a:chExt cx="7366904" cy="5040560"/>
            </a:xfrm>
          </p:grpSpPr>
          <p:sp>
            <p:nvSpPr>
              <p:cNvPr id="38" name="직사각형 37"/>
              <p:cNvSpPr/>
              <p:nvPr/>
            </p:nvSpPr>
            <p:spPr>
              <a:xfrm>
                <a:off x="1994800" y="1908423"/>
                <a:ext cx="6650118" cy="136815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1043056">
                  <a:lnSpc>
                    <a:spcPct val="120000"/>
                  </a:lnSpc>
                  <a:spcBef>
                    <a:spcPct val="50000"/>
                  </a:spcBef>
                </a:pPr>
                <a:endParaRPr lang="ko-KR" altLang="en-US" sz="210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2004324" y="1836415"/>
                <a:ext cx="6640595" cy="144016"/>
              </a:xfrm>
              <a:prstGeom prst="rect">
                <a:avLst/>
              </a:prstGeom>
              <a:solidFill>
                <a:srgbClr val="D2A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0" name="타원 39"/>
              <p:cNvSpPr/>
              <p:nvPr/>
            </p:nvSpPr>
            <p:spPr>
              <a:xfrm>
                <a:off x="1278015" y="1836415"/>
                <a:ext cx="1440160" cy="1440160"/>
              </a:xfrm>
              <a:prstGeom prst="ellipse">
                <a:avLst/>
              </a:prstGeom>
              <a:solidFill>
                <a:srgbClr val="D2A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>
              <a:xfrm>
                <a:off x="1350023" y="1908423"/>
                <a:ext cx="1296144" cy="12961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1990</a:t>
                </a:r>
                <a:r>
                  <a: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년</a:t>
                </a:r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~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1994799" y="3708623"/>
                <a:ext cx="6650119" cy="136815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1043056">
                  <a:lnSpc>
                    <a:spcPct val="120000"/>
                  </a:lnSpc>
                  <a:spcBef>
                    <a:spcPct val="50000"/>
                  </a:spcBef>
                </a:pPr>
                <a:endParaRPr lang="ko-KR" altLang="en-US" sz="21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004324" y="3636615"/>
                <a:ext cx="6640595" cy="144016"/>
              </a:xfrm>
              <a:prstGeom prst="rect">
                <a:avLst/>
              </a:prstGeom>
              <a:solidFill>
                <a:srgbClr val="967D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4" name="타원 43"/>
              <p:cNvSpPr/>
              <p:nvPr/>
            </p:nvSpPr>
            <p:spPr>
              <a:xfrm>
                <a:off x="1278015" y="3636615"/>
                <a:ext cx="1440160" cy="1440160"/>
              </a:xfrm>
              <a:prstGeom prst="ellipse">
                <a:avLst/>
              </a:prstGeom>
              <a:solidFill>
                <a:srgbClr val="967D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5" name="타원 44"/>
              <p:cNvSpPr/>
              <p:nvPr/>
            </p:nvSpPr>
            <p:spPr>
              <a:xfrm>
                <a:off x="1350023" y="3708623"/>
                <a:ext cx="1296144" cy="12961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2007</a:t>
                </a:r>
                <a:r>
                  <a: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년</a:t>
                </a:r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~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1994799" y="5508823"/>
                <a:ext cx="6650120" cy="136815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1043056">
                  <a:lnSpc>
                    <a:spcPct val="120000"/>
                  </a:lnSpc>
                  <a:spcBef>
                    <a:spcPct val="50000"/>
                  </a:spcBef>
                </a:pPr>
                <a:endParaRPr lang="ko-KR" altLang="en-US" sz="210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2004324" y="5436815"/>
                <a:ext cx="6640595" cy="144016"/>
              </a:xfrm>
              <a:prstGeom prst="rect">
                <a:avLst/>
              </a:prstGeom>
              <a:solidFill>
                <a:srgbClr val="C849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8" name="타원 47"/>
              <p:cNvSpPr/>
              <p:nvPr/>
            </p:nvSpPr>
            <p:spPr>
              <a:xfrm>
                <a:off x="1278015" y="5436815"/>
                <a:ext cx="1440160" cy="1440160"/>
              </a:xfrm>
              <a:prstGeom prst="ellipse">
                <a:avLst/>
              </a:prstGeom>
              <a:solidFill>
                <a:srgbClr val="C849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1350023" y="5508823"/>
                <a:ext cx="1296144" cy="12961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2013</a:t>
                </a:r>
                <a:r>
                  <a: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년</a:t>
                </a:r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~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5" name="직사각형 34"/>
            <p:cNvSpPr/>
            <p:nvPr/>
          </p:nvSpPr>
          <p:spPr>
            <a:xfrm>
              <a:off x="2898428" y="1977816"/>
              <a:ext cx="4608512" cy="907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-. 1990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직물제조업을 목적으로 개인기업 </a:t>
              </a:r>
              <a:r>
                <a:rPr lang="ko-KR" altLang="en-US" sz="1050" dirty="0" err="1">
                  <a:solidFill>
                    <a:srgbClr val="515151"/>
                  </a:solidFill>
                  <a:latin typeface="+mn-ea"/>
                </a:rPr>
                <a:t>산찬섬유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 개업</a:t>
              </a:r>
            </a:p>
            <a:p>
              <a:pPr fontAlgn="base"/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-. 1999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법인전환 대표이사 </a:t>
              </a:r>
              <a:r>
                <a:rPr lang="ko-KR" altLang="en-US" sz="1050" dirty="0" err="1">
                  <a:solidFill>
                    <a:srgbClr val="515151"/>
                  </a:solidFill>
                  <a:latin typeface="+mn-ea"/>
                </a:rPr>
                <a:t>피문찬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 선임</a:t>
              </a:r>
            </a:p>
            <a:p>
              <a:pPr fontAlgn="base"/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-. 1999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대구시 달서구 </a:t>
              </a:r>
              <a:r>
                <a:rPr lang="ko-KR" altLang="en-US" sz="1050" dirty="0" err="1">
                  <a:solidFill>
                    <a:srgbClr val="515151"/>
                  </a:solidFill>
                  <a:latin typeface="+mn-ea"/>
                </a:rPr>
                <a:t>갈산동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 </a:t>
              </a:r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545-10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공장이전</a:t>
              </a:r>
            </a:p>
            <a:p>
              <a:pPr fontAlgn="base"/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-. 2001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중소기업은행 기은</a:t>
              </a:r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FAMILY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기업 선정</a:t>
              </a:r>
            </a:p>
            <a:p>
              <a:pPr fontAlgn="base"/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-. 2002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대구시 달서구 </a:t>
              </a:r>
              <a:r>
                <a:rPr lang="ko-KR" altLang="en-US" sz="1050" dirty="0" err="1">
                  <a:solidFill>
                    <a:srgbClr val="515151"/>
                  </a:solidFill>
                  <a:latin typeface="+mn-ea"/>
                </a:rPr>
                <a:t>성서공단로</a:t>
              </a:r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35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길 </a:t>
              </a:r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11(</a:t>
              </a:r>
              <a:r>
                <a:rPr lang="ko-KR" altLang="en-US" sz="1050" dirty="0" err="1">
                  <a:solidFill>
                    <a:srgbClr val="515151"/>
                  </a:solidFill>
                  <a:latin typeface="+mn-ea"/>
                </a:rPr>
                <a:t>갈산동</a:t>
              </a:r>
              <a:r>
                <a:rPr lang="en-US" altLang="ko-KR" sz="1050" dirty="0">
                  <a:solidFill>
                    <a:srgbClr val="515151"/>
                  </a:solidFill>
                  <a:latin typeface="+mn-ea"/>
                </a:rPr>
                <a:t>) </a:t>
              </a:r>
              <a:r>
                <a:rPr lang="ko-KR" altLang="en-US" sz="1050" dirty="0">
                  <a:solidFill>
                    <a:srgbClr val="515151"/>
                  </a:solidFill>
                  <a:latin typeface="+mn-ea"/>
                </a:rPr>
                <a:t>공장확장 이전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870942" y="3875286"/>
              <a:ext cx="63641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2007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성실납세자로 </a:t>
              </a:r>
              <a:r>
                <a:rPr lang="ko-KR" altLang="en-US" sz="1100" dirty="0" err="1">
                  <a:solidFill>
                    <a:srgbClr val="515151"/>
                  </a:solidFill>
                  <a:latin typeface="+mn-ea"/>
                </a:rPr>
                <a:t>서대구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 세무서장상 표창</a:t>
              </a:r>
            </a:p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2008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노동부 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CLEAN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사업장 선정</a:t>
              </a:r>
            </a:p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2011 (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주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)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화인에스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제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2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공장 신설</a:t>
              </a:r>
            </a:p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2012 </a:t>
              </a:r>
              <a:r>
                <a:rPr lang="ko-KR" altLang="en-US" sz="1100" dirty="0" err="1">
                  <a:solidFill>
                    <a:srgbClr val="515151"/>
                  </a:solidFill>
                  <a:latin typeface="+mn-ea"/>
                </a:rPr>
                <a:t>삼우당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 대한민국 섬유패션대상 수상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898427" y="5709553"/>
              <a:ext cx="633670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-. 2011 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주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)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화인에스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. 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서울시 송파구 중대로 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105. 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가락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ID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타워 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1401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호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 (</a:t>
              </a:r>
              <a:r>
                <a:rPr lang="ko-KR" altLang="en-US" sz="1100" dirty="0" smtClean="0">
                  <a:solidFill>
                    <a:srgbClr val="515151"/>
                  </a:solidFill>
                  <a:latin typeface="+mn-ea"/>
                </a:rPr>
                <a:t>가락동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)</a:t>
              </a:r>
            </a:p>
            <a:p>
              <a:pPr fontAlgn="base"/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-. 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2013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기업부설연구소 설립</a:t>
              </a:r>
            </a:p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2013 INNO-BIZ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기업선정 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(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중기청</a:t>
              </a:r>
              <a:r>
                <a:rPr lang="en-US" altLang="ko-KR" sz="1100" dirty="0" smtClean="0">
                  <a:solidFill>
                    <a:srgbClr val="515151"/>
                  </a:solidFill>
                  <a:latin typeface="+mn-ea"/>
                </a:rPr>
                <a:t>)</a:t>
              </a:r>
              <a:endParaRPr lang="ko-KR" altLang="en-US" sz="1100" dirty="0">
                <a:solidFill>
                  <a:srgbClr val="515151"/>
                </a:solidFill>
                <a:latin typeface="+mn-ea"/>
              </a:endParaRPr>
            </a:p>
            <a:p>
              <a:pPr fontAlgn="base"/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-. 2016. 11 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제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30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회 </a:t>
              </a:r>
              <a:r>
                <a:rPr lang="ko-KR" altLang="en-US" sz="1100" dirty="0" err="1">
                  <a:solidFill>
                    <a:srgbClr val="515151"/>
                  </a:solidFill>
                  <a:latin typeface="+mn-ea"/>
                </a:rPr>
                <a:t>섬유의날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  “</a:t>
              </a:r>
              <a:r>
                <a:rPr lang="ko-KR" altLang="en-US" sz="1100" dirty="0">
                  <a:solidFill>
                    <a:srgbClr val="515151"/>
                  </a:solidFill>
                  <a:latin typeface="+mn-ea"/>
                </a:rPr>
                <a:t>산업포장수상</a:t>
              </a:r>
              <a:r>
                <a:rPr lang="en-US" altLang="ko-KR" sz="1100" dirty="0">
                  <a:solidFill>
                    <a:srgbClr val="515151"/>
                  </a:solidFill>
                  <a:latin typeface="+mn-ea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7016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xmlns="" id="{45C6A832-966F-4878-A21E-1BB6F8AD4208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8515527" y="3080353"/>
            <a:ext cx="0" cy="10317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b="1" dirty="0"/>
              <a:t>조직도 및 인원현황</a:t>
            </a:r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179512" y="1928802"/>
            <a:ext cx="8330609" cy="2509532"/>
            <a:chOff x="393035" y="1558620"/>
            <a:chExt cx="9393262" cy="2802327"/>
          </a:xfrm>
        </p:grpSpPr>
        <p:grpSp>
          <p:nvGrpSpPr>
            <p:cNvPr id="33" name="그룹 32"/>
            <p:cNvGrpSpPr/>
            <p:nvPr/>
          </p:nvGrpSpPr>
          <p:grpSpPr>
            <a:xfrm>
              <a:off x="393035" y="1558620"/>
              <a:ext cx="9393262" cy="2802327"/>
              <a:chOff x="594172" y="1558620"/>
              <a:chExt cx="9393262" cy="2802327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594172" y="1558620"/>
                <a:ext cx="9393262" cy="2802327"/>
                <a:chOff x="1026220" y="1126572"/>
                <a:chExt cx="9393262" cy="2802327"/>
              </a:xfrm>
            </p:grpSpPr>
            <p:cxnSp>
              <p:nvCxnSpPr>
                <p:cNvPr id="39" name="직선 연결선 38"/>
                <p:cNvCxnSpPr>
                  <a:cxnSpLocks/>
                </p:cNvCxnSpPr>
                <p:nvPr/>
              </p:nvCxnSpPr>
              <p:spPr>
                <a:xfrm>
                  <a:off x="6108581" y="1391612"/>
                  <a:ext cx="1" cy="2372757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직선 연결선 39"/>
                <p:cNvCxnSpPr>
                  <a:cxnSpLocks/>
                  <a:endCxn id="57" idx="2"/>
                </p:cNvCxnSpPr>
                <p:nvPr/>
              </p:nvCxnSpPr>
              <p:spPr>
                <a:xfrm flipH="1">
                  <a:off x="7562308" y="2413620"/>
                  <a:ext cx="5" cy="1514467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직선 연결선 40"/>
                <p:cNvCxnSpPr>
                  <a:cxnSpLocks/>
                  <a:endCxn id="38" idx="2"/>
                </p:cNvCxnSpPr>
                <p:nvPr/>
              </p:nvCxnSpPr>
              <p:spPr>
                <a:xfrm flipH="1">
                  <a:off x="8993945" y="2419597"/>
                  <a:ext cx="3550" cy="1506208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직선 연결선 41"/>
                <p:cNvCxnSpPr>
                  <a:cxnSpLocks/>
                  <a:endCxn id="52" idx="0"/>
                </p:cNvCxnSpPr>
                <p:nvPr/>
              </p:nvCxnSpPr>
              <p:spPr>
                <a:xfrm>
                  <a:off x="4652340" y="2412479"/>
                  <a:ext cx="1" cy="1152128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꺾인 연결선 42"/>
                <p:cNvCxnSpPr>
                  <a:cxnSpLocks/>
                  <a:stCxn id="53" idx="0"/>
                </p:cNvCxnSpPr>
                <p:nvPr/>
              </p:nvCxnSpPr>
              <p:spPr>
                <a:xfrm rot="5400000" flipH="1" flipV="1">
                  <a:off x="2539739" y="727664"/>
                  <a:ext cx="1941514" cy="3732374"/>
                </a:xfrm>
                <a:prstGeom prst="bentConnector2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직선 연결선 43"/>
                <p:cNvCxnSpPr>
                  <a:cxnSpLocks/>
                  <a:endCxn id="51" idx="0"/>
                </p:cNvCxnSpPr>
                <p:nvPr/>
              </p:nvCxnSpPr>
              <p:spPr>
                <a:xfrm>
                  <a:off x="3149324" y="2412479"/>
                  <a:ext cx="997" cy="1152128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직사각형 44"/>
                <p:cNvSpPr/>
                <p:nvPr/>
              </p:nvSpPr>
              <p:spPr>
                <a:xfrm>
                  <a:off x="5495710" y="1126572"/>
                  <a:ext cx="1236178" cy="360040"/>
                </a:xfrm>
                <a:prstGeom prst="rect">
                  <a:avLst/>
                </a:prstGeom>
                <a:solidFill>
                  <a:srgbClr val="C849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solidFill>
                        <a:schemeClr val="bg1"/>
                      </a:solidFill>
                      <a:latin typeface="+mn-ea"/>
                    </a:rPr>
                    <a:t>대표이사</a:t>
                  </a:r>
                  <a:endParaRPr lang="en-US" altLang="ko-KR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cxnSp>
              <p:nvCxnSpPr>
                <p:cNvPr id="46" name="직선 연결선 45"/>
                <p:cNvCxnSpPr>
                  <a:stCxn id="45" idx="2"/>
                  <a:endCxn id="45" idx="2"/>
                </p:cNvCxnSpPr>
                <p:nvPr/>
              </p:nvCxnSpPr>
              <p:spPr>
                <a:xfrm rot="5400000">
                  <a:off x="6113808" y="1486603"/>
                  <a:ext cx="1773" cy="1791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직사각형 47"/>
                <p:cNvSpPr/>
                <p:nvPr/>
              </p:nvSpPr>
              <p:spPr>
                <a:xfrm>
                  <a:off x="2532232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영업관리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4034253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생산관리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0" name="직사각형 49"/>
                <p:cNvSpPr/>
                <p:nvPr/>
              </p:nvSpPr>
              <p:spPr>
                <a:xfrm>
                  <a:off x="1026220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재무관리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1" name="직사각형 50"/>
                <p:cNvSpPr/>
                <p:nvPr/>
              </p:nvSpPr>
              <p:spPr>
                <a:xfrm>
                  <a:off x="2532232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 err="1">
                      <a:latin typeface="+mn-ea"/>
                    </a:rPr>
                    <a:t>고객사</a:t>
                  </a:r>
                  <a:r>
                    <a:rPr lang="en-US" altLang="ko-KR" sz="1000" b="1" dirty="0">
                      <a:latin typeface="+mn-ea"/>
                    </a:rPr>
                    <a:t> </a:t>
                  </a:r>
                  <a:r>
                    <a:rPr lang="ko-KR" altLang="en-US" sz="1000" b="1" dirty="0">
                      <a:latin typeface="+mn-ea"/>
                    </a:rPr>
                    <a:t>대응</a:t>
                  </a:r>
                </a:p>
              </p:txBody>
            </p:sp>
            <p:sp>
              <p:nvSpPr>
                <p:cNvPr id="52" name="직사각형 51"/>
                <p:cNvSpPr/>
                <p:nvPr/>
              </p:nvSpPr>
              <p:spPr>
                <a:xfrm>
                  <a:off x="4034253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생산계획</a:t>
                  </a:r>
                  <a:r>
                    <a:rPr lang="en-US" altLang="ko-KR" sz="1000" b="1" dirty="0">
                      <a:latin typeface="+mn-ea"/>
                    </a:rPr>
                    <a:t/>
                  </a:r>
                  <a:br>
                    <a:rPr lang="en-US" altLang="ko-KR" sz="1000" b="1" dirty="0">
                      <a:latin typeface="+mn-ea"/>
                    </a:rPr>
                  </a:br>
                  <a:r>
                    <a:rPr lang="ko-KR" altLang="en-US" sz="1000" b="1" dirty="0">
                      <a:latin typeface="+mn-ea"/>
                    </a:rPr>
                    <a:t>재고관리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3" name="직사각형 52"/>
                <p:cNvSpPr/>
                <p:nvPr/>
              </p:nvSpPr>
              <p:spPr>
                <a:xfrm>
                  <a:off x="1026220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경리 회계</a:t>
                  </a:r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5490490" y="2781035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제품개발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5" name="직사각형 54"/>
                <p:cNvSpPr/>
                <p:nvPr/>
              </p:nvSpPr>
              <p:spPr>
                <a:xfrm>
                  <a:off x="6937995" y="2781035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현장생산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5490489" y="3565418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원단분석</a:t>
                  </a:r>
                  <a:r>
                    <a:rPr lang="en-US" altLang="ko-KR" sz="1000" b="1" dirty="0">
                      <a:latin typeface="+mn-ea"/>
                    </a:rPr>
                    <a:t/>
                  </a:r>
                  <a:br>
                    <a:rPr lang="en-US" altLang="ko-KR" sz="1000" b="1" dirty="0">
                      <a:latin typeface="+mn-ea"/>
                    </a:rPr>
                  </a:br>
                  <a:r>
                    <a:rPr lang="ko-KR" altLang="en-US" sz="1000" b="1" dirty="0">
                      <a:latin typeface="+mn-ea"/>
                    </a:rPr>
                    <a:t>개발</a:t>
                  </a:r>
                </a:p>
              </p:txBody>
            </p:sp>
            <p:sp>
              <p:nvSpPr>
                <p:cNvPr id="57" name="직사각형 56"/>
                <p:cNvSpPr/>
                <p:nvPr/>
              </p:nvSpPr>
              <p:spPr>
                <a:xfrm>
                  <a:off x="6944219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제품생산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cxnSp>
              <p:nvCxnSpPr>
                <p:cNvPr id="60" name="직선 연결선 59"/>
                <p:cNvCxnSpPr>
                  <a:cxnSpLocks/>
                </p:cNvCxnSpPr>
                <p:nvPr/>
              </p:nvCxnSpPr>
              <p:spPr>
                <a:xfrm flipH="1">
                  <a:off x="3149329" y="2412479"/>
                  <a:ext cx="7270153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직사각형 36"/>
              <p:cNvSpPr/>
              <p:nvPr/>
            </p:nvSpPr>
            <p:spPr>
              <a:xfrm>
                <a:off x="7937713" y="3213083"/>
                <a:ext cx="1236178" cy="358470"/>
              </a:xfrm>
              <a:prstGeom prst="rect">
                <a:avLst/>
              </a:prstGeom>
              <a:solidFill>
                <a:srgbClr val="D2A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latin typeface="+mn-ea"/>
                  </a:rPr>
                  <a:t>무역부</a:t>
                </a:r>
                <a:endParaRPr lang="en-US" altLang="ko-KR" sz="1000" b="1" dirty="0">
                  <a:latin typeface="+mn-ea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7943808" y="3996655"/>
                <a:ext cx="1236178" cy="36119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latin typeface="+mn-ea"/>
                  </a:rPr>
                  <a:t>염색가공</a:t>
                </a:r>
                <a:r>
                  <a:rPr lang="en-US" altLang="ko-KR" sz="1000" b="1" dirty="0">
                    <a:latin typeface="+mn-ea"/>
                  </a:rPr>
                  <a:t/>
                </a:r>
                <a:br>
                  <a:rPr lang="en-US" altLang="ko-KR" sz="1000" b="1" dirty="0">
                    <a:latin typeface="+mn-ea"/>
                  </a:rPr>
                </a:br>
                <a:r>
                  <a:rPr lang="ko-KR" altLang="en-US" sz="1000" b="1" dirty="0">
                    <a:latin typeface="+mn-ea"/>
                  </a:rPr>
                  <a:t>외주관리</a:t>
                </a:r>
                <a:endParaRPr lang="en-US" altLang="ko-KR" sz="1000" b="1" dirty="0">
                  <a:latin typeface="+mn-ea"/>
                </a:endParaRPr>
              </a:p>
            </p:txBody>
          </p:sp>
        </p:grpSp>
        <p:cxnSp>
          <p:nvCxnSpPr>
            <p:cNvPr id="34" name="직선 연결선 33"/>
            <p:cNvCxnSpPr>
              <a:cxnSpLocks/>
            </p:cNvCxnSpPr>
            <p:nvPr/>
          </p:nvCxnSpPr>
          <p:spPr>
            <a:xfrm flipH="1">
              <a:off x="4743502" y="2055130"/>
              <a:ext cx="731891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2798232"/>
              </p:ext>
            </p:extLst>
          </p:nvPr>
        </p:nvGraphicFramePr>
        <p:xfrm>
          <a:off x="329824" y="5517232"/>
          <a:ext cx="8400300" cy="864096"/>
        </p:xfrm>
        <a:graphic>
          <a:graphicData uri="http://schemas.openxmlformats.org/drawingml/2006/table">
            <a:tbl>
              <a:tblPr/>
              <a:tblGrid>
                <a:gridCol w="1680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00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80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00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800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82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임 원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관리영업직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생산직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합 계</a:t>
                      </a:r>
                      <a:endParaRPr kumimoji="1" lang="ko-KR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17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32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75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62" name="그룹 61"/>
          <p:cNvGrpSpPr/>
          <p:nvPr/>
        </p:nvGrpSpPr>
        <p:grpSpPr>
          <a:xfrm>
            <a:off x="179512" y="4869208"/>
            <a:ext cx="8863034" cy="432000"/>
            <a:chOff x="1243013" y="4644727"/>
            <a:chExt cx="8192121" cy="432000"/>
          </a:xfrm>
          <a:solidFill>
            <a:srgbClr val="C8496F"/>
          </a:solidFill>
        </p:grpSpPr>
        <p:sp>
          <p:nvSpPr>
            <p:cNvPr id="63" name="타원 5"/>
            <p:cNvSpPr/>
            <p:nvPr/>
          </p:nvSpPr>
          <p:spPr>
            <a:xfrm>
              <a:off x="1243013" y="4644727"/>
              <a:ext cx="8192121" cy="432000"/>
            </a:xfrm>
            <a:custGeom>
              <a:avLst/>
              <a:gdLst/>
              <a:ahLst/>
              <a:cxnLst/>
              <a:rect l="l" t="t" r="r" b="b"/>
              <a:pathLst>
                <a:path w="8424167" h="504304">
                  <a:moveTo>
                    <a:pt x="252152" y="0"/>
                  </a:moveTo>
                  <a:lnTo>
                    <a:pt x="1583407" y="0"/>
                  </a:lnTo>
                  <a:lnTo>
                    <a:pt x="7955223" y="0"/>
                  </a:lnTo>
                  <a:lnTo>
                    <a:pt x="8206606" y="0"/>
                  </a:lnTo>
                  <a:lnTo>
                    <a:pt x="8206606" y="1"/>
                  </a:lnTo>
                  <a:lnTo>
                    <a:pt x="8420658" y="1"/>
                  </a:lnTo>
                  <a:cubicBezTo>
                    <a:pt x="8423207" y="11254"/>
                    <a:pt x="8424167" y="22919"/>
                    <a:pt x="8424167" y="34808"/>
                  </a:cubicBezTo>
                  <a:cubicBezTo>
                    <a:pt x="8424167" y="154115"/>
                    <a:pt x="8327450" y="250832"/>
                    <a:pt x="8208143" y="250832"/>
                  </a:cubicBezTo>
                  <a:lnTo>
                    <a:pt x="8207233" y="250740"/>
                  </a:lnTo>
                  <a:lnTo>
                    <a:pt x="8207375" y="252152"/>
                  </a:lnTo>
                  <a:lnTo>
                    <a:pt x="3384375" y="252152"/>
                  </a:lnTo>
                  <a:lnTo>
                    <a:pt x="2053120" y="252152"/>
                  </a:lnTo>
                  <a:cubicBezTo>
                    <a:pt x="1913860" y="252152"/>
                    <a:pt x="1800968" y="365044"/>
                    <a:pt x="1800968" y="504304"/>
                  </a:cubicBezTo>
                  <a:lnTo>
                    <a:pt x="1583407" y="504304"/>
                  </a:lnTo>
                  <a:lnTo>
                    <a:pt x="252152" y="504304"/>
                  </a:lnTo>
                  <a:cubicBezTo>
                    <a:pt x="112892" y="504304"/>
                    <a:pt x="0" y="391412"/>
                    <a:pt x="0" y="252152"/>
                  </a:cubicBezTo>
                  <a:cubicBezTo>
                    <a:pt x="0" y="112892"/>
                    <a:pt x="112892" y="0"/>
                    <a:pt x="25215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351566" y="4708992"/>
              <a:ext cx="1589066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인원현황</a:t>
              </a:r>
            </a:p>
          </p:txBody>
        </p:sp>
      </p:grpSp>
      <p:sp>
        <p:nvSpPr>
          <p:cNvPr id="68" name="직사각형 67">
            <a:extLst>
              <a:ext uri="{FF2B5EF4-FFF2-40B4-BE49-F238E27FC236}">
                <a16:creationId xmlns:a16="http://schemas.microsoft.com/office/drawing/2014/main" xmlns="" id="{F9FA2898-2648-4C09-8A39-F058C9DF4BB1}"/>
              </a:ext>
            </a:extLst>
          </p:cNvPr>
          <p:cNvSpPr/>
          <p:nvPr/>
        </p:nvSpPr>
        <p:spPr>
          <a:xfrm>
            <a:off x="7961956" y="3410401"/>
            <a:ext cx="1096330" cy="321016"/>
          </a:xfrm>
          <a:prstGeom prst="rect">
            <a:avLst/>
          </a:prstGeom>
          <a:solidFill>
            <a:srgbClr val="D2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서울사무실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CEAF69B2-6641-478B-9F19-00F3530ABB2E}"/>
              </a:ext>
            </a:extLst>
          </p:cNvPr>
          <p:cNvSpPr/>
          <p:nvPr/>
        </p:nvSpPr>
        <p:spPr>
          <a:xfrm>
            <a:off x="7967362" y="4112103"/>
            <a:ext cx="1096330" cy="3234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n-ea"/>
              </a:rPr>
              <a:t>영업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143372" y="1571612"/>
            <a:ext cx="1096330" cy="322422"/>
          </a:xfrm>
          <a:prstGeom prst="rect">
            <a:avLst/>
          </a:prstGeom>
          <a:solidFill>
            <a:srgbClr val="C8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회 장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52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b="1" dirty="0"/>
              <a:t>조직도 및 인원현황</a:t>
            </a:r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1100897" y="1285860"/>
            <a:ext cx="7614507" cy="2522107"/>
            <a:chOff x="393035" y="1782712"/>
            <a:chExt cx="8585814" cy="2816370"/>
          </a:xfrm>
        </p:grpSpPr>
        <p:grpSp>
          <p:nvGrpSpPr>
            <p:cNvPr id="33" name="그룹 32"/>
            <p:cNvGrpSpPr/>
            <p:nvPr/>
          </p:nvGrpSpPr>
          <p:grpSpPr>
            <a:xfrm>
              <a:off x="393035" y="1782712"/>
              <a:ext cx="8585814" cy="2816370"/>
              <a:chOff x="594172" y="1782712"/>
              <a:chExt cx="8585814" cy="2816370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594172" y="1782712"/>
                <a:ext cx="7977368" cy="2816370"/>
                <a:chOff x="1026220" y="1350664"/>
                <a:chExt cx="7977368" cy="2816370"/>
              </a:xfrm>
            </p:grpSpPr>
            <p:cxnSp>
              <p:nvCxnSpPr>
                <p:cNvPr id="39" name="직선 연결선 38"/>
                <p:cNvCxnSpPr>
                  <a:cxnSpLocks/>
                  <a:endCxn id="65" idx="0"/>
                </p:cNvCxnSpPr>
                <p:nvPr/>
              </p:nvCxnSpPr>
              <p:spPr>
                <a:xfrm flipH="1">
                  <a:off x="6108577" y="2412479"/>
                  <a:ext cx="3" cy="1744185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직선 연결선 39"/>
                <p:cNvCxnSpPr>
                  <a:cxnSpLocks/>
                  <a:endCxn id="66" idx="0"/>
                </p:cNvCxnSpPr>
                <p:nvPr/>
              </p:nvCxnSpPr>
              <p:spPr>
                <a:xfrm flipH="1">
                  <a:off x="7562308" y="2413620"/>
                  <a:ext cx="5" cy="1742119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직선 연결선 40"/>
                <p:cNvCxnSpPr>
                  <a:cxnSpLocks/>
                  <a:endCxn id="67" idx="0"/>
                </p:cNvCxnSpPr>
                <p:nvPr/>
              </p:nvCxnSpPr>
              <p:spPr>
                <a:xfrm>
                  <a:off x="8997494" y="2419597"/>
                  <a:ext cx="6094" cy="1747437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직선 연결선 41"/>
                <p:cNvCxnSpPr>
                  <a:cxnSpLocks/>
                  <a:endCxn id="58" idx="0"/>
                </p:cNvCxnSpPr>
                <p:nvPr/>
              </p:nvCxnSpPr>
              <p:spPr>
                <a:xfrm>
                  <a:off x="4652341" y="2412479"/>
                  <a:ext cx="0" cy="1743260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꺾인 연결선 42"/>
                <p:cNvCxnSpPr>
                  <a:cxnSpLocks/>
                  <a:stCxn id="59" idx="0"/>
                </p:cNvCxnSpPr>
                <p:nvPr/>
              </p:nvCxnSpPr>
              <p:spPr>
                <a:xfrm rot="5400000" flipH="1" flipV="1">
                  <a:off x="2244171" y="1023228"/>
                  <a:ext cx="2532649" cy="3732373"/>
                </a:xfrm>
                <a:prstGeom prst="bentConnector2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직선 연결선 43"/>
                <p:cNvCxnSpPr>
                  <a:cxnSpLocks/>
                  <a:endCxn id="36" idx="0"/>
                </p:cNvCxnSpPr>
                <p:nvPr/>
              </p:nvCxnSpPr>
              <p:spPr>
                <a:xfrm>
                  <a:off x="3149324" y="2412479"/>
                  <a:ext cx="997" cy="1743260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직사각형 44"/>
                <p:cNvSpPr/>
                <p:nvPr/>
              </p:nvSpPr>
              <p:spPr>
                <a:xfrm>
                  <a:off x="5101198" y="1350664"/>
                  <a:ext cx="1236178" cy="360040"/>
                </a:xfrm>
                <a:prstGeom prst="rect">
                  <a:avLst/>
                </a:prstGeom>
                <a:solidFill>
                  <a:srgbClr val="C849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solidFill>
                        <a:schemeClr val="bg1"/>
                      </a:solidFill>
                      <a:latin typeface="+mn-ea"/>
                    </a:rPr>
                    <a:t>대표이사</a:t>
                  </a:r>
                  <a:endParaRPr lang="en-US" altLang="ko-KR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cxnSp>
              <p:nvCxnSpPr>
                <p:cNvPr id="46" name="직선 연결선 45"/>
                <p:cNvCxnSpPr>
                  <a:stCxn id="45" idx="2"/>
                  <a:endCxn id="45" idx="2"/>
                </p:cNvCxnSpPr>
                <p:nvPr/>
              </p:nvCxnSpPr>
              <p:spPr>
                <a:xfrm rot="5400000">
                  <a:off x="5719296" y="1710695"/>
                  <a:ext cx="1773" cy="1791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직선 연결선 46"/>
                <p:cNvCxnSpPr>
                  <a:cxnSpLocks/>
                </p:cNvCxnSpPr>
                <p:nvPr/>
              </p:nvCxnSpPr>
              <p:spPr>
                <a:xfrm>
                  <a:off x="5735434" y="1402457"/>
                  <a:ext cx="0" cy="1020781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직사각형 47"/>
                <p:cNvSpPr/>
                <p:nvPr/>
              </p:nvSpPr>
              <p:spPr>
                <a:xfrm>
                  <a:off x="2532232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영업관리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4034253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생산관리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0" name="직사각형 49"/>
                <p:cNvSpPr/>
                <p:nvPr/>
              </p:nvSpPr>
              <p:spPr>
                <a:xfrm>
                  <a:off x="1026220" y="2776026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재무관리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1" name="직사각형 50"/>
                <p:cNvSpPr/>
                <p:nvPr/>
              </p:nvSpPr>
              <p:spPr>
                <a:xfrm>
                  <a:off x="2532232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 err="1">
                      <a:latin typeface="+mn-ea"/>
                    </a:rPr>
                    <a:t>고객사</a:t>
                  </a:r>
                  <a:r>
                    <a:rPr lang="en-US" altLang="ko-KR" sz="1000" b="1" dirty="0">
                      <a:latin typeface="+mn-ea"/>
                    </a:rPr>
                    <a:t> </a:t>
                  </a:r>
                  <a:r>
                    <a:rPr lang="ko-KR" altLang="en-US" sz="1000" b="1" dirty="0">
                      <a:latin typeface="+mn-ea"/>
                    </a:rPr>
                    <a:t>대응</a:t>
                  </a:r>
                </a:p>
              </p:txBody>
            </p:sp>
            <p:sp>
              <p:nvSpPr>
                <p:cNvPr id="52" name="직사각형 51"/>
                <p:cNvSpPr/>
                <p:nvPr/>
              </p:nvSpPr>
              <p:spPr>
                <a:xfrm>
                  <a:off x="4034253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생산계획</a:t>
                  </a:r>
                  <a:r>
                    <a:rPr lang="en-US" altLang="ko-KR" sz="1000" b="1" dirty="0">
                      <a:latin typeface="+mn-ea"/>
                    </a:rPr>
                    <a:t/>
                  </a:r>
                  <a:br>
                    <a:rPr lang="en-US" altLang="ko-KR" sz="1000" b="1" dirty="0">
                      <a:latin typeface="+mn-ea"/>
                    </a:rPr>
                  </a:br>
                  <a:r>
                    <a:rPr lang="ko-KR" altLang="en-US" sz="1000" b="1" dirty="0">
                      <a:latin typeface="+mn-ea"/>
                    </a:rPr>
                    <a:t>재고관리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3" name="직사각형 52"/>
                <p:cNvSpPr/>
                <p:nvPr/>
              </p:nvSpPr>
              <p:spPr>
                <a:xfrm>
                  <a:off x="1026220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경리 회계</a:t>
                  </a:r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5490490" y="2781035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제품개발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5" name="직사각형 54"/>
                <p:cNvSpPr/>
                <p:nvPr/>
              </p:nvSpPr>
              <p:spPr>
                <a:xfrm>
                  <a:off x="6937995" y="2781035"/>
                  <a:ext cx="1236178" cy="363481"/>
                </a:xfrm>
                <a:prstGeom prst="rect">
                  <a:avLst/>
                </a:prstGeom>
                <a:solidFill>
                  <a:srgbClr val="D2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현장생산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5490489" y="3565418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원단분석</a:t>
                  </a:r>
                  <a:r>
                    <a:rPr lang="en-US" altLang="ko-KR" sz="1000" b="1" dirty="0">
                      <a:latin typeface="+mn-ea"/>
                    </a:rPr>
                    <a:t/>
                  </a:r>
                  <a:br>
                    <a:rPr lang="en-US" altLang="ko-KR" sz="1000" b="1" dirty="0">
                      <a:latin typeface="+mn-ea"/>
                    </a:rPr>
                  </a:br>
                  <a:r>
                    <a:rPr lang="ko-KR" altLang="en-US" sz="1000" b="1" dirty="0">
                      <a:latin typeface="+mn-ea"/>
                    </a:rPr>
                    <a:t>개발</a:t>
                  </a:r>
                </a:p>
              </p:txBody>
            </p:sp>
            <p:sp>
              <p:nvSpPr>
                <p:cNvPr id="57" name="직사각형 56"/>
                <p:cNvSpPr/>
                <p:nvPr/>
              </p:nvSpPr>
              <p:spPr>
                <a:xfrm>
                  <a:off x="6944219" y="3564607"/>
                  <a:ext cx="1236178" cy="36348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b="1" dirty="0">
                      <a:latin typeface="+mn-ea"/>
                    </a:rPr>
                    <a:t>제품생산</a:t>
                  </a:r>
                  <a:endParaRPr lang="en-US" altLang="ko-KR" sz="1000" b="1" dirty="0">
                    <a:latin typeface="+mn-ea"/>
                  </a:endParaRPr>
                </a:p>
              </p:txBody>
            </p:sp>
            <p:cxnSp>
              <p:nvCxnSpPr>
                <p:cNvPr id="60" name="직선 연결선 59"/>
                <p:cNvCxnSpPr/>
                <p:nvPr/>
              </p:nvCxnSpPr>
              <p:spPr>
                <a:xfrm flipH="1">
                  <a:off x="3149324" y="2412479"/>
                  <a:ext cx="5838526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직사각형 36"/>
              <p:cNvSpPr/>
              <p:nvPr/>
            </p:nvSpPr>
            <p:spPr>
              <a:xfrm>
                <a:off x="7937713" y="3213083"/>
                <a:ext cx="1236178" cy="358470"/>
              </a:xfrm>
              <a:prstGeom prst="rect">
                <a:avLst/>
              </a:prstGeom>
              <a:solidFill>
                <a:srgbClr val="D2A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latin typeface="+mn-ea"/>
                  </a:rPr>
                  <a:t>무역부</a:t>
                </a:r>
                <a:endParaRPr lang="en-US" altLang="ko-KR" sz="1000" b="1" dirty="0">
                  <a:latin typeface="+mn-ea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7943808" y="3996655"/>
                <a:ext cx="1236178" cy="36119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latin typeface="+mn-ea"/>
                  </a:rPr>
                  <a:t>염색가공</a:t>
                </a:r>
                <a:r>
                  <a:rPr lang="en-US" altLang="ko-KR" sz="1000" b="1" dirty="0">
                    <a:latin typeface="+mn-ea"/>
                  </a:rPr>
                  <a:t/>
                </a:r>
                <a:br>
                  <a:rPr lang="en-US" altLang="ko-KR" sz="1000" b="1" dirty="0">
                    <a:latin typeface="+mn-ea"/>
                  </a:rPr>
                </a:br>
                <a:r>
                  <a:rPr lang="ko-KR" altLang="en-US" sz="1000" b="1" dirty="0">
                    <a:latin typeface="+mn-ea"/>
                  </a:rPr>
                  <a:t>외주관리</a:t>
                </a:r>
                <a:endParaRPr lang="en-US" altLang="ko-KR" sz="1000" b="1" dirty="0">
                  <a:latin typeface="+mn-ea"/>
                </a:endParaRPr>
              </a:p>
            </p:txBody>
          </p:sp>
        </p:grpSp>
        <p:cxnSp>
          <p:nvCxnSpPr>
            <p:cNvPr id="34" name="직선 연결선 33"/>
            <p:cNvCxnSpPr>
              <a:cxnSpLocks/>
            </p:cNvCxnSpPr>
            <p:nvPr/>
          </p:nvCxnSpPr>
          <p:spPr>
            <a:xfrm flipH="1">
              <a:off x="4743501" y="2055131"/>
              <a:ext cx="358748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표 60"/>
          <p:cNvGraphicFramePr>
            <a:graphicFrameLocks noGrp="1"/>
          </p:cNvGraphicFramePr>
          <p:nvPr/>
        </p:nvGraphicFramePr>
        <p:xfrm>
          <a:off x="917934" y="5517232"/>
          <a:ext cx="7812190" cy="864096"/>
        </p:xfrm>
        <a:graphic>
          <a:graphicData uri="http://schemas.openxmlformats.org/drawingml/2006/table">
            <a:tbl>
              <a:tblPr/>
              <a:tblGrid>
                <a:gridCol w="1562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24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624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24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624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82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임 원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관리영업직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생산직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합 계</a:t>
                      </a:r>
                      <a:endParaRPr kumimoji="1" lang="ko-KR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17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32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52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명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62" name="그룹 61"/>
          <p:cNvGrpSpPr/>
          <p:nvPr/>
        </p:nvGrpSpPr>
        <p:grpSpPr>
          <a:xfrm>
            <a:off x="917932" y="4869208"/>
            <a:ext cx="7806785" cy="432000"/>
            <a:chOff x="1243013" y="4644727"/>
            <a:chExt cx="8192121" cy="432000"/>
          </a:xfrm>
          <a:solidFill>
            <a:srgbClr val="C8496F"/>
          </a:solidFill>
        </p:grpSpPr>
        <p:sp>
          <p:nvSpPr>
            <p:cNvPr id="63" name="타원 5"/>
            <p:cNvSpPr/>
            <p:nvPr/>
          </p:nvSpPr>
          <p:spPr>
            <a:xfrm>
              <a:off x="1243013" y="4644727"/>
              <a:ext cx="8192121" cy="432000"/>
            </a:xfrm>
            <a:custGeom>
              <a:avLst/>
              <a:gdLst/>
              <a:ahLst/>
              <a:cxnLst/>
              <a:rect l="l" t="t" r="r" b="b"/>
              <a:pathLst>
                <a:path w="8424167" h="504304">
                  <a:moveTo>
                    <a:pt x="252152" y="0"/>
                  </a:moveTo>
                  <a:lnTo>
                    <a:pt x="1583407" y="0"/>
                  </a:lnTo>
                  <a:lnTo>
                    <a:pt x="7955223" y="0"/>
                  </a:lnTo>
                  <a:lnTo>
                    <a:pt x="8206606" y="0"/>
                  </a:lnTo>
                  <a:lnTo>
                    <a:pt x="8206606" y="1"/>
                  </a:lnTo>
                  <a:lnTo>
                    <a:pt x="8420658" y="1"/>
                  </a:lnTo>
                  <a:cubicBezTo>
                    <a:pt x="8423207" y="11254"/>
                    <a:pt x="8424167" y="22919"/>
                    <a:pt x="8424167" y="34808"/>
                  </a:cubicBezTo>
                  <a:cubicBezTo>
                    <a:pt x="8424167" y="154115"/>
                    <a:pt x="8327450" y="250832"/>
                    <a:pt x="8208143" y="250832"/>
                  </a:cubicBezTo>
                  <a:lnTo>
                    <a:pt x="8207233" y="250740"/>
                  </a:lnTo>
                  <a:lnTo>
                    <a:pt x="8207375" y="252152"/>
                  </a:lnTo>
                  <a:lnTo>
                    <a:pt x="3384375" y="252152"/>
                  </a:lnTo>
                  <a:lnTo>
                    <a:pt x="2053120" y="252152"/>
                  </a:lnTo>
                  <a:cubicBezTo>
                    <a:pt x="1913860" y="252152"/>
                    <a:pt x="1800968" y="365044"/>
                    <a:pt x="1800968" y="504304"/>
                  </a:cubicBezTo>
                  <a:lnTo>
                    <a:pt x="1583407" y="504304"/>
                  </a:lnTo>
                  <a:lnTo>
                    <a:pt x="252152" y="504304"/>
                  </a:lnTo>
                  <a:cubicBezTo>
                    <a:pt x="112892" y="504304"/>
                    <a:pt x="0" y="391412"/>
                    <a:pt x="0" y="252152"/>
                  </a:cubicBezTo>
                  <a:cubicBezTo>
                    <a:pt x="0" y="112892"/>
                    <a:pt x="112892" y="0"/>
                    <a:pt x="25215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351566" y="4708992"/>
              <a:ext cx="1589066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인원현황</a:t>
              </a:r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9164DB2E-BC54-4944-8A37-DF8E80026080}"/>
              </a:ext>
            </a:extLst>
          </p:cNvPr>
          <p:cNvSpPr/>
          <p:nvPr/>
        </p:nvSpPr>
        <p:spPr>
          <a:xfrm>
            <a:off x="2451254" y="3779478"/>
            <a:ext cx="1096330" cy="9975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상무</a:t>
            </a:r>
            <a:r>
              <a:rPr lang="en-US" altLang="ko-KR" sz="1000" b="1" dirty="0">
                <a:latin typeface="+mn-ea"/>
              </a:rPr>
              <a:t/>
            </a:r>
            <a:br>
              <a:rPr lang="en-US" altLang="ko-KR" sz="1000" b="1" dirty="0">
                <a:latin typeface="+mn-ea"/>
              </a:rPr>
            </a:br>
            <a:r>
              <a:rPr lang="ko-KR" altLang="en-US" sz="1000" b="1" dirty="0" smtClean="0">
                <a:latin typeface="+mn-ea"/>
              </a:rPr>
              <a:t>곽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최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차장</a:t>
            </a:r>
            <a:endParaRPr lang="en-US" altLang="ko-KR" sz="1000" b="1" dirty="0">
              <a:latin typeface="+mn-ea"/>
            </a:endParaRPr>
          </a:p>
          <a:p>
            <a:pPr algn="ctr"/>
            <a:endParaRPr lang="ko-KR" altLang="en-US" sz="1000" b="1" dirty="0"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9752C289-5CB9-4288-9AFF-4D0E4ACD22CD}"/>
              </a:ext>
            </a:extLst>
          </p:cNvPr>
          <p:cNvSpPr/>
          <p:nvPr/>
        </p:nvSpPr>
        <p:spPr>
          <a:xfrm>
            <a:off x="3783352" y="3779478"/>
            <a:ext cx="1096330" cy="9975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피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우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과장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대리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계장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주임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FF27C3DB-9F09-4A9F-A2AF-D42EF3C4E972}"/>
              </a:ext>
            </a:extLst>
          </p:cNvPr>
          <p:cNvSpPr/>
          <p:nvPr/>
        </p:nvSpPr>
        <p:spPr>
          <a:xfrm>
            <a:off x="1115616" y="3779478"/>
            <a:ext cx="1096330" cy="9975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우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전무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과장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대리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9AF569C3-1AA7-4AA0-837B-951FA546E9CB}"/>
              </a:ext>
            </a:extLst>
          </p:cNvPr>
          <p:cNvSpPr/>
          <p:nvPr/>
        </p:nvSpPr>
        <p:spPr>
          <a:xfrm>
            <a:off x="5074845" y="3780307"/>
            <a:ext cx="1096330" cy="9975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최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대리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계장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주임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xmlns="" id="{F326B6F1-7E6A-4D30-BD80-72A6A772CB93}"/>
              </a:ext>
            </a:extLst>
          </p:cNvPr>
          <p:cNvSpPr/>
          <p:nvPr/>
        </p:nvSpPr>
        <p:spPr>
          <a:xfrm>
            <a:off x="6364116" y="3779478"/>
            <a:ext cx="1096330" cy="9975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전</a:t>
            </a:r>
            <a:r>
              <a:rPr lang="en-US" altLang="ko-KR" sz="1000" b="1" dirty="0" smtClean="0">
                <a:latin typeface="+mn-ea"/>
              </a:rPr>
              <a:t>00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공장장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최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박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차장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실장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대리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xmlns="" id="{4DC2BA92-DD90-4AF1-9A66-C7EBA52CD6B8}"/>
              </a:ext>
            </a:extLst>
          </p:cNvPr>
          <p:cNvSpPr/>
          <p:nvPr/>
        </p:nvSpPr>
        <p:spPr>
          <a:xfrm>
            <a:off x="7642346" y="3789593"/>
            <a:ext cx="1096330" cy="991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부장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김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과장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이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과장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>
                <a:latin typeface="+mn-ea"/>
              </a:rPr>
              <a:t>박  </a:t>
            </a:r>
            <a:r>
              <a:rPr lang="en-US" altLang="ko-KR" sz="1000" b="1" dirty="0" smtClean="0">
                <a:latin typeface="+mn-ea"/>
              </a:rPr>
              <a:t>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대리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박</a:t>
            </a:r>
            <a:r>
              <a:rPr lang="en-US" altLang="ko-KR" sz="1000" b="1" dirty="0" smtClean="0">
                <a:latin typeface="+mn-ea"/>
              </a:rPr>
              <a:t>OO</a:t>
            </a:r>
            <a:r>
              <a:rPr lang="ko-KR" altLang="en-US" sz="1000" b="1" dirty="0" smtClean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주임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714876" y="928670"/>
            <a:ext cx="1096330" cy="322422"/>
          </a:xfrm>
          <a:prstGeom prst="rect">
            <a:avLst/>
          </a:prstGeom>
          <a:solidFill>
            <a:srgbClr val="C8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회  장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26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-21488"/>
            <a:ext cx="7661196" cy="796908"/>
          </a:xfrm>
        </p:spPr>
        <p:txBody>
          <a:bodyPr/>
          <a:lstStyle/>
          <a:p>
            <a:r>
              <a:rPr lang="en-US" altLang="ko-KR" dirty="0"/>
              <a:t>6-1. </a:t>
            </a:r>
            <a:r>
              <a:rPr lang="ko-KR" altLang="en-US" dirty="0" smtClean="0"/>
              <a:t>본</a:t>
            </a:r>
            <a:r>
              <a:rPr altLang="en-US" dirty="0" smtClean="0"/>
              <a:t>공장</a:t>
            </a:r>
            <a:endParaRPr lang="ko-KR" altLang="en-US" dirty="0"/>
          </a:p>
        </p:txBody>
      </p:sp>
      <p:graphicFrame>
        <p:nvGraphicFramePr>
          <p:cNvPr id="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7193548"/>
              </p:ext>
            </p:extLst>
          </p:nvPr>
        </p:nvGraphicFramePr>
        <p:xfrm>
          <a:off x="899592" y="1628798"/>
          <a:ext cx="7704856" cy="4824539"/>
        </p:xfrm>
        <a:graphic>
          <a:graphicData uri="http://schemas.openxmlformats.org/drawingml/2006/table">
            <a:tbl>
              <a:tblPr/>
              <a:tblGrid>
                <a:gridCol w="21332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71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5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주소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대구 달서구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성서공단로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길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갈산동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사업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개시일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1999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02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6,585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(1,992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2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직원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53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6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Office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053) 582-3505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6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Fax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053) 582-3509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15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E-mail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sanchan@daum.net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899592" y="1055231"/>
            <a:ext cx="2318324" cy="411271"/>
            <a:chOff x="1228176" y="1692398"/>
            <a:chExt cx="2318324" cy="411271"/>
          </a:xfrm>
          <a:solidFill>
            <a:srgbClr val="D2A000"/>
          </a:solidFill>
        </p:grpSpPr>
        <p:sp>
          <p:nvSpPr>
            <p:cNvPr id="11" name="모서리가 둥근 직사각형 25"/>
            <p:cNvSpPr/>
            <p:nvPr/>
          </p:nvSpPr>
          <p:spPr>
            <a:xfrm>
              <a:off x="1228176" y="1692398"/>
              <a:ext cx="2318324" cy="411271"/>
            </a:xfrm>
            <a:custGeom>
              <a:avLst/>
              <a:gdLst/>
              <a:ahLst/>
              <a:cxnLst/>
              <a:rect l="l" t="t" r="r" b="b"/>
              <a:pathLst>
                <a:path w="2590419" h="377238">
                  <a:moveTo>
                    <a:pt x="62874" y="0"/>
                  </a:moveTo>
                  <a:lnTo>
                    <a:pt x="2527545" y="0"/>
                  </a:lnTo>
                  <a:cubicBezTo>
                    <a:pt x="2562269" y="0"/>
                    <a:pt x="2590419" y="28150"/>
                    <a:pt x="2590419" y="62874"/>
                  </a:cubicBezTo>
                  <a:lnTo>
                    <a:pt x="2590419" y="211015"/>
                  </a:lnTo>
                  <a:lnTo>
                    <a:pt x="2320323" y="211015"/>
                  </a:lnTo>
                  <a:cubicBezTo>
                    <a:pt x="2285599" y="211015"/>
                    <a:pt x="2257449" y="239165"/>
                    <a:pt x="2257449" y="273889"/>
                  </a:cubicBezTo>
                  <a:lnTo>
                    <a:pt x="2257449" y="377238"/>
                  </a:lnTo>
                  <a:lnTo>
                    <a:pt x="62874" y="377238"/>
                  </a:lnTo>
                  <a:cubicBezTo>
                    <a:pt x="28150" y="377238"/>
                    <a:pt x="0" y="349088"/>
                    <a:pt x="0" y="314364"/>
                  </a:cubicBezTo>
                  <a:lnTo>
                    <a:pt x="0" y="62874"/>
                  </a:lnTo>
                  <a:cubicBezTo>
                    <a:pt x="0" y="28150"/>
                    <a:pt x="28150" y="0"/>
                    <a:pt x="628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>
                <a:latin typeface="+mn-ea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314252" y="1744144"/>
              <a:ext cx="965329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400" b="1" dirty="0">
                  <a:solidFill>
                    <a:schemeClr val="bg1"/>
                  </a:solidFill>
                  <a:latin typeface="+mn-ea"/>
                </a:rPr>
                <a:t>회사 규모</a:t>
              </a:r>
              <a:endParaRPr kumimoji="1" lang="en-US" altLang="ko-KR" sz="1400" b="1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9236" y="-21488"/>
            <a:ext cx="7661196" cy="796908"/>
          </a:xfrm>
        </p:spPr>
        <p:txBody>
          <a:bodyPr/>
          <a:lstStyle/>
          <a:p>
            <a:r>
              <a:rPr lang="en-US" altLang="ko-KR" dirty="0"/>
              <a:t>6-2. </a:t>
            </a:r>
            <a:r>
              <a:rPr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공장</a:t>
            </a:r>
            <a:r>
              <a:rPr lang="en-US" altLang="ko-KR" dirty="0" smtClean="0"/>
              <a:t>-</a:t>
            </a:r>
            <a:r>
              <a:rPr lang="ko-KR" altLang="en-US" dirty="0" smtClean="0"/>
              <a:t>㈜</a:t>
            </a:r>
            <a:r>
              <a:rPr altLang="en-US" dirty="0" smtClean="0"/>
              <a:t>화인에스</a:t>
            </a:r>
            <a:endParaRPr lang="ko-KR" altLang="en-US" dirty="0"/>
          </a:p>
        </p:txBody>
      </p:sp>
      <p:graphicFrame>
        <p:nvGraphicFramePr>
          <p:cNvPr id="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4594659"/>
              </p:ext>
            </p:extLst>
          </p:nvPr>
        </p:nvGraphicFramePr>
        <p:xfrm>
          <a:off x="885524" y="1628798"/>
          <a:ext cx="7718924" cy="4824539"/>
        </p:xfrm>
        <a:graphic>
          <a:graphicData uri="http://schemas.openxmlformats.org/drawingml/2006/table">
            <a:tbl>
              <a:tblPr/>
              <a:tblGrid>
                <a:gridCol w="21371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18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5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주소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대구 달서구 달서대로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88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길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 (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갈산동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사업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개시일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08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3,333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(1,008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2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직원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6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Office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053) 582-3506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6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Fax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053) 584-3506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15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</a:rPr>
                        <a:t>E-mail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keleee@hanmail.net</a:t>
                      </a: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885524" y="1055231"/>
            <a:ext cx="2318324" cy="411271"/>
            <a:chOff x="1228176" y="1692398"/>
            <a:chExt cx="2318324" cy="411271"/>
          </a:xfrm>
          <a:solidFill>
            <a:srgbClr val="D2A000"/>
          </a:solidFill>
        </p:grpSpPr>
        <p:sp>
          <p:nvSpPr>
            <p:cNvPr id="11" name="모서리가 둥근 직사각형 25"/>
            <p:cNvSpPr/>
            <p:nvPr/>
          </p:nvSpPr>
          <p:spPr>
            <a:xfrm>
              <a:off x="1228176" y="1692398"/>
              <a:ext cx="2318324" cy="411271"/>
            </a:xfrm>
            <a:custGeom>
              <a:avLst/>
              <a:gdLst/>
              <a:ahLst/>
              <a:cxnLst/>
              <a:rect l="l" t="t" r="r" b="b"/>
              <a:pathLst>
                <a:path w="2590419" h="377238">
                  <a:moveTo>
                    <a:pt x="62874" y="0"/>
                  </a:moveTo>
                  <a:lnTo>
                    <a:pt x="2527545" y="0"/>
                  </a:lnTo>
                  <a:cubicBezTo>
                    <a:pt x="2562269" y="0"/>
                    <a:pt x="2590419" y="28150"/>
                    <a:pt x="2590419" y="62874"/>
                  </a:cubicBezTo>
                  <a:lnTo>
                    <a:pt x="2590419" y="211015"/>
                  </a:lnTo>
                  <a:lnTo>
                    <a:pt x="2320323" y="211015"/>
                  </a:lnTo>
                  <a:cubicBezTo>
                    <a:pt x="2285599" y="211015"/>
                    <a:pt x="2257449" y="239165"/>
                    <a:pt x="2257449" y="273889"/>
                  </a:cubicBezTo>
                  <a:lnTo>
                    <a:pt x="2257449" y="377238"/>
                  </a:lnTo>
                  <a:lnTo>
                    <a:pt x="62874" y="377238"/>
                  </a:lnTo>
                  <a:cubicBezTo>
                    <a:pt x="28150" y="377238"/>
                    <a:pt x="0" y="349088"/>
                    <a:pt x="0" y="314364"/>
                  </a:cubicBezTo>
                  <a:lnTo>
                    <a:pt x="0" y="62874"/>
                  </a:lnTo>
                  <a:cubicBezTo>
                    <a:pt x="0" y="28150"/>
                    <a:pt x="28150" y="0"/>
                    <a:pt x="628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>
                <a:latin typeface="+mn-ea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314252" y="1744144"/>
              <a:ext cx="965329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400" b="1" dirty="0">
                  <a:solidFill>
                    <a:schemeClr val="bg1"/>
                  </a:solidFill>
                  <a:latin typeface="+mn-ea"/>
                </a:rPr>
                <a:t>회사 규모</a:t>
              </a:r>
              <a:endParaRPr kumimoji="1" lang="en-US" altLang="ko-KR" sz="1400" b="1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1527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-21488"/>
            <a:ext cx="7661196" cy="796908"/>
          </a:xfrm>
        </p:spPr>
        <p:txBody>
          <a:bodyPr/>
          <a:lstStyle/>
          <a:p>
            <a:r>
              <a:rPr lang="en-US" altLang="ko-KR" dirty="0"/>
              <a:t>6-3. </a:t>
            </a:r>
            <a:r>
              <a:rPr lang="ko-KR" altLang="en-US" dirty="0" smtClean="0"/>
              <a:t>본</a:t>
            </a:r>
            <a:r>
              <a:rPr altLang="en-US" dirty="0" smtClean="0"/>
              <a:t>공장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496855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3830" y="2744924"/>
            <a:ext cx="3182123" cy="176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5060" y="980728"/>
            <a:ext cx="3203952" cy="168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3433325" cy="207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507"/>
          <a:stretch/>
        </p:blipFill>
        <p:spPr bwMode="auto">
          <a:xfrm>
            <a:off x="4209911" y="4581128"/>
            <a:ext cx="4696043" cy="207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77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611560" y="-27384"/>
            <a:ext cx="7661196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/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en-US" altLang="ko-KR" dirty="0"/>
              <a:t>6-4. </a:t>
            </a:r>
            <a:r>
              <a:rPr lang="ko-KR" altLang="en-US" dirty="0" smtClean="0"/>
              <a:t>서울</a:t>
            </a:r>
            <a:r>
              <a:rPr altLang="en-US" dirty="0" smtClean="0"/>
              <a:t>사무실</a:t>
            </a:r>
            <a:endParaRPr lang="en-US" altLang="ko-KR" dirty="0"/>
          </a:p>
        </p:txBody>
      </p:sp>
      <p:sp>
        <p:nvSpPr>
          <p:cNvPr id="6" name="직사각형 5"/>
          <p:cNvSpPr/>
          <p:nvPr/>
        </p:nvSpPr>
        <p:spPr>
          <a:xfrm>
            <a:off x="1180297" y="1246460"/>
            <a:ext cx="758443" cy="199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200" b="1" dirty="0">
                <a:solidFill>
                  <a:schemeClr val="bg1"/>
                </a:solidFill>
                <a:latin typeface="+mn-ea"/>
              </a:rPr>
              <a:t>회사 규모</a:t>
            </a:r>
            <a:endParaRPr kumimoji="1" lang="en-US" altLang="ko-KR" sz="12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3837679"/>
            <a:ext cx="4214842" cy="25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그림 8" descr="KakaoTalk_20200518_202545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643314"/>
            <a:ext cx="4445031" cy="2500330"/>
          </a:xfrm>
          <a:prstGeom prst="rect">
            <a:avLst/>
          </a:prstGeom>
        </p:spPr>
      </p:pic>
      <p:pic>
        <p:nvPicPr>
          <p:cNvPr id="10" name="그림 9" descr="KakaoTalk_20200518_202545027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214422"/>
            <a:ext cx="4214810" cy="2500330"/>
          </a:xfrm>
          <a:prstGeom prst="rect">
            <a:avLst/>
          </a:prstGeom>
        </p:spPr>
      </p:pic>
      <p:pic>
        <p:nvPicPr>
          <p:cNvPr id="11" name="그림 10" descr="KakaoTalk_20200518_2028481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000108"/>
            <a:ext cx="4357718" cy="245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3823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655220" y="-27384"/>
            <a:ext cx="7661196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/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en-US" altLang="ko-KR" dirty="0"/>
              <a:t>6-5. 2</a:t>
            </a:r>
            <a:r>
              <a:rPr lang="ko-KR" altLang="en-US" dirty="0"/>
              <a:t>공장 ㈜</a:t>
            </a:r>
            <a:r>
              <a:rPr lang="ko-KR" altLang="en-US" dirty="0" err="1"/>
              <a:t>화인에스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397"/>
          <a:stretch/>
        </p:blipFill>
        <p:spPr>
          <a:xfrm>
            <a:off x="734001" y="4210690"/>
            <a:ext cx="4433229" cy="23290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4455" y="4201140"/>
            <a:ext cx="3506017" cy="232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07" b="12332"/>
          <a:stretch/>
        </p:blipFill>
        <p:spPr bwMode="auto">
          <a:xfrm>
            <a:off x="734000" y="980728"/>
            <a:ext cx="808647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032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>
            <a:normAutofit/>
          </a:bodyPr>
          <a:lstStyle/>
          <a:p>
            <a:r>
              <a:rPr lang="en-US" altLang="ko-KR" dirty="0"/>
              <a:t>7. </a:t>
            </a:r>
            <a:r>
              <a:rPr lang="ko-KR" altLang="en-US" dirty="0"/>
              <a:t>생산공정도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62341" y="1377045"/>
            <a:ext cx="7760499" cy="1012604"/>
            <a:chOff x="363725" y="3302514"/>
            <a:chExt cx="8611827" cy="1445864"/>
          </a:xfrm>
        </p:grpSpPr>
        <p:grpSp>
          <p:nvGrpSpPr>
            <p:cNvPr id="7" name="그룹 6"/>
            <p:cNvGrpSpPr/>
            <p:nvPr/>
          </p:nvGrpSpPr>
          <p:grpSpPr>
            <a:xfrm>
              <a:off x="363725" y="3302514"/>
              <a:ext cx="8540702" cy="1445864"/>
              <a:chOff x="363725" y="3334295"/>
              <a:chExt cx="8540702" cy="1445864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3192163" y="4054375"/>
                <a:ext cx="4689377" cy="536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>
                <a:stCxn id="13" idx="3"/>
              </p:cNvCxnSpPr>
              <p:nvPr/>
            </p:nvCxnSpPr>
            <p:spPr>
              <a:xfrm>
                <a:off x="4772981" y="4057227"/>
                <a:ext cx="413144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오각형 12"/>
              <p:cNvSpPr/>
              <p:nvPr/>
            </p:nvSpPr>
            <p:spPr>
              <a:xfrm>
                <a:off x="3678968" y="3569946"/>
                <a:ext cx="1094012" cy="974562"/>
              </a:xfrm>
              <a:prstGeom prst="homePlat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ko-KR" altLang="en-US" sz="1200" b="1" dirty="0" err="1">
                    <a:latin typeface="+mn-ea"/>
                  </a:rPr>
                  <a:t>통경</a:t>
                </a:r>
                <a:endParaRPr lang="en-US" altLang="ko-KR" sz="1200" b="1" dirty="0">
                  <a:latin typeface="+mn-ea"/>
                </a:endParaRPr>
              </a:p>
            </p:txBody>
          </p:sp>
          <p:sp>
            <p:nvSpPr>
              <p:cNvPr id="14" name="오각형 13"/>
              <p:cNvSpPr/>
              <p:nvPr/>
            </p:nvSpPr>
            <p:spPr>
              <a:xfrm>
                <a:off x="363725" y="3564579"/>
                <a:ext cx="1094012" cy="974562"/>
              </a:xfrm>
              <a:prstGeom prst="homePlat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dirty="0">
                    <a:latin typeface="+mn-ea"/>
                  </a:rPr>
                  <a:t>원사</a:t>
                </a:r>
                <a:endParaRPr lang="en-US" altLang="ko-KR" sz="1200" b="1" dirty="0">
                  <a:latin typeface="+mn-ea"/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746300" y="3334295"/>
                <a:ext cx="1445864" cy="1445864"/>
              </a:xfrm>
              <a:prstGeom prst="rect">
                <a:avLst/>
              </a:prstGeom>
              <a:solidFill>
                <a:srgbClr val="2DB5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+mn-ea"/>
                </a:endParaRP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1834630" y="3417258"/>
                <a:ext cx="1269204" cy="12692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외주가공</a:t>
                </a:r>
                <a:endPara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</a:t>
                </a:r>
                <a:r>
                  <a:rPr lang="ko-KR" altLang="en-US" sz="12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싸이징</a:t>
                </a:r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/</a:t>
                </a:r>
                <a:r>
                  <a: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연사</a:t>
                </a:r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</p:txBody>
          </p:sp>
        </p:grpSp>
        <p:sp>
          <p:nvSpPr>
            <p:cNvPr id="8" name="오각형 7"/>
            <p:cNvSpPr/>
            <p:nvPr/>
          </p:nvSpPr>
          <p:spPr>
            <a:xfrm>
              <a:off x="5117454" y="3543942"/>
              <a:ext cx="1094012" cy="974562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200" b="1" dirty="0">
                  <a:latin typeface="+mn-ea"/>
                </a:rPr>
                <a:t>제직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9" name="오각형 8"/>
            <p:cNvSpPr/>
            <p:nvPr/>
          </p:nvSpPr>
          <p:spPr>
            <a:xfrm>
              <a:off x="6498828" y="3532798"/>
              <a:ext cx="1094012" cy="974562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200" b="1" dirty="0">
                  <a:latin typeface="+mn-ea"/>
                </a:rPr>
                <a:t>검단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10" name="오각형 9"/>
            <p:cNvSpPr/>
            <p:nvPr/>
          </p:nvSpPr>
          <p:spPr>
            <a:xfrm>
              <a:off x="7881540" y="3532798"/>
              <a:ext cx="1094012" cy="974562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200" b="1" dirty="0">
                  <a:latin typeface="+mn-ea"/>
                </a:rPr>
                <a:t>출고</a:t>
              </a:r>
              <a:endParaRPr lang="en-US" altLang="ko-KR" sz="1200" b="1" dirty="0">
                <a:latin typeface="+mn-ea"/>
              </a:endParaRPr>
            </a:p>
          </p:txBody>
        </p:sp>
      </p:grpSp>
      <p:cxnSp>
        <p:nvCxnSpPr>
          <p:cNvPr id="17" name="직선 연결선 16"/>
          <p:cNvCxnSpPr>
            <a:stCxn id="14" idx="3"/>
            <a:endCxn id="15" idx="1"/>
          </p:cNvCxnSpPr>
          <p:nvPr/>
        </p:nvCxnSpPr>
        <p:spPr>
          <a:xfrm>
            <a:off x="1748204" y="1879588"/>
            <a:ext cx="260037" cy="375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>
            <a:off x="179512" y="2257907"/>
            <a:ext cx="8964488" cy="4414347"/>
            <a:chOff x="866597" y="2797270"/>
            <a:chExt cx="8730907" cy="4540990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470" y="3345363"/>
              <a:ext cx="2161665" cy="1587396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866597" y="2797270"/>
              <a:ext cx="181580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공정사진</a:t>
              </a:r>
            </a:p>
          </p:txBody>
        </p:sp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8912" y="3345363"/>
              <a:ext cx="2160000" cy="1587396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6934" b="18435"/>
            <a:stretch/>
          </p:blipFill>
          <p:spPr>
            <a:xfrm>
              <a:off x="1434240" y="5433595"/>
              <a:ext cx="2160000" cy="1609063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81802" y="3345362"/>
              <a:ext cx="2160000" cy="157666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912" y="5436815"/>
              <a:ext cx="2160000" cy="1605842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1" name="직사각형 40"/>
            <p:cNvSpPr/>
            <p:nvPr/>
          </p:nvSpPr>
          <p:spPr>
            <a:xfrm>
              <a:off x="2778034" y="5004767"/>
              <a:ext cx="1488546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646464"/>
                  </a:solidFill>
                </a:rPr>
                <a:t>원사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001426" y="5004767"/>
              <a:ext cx="1567285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err="1">
                  <a:solidFill>
                    <a:srgbClr val="646464"/>
                  </a:solidFill>
                </a:rPr>
                <a:t>통경</a:t>
              </a:r>
              <a:r>
                <a:rPr lang="ko-KR" altLang="en-US" sz="1200" b="1" dirty="0">
                  <a:solidFill>
                    <a:srgbClr val="646464"/>
                  </a:solidFill>
                </a:rPr>
                <a:t> </a:t>
              </a:r>
              <a:r>
                <a:rPr lang="en-US" altLang="ko-KR" sz="1200" b="1" dirty="0">
                  <a:solidFill>
                    <a:srgbClr val="646464"/>
                  </a:solidFill>
                </a:rPr>
                <a:t>: Drawing-in</a:t>
              </a:r>
              <a:endParaRPr lang="ko-KR" altLang="en-US" sz="1200" b="1" dirty="0">
                <a:solidFill>
                  <a:srgbClr val="646464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108958" y="5004767"/>
              <a:ext cx="1488546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646464"/>
                  </a:solidFill>
                </a:rPr>
                <a:t>제직 </a:t>
              </a:r>
              <a:r>
                <a:rPr lang="en-US" altLang="ko-KR" sz="1200" b="1" dirty="0">
                  <a:solidFill>
                    <a:srgbClr val="646464"/>
                  </a:solidFill>
                </a:rPr>
                <a:t>: Plain</a:t>
              </a:r>
              <a:endParaRPr lang="ko-KR" altLang="en-US" sz="1200" b="1" dirty="0">
                <a:solidFill>
                  <a:srgbClr val="646464"/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2996390" y="7122236"/>
              <a:ext cx="98449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646464"/>
                  </a:solidFill>
                </a:rPr>
                <a:t>출고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925096" y="7122236"/>
              <a:ext cx="744273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>
                  <a:solidFill>
                    <a:srgbClr val="646464"/>
                  </a:solidFill>
                </a:rPr>
                <a:t>검단</a:t>
              </a:r>
              <a:endParaRPr lang="ko-KR" altLang="en-US" sz="1200" b="1" dirty="0">
                <a:solidFill>
                  <a:srgbClr val="646464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8085336" y="7122236"/>
              <a:ext cx="1488546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646464"/>
                  </a:solidFill>
                </a:rPr>
                <a:t>제직 </a:t>
              </a:r>
              <a:r>
                <a:rPr lang="en-US" altLang="ko-KR" sz="1200" b="1" dirty="0">
                  <a:solidFill>
                    <a:srgbClr val="646464"/>
                  </a:solidFill>
                </a:rPr>
                <a:t>: Dobby</a:t>
              </a:r>
              <a:endParaRPr lang="ko-KR" altLang="en-US" sz="1200" b="1" dirty="0">
                <a:solidFill>
                  <a:srgbClr val="646464"/>
                </a:solidFill>
              </a:endParaRPr>
            </a:p>
          </p:txBody>
        </p:sp>
        <p:sp>
          <p:nvSpPr>
            <p:cNvPr id="47" name="오른쪽 화살표 46"/>
            <p:cNvSpPr/>
            <p:nvPr/>
          </p:nvSpPr>
          <p:spPr>
            <a:xfrm>
              <a:off x="3762524" y="4139061"/>
              <a:ext cx="290364" cy="21763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오른쪽 화살표 47"/>
            <p:cNvSpPr/>
            <p:nvPr/>
          </p:nvSpPr>
          <p:spPr>
            <a:xfrm>
              <a:off x="6565413" y="4031059"/>
              <a:ext cx="290364" cy="21763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오른쪽 화살표 48"/>
            <p:cNvSpPr/>
            <p:nvPr/>
          </p:nvSpPr>
          <p:spPr>
            <a:xfrm rot="10800000">
              <a:off x="3792727" y="6162060"/>
              <a:ext cx="290364" cy="21763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오른쪽 화살표 49"/>
            <p:cNvSpPr/>
            <p:nvPr/>
          </p:nvSpPr>
          <p:spPr>
            <a:xfrm rot="10800000">
              <a:off x="6568710" y="6162059"/>
              <a:ext cx="290364" cy="21763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오른쪽 화살표 50"/>
            <p:cNvSpPr/>
            <p:nvPr/>
          </p:nvSpPr>
          <p:spPr>
            <a:xfrm rot="5400000">
              <a:off x="8016620" y="5107108"/>
              <a:ext cx="290364" cy="21763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113" y="5433595"/>
              <a:ext cx="2169689" cy="1609062"/>
            </a:xfrm>
            <a:prstGeom prst="rect">
              <a:avLst/>
            </a:prstGeom>
            <a:noFill/>
            <a:ln w="317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441137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>
            <a:normAutofit/>
          </a:bodyPr>
          <a:lstStyle/>
          <a:p>
            <a:r>
              <a:rPr lang="en-US" altLang="ko-KR" dirty="0"/>
              <a:t>8. </a:t>
            </a:r>
            <a:r>
              <a:rPr lang="ko-KR" altLang="en-US" dirty="0"/>
              <a:t>보유시설 현황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818185" y="1319802"/>
            <a:ext cx="7930279" cy="453014"/>
            <a:chOff x="1243013" y="1620391"/>
            <a:chExt cx="8192121" cy="432000"/>
          </a:xfrm>
          <a:solidFill>
            <a:srgbClr val="937A8A"/>
          </a:solidFill>
        </p:grpSpPr>
        <p:sp>
          <p:nvSpPr>
            <p:cNvPr id="14" name="타원 5"/>
            <p:cNvSpPr/>
            <p:nvPr/>
          </p:nvSpPr>
          <p:spPr>
            <a:xfrm>
              <a:off x="1243013" y="1620391"/>
              <a:ext cx="8192121" cy="432000"/>
            </a:xfrm>
            <a:custGeom>
              <a:avLst/>
              <a:gdLst/>
              <a:ahLst/>
              <a:cxnLst/>
              <a:rect l="l" t="t" r="r" b="b"/>
              <a:pathLst>
                <a:path w="8424167" h="504304">
                  <a:moveTo>
                    <a:pt x="252152" y="0"/>
                  </a:moveTo>
                  <a:lnTo>
                    <a:pt x="1583407" y="0"/>
                  </a:lnTo>
                  <a:lnTo>
                    <a:pt x="7955223" y="0"/>
                  </a:lnTo>
                  <a:lnTo>
                    <a:pt x="8206606" y="0"/>
                  </a:lnTo>
                  <a:lnTo>
                    <a:pt x="8206606" y="1"/>
                  </a:lnTo>
                  <a:lnTo>
                    <a:pt x="8420658" y="1"/>
                  </a:lnTo>
                  <a:cubicBezTo>
                    <a:pt x="8423207" y="11254"/>
                    <a:pt x="8424167" y="22919"/>
                    <a:pt x="8424167" y="34808"/>
                  </a:cubicBezTo>
                  <a:cubicBezTo>
                    <a:pt x="8424167" y="154115"/>
                    <a:pt x="8327450" y="250832"/>
                    <a:pt x="8208143" y="250832"/>
                  </a:cubicBezTo>
                  <a:lnTo>
                    <a:pt x="8207233" y="250740"/>
                  </a:lnTo>
                  <a:lnTo>
                    <a:pt x="8207375" y="252152"/>
                  </a:lnTo>
                  <a:lnTo>
                    <a:pt x="3384375" y="252152"/>
                  </a:lnTo>
                  <a:lnTo>
                    <a:pt x="2053120" y="252152"/>
                  </a:lnTo>
                  <a:cubicBezTo>
                    <a:pt x="1913860" y="252152"/>
                    <a:pt x="1800968" y="365044"/>
                    <a:pt x="1800968" y="504304"/>
                  </a:cubicBezTo>
                  <a:lnTo>
                    <a:pt x="1583407" y="504304"/>
                  </a:lnTo>
                  <a:lnTo>
                    <a:pt x="252152" y="504304"/>
                  </a:lnTo>
                  <a:cubicBezTo>
                    <a:pt x="112892" y="504304"/>
                    <a:pt x="0" y="391412"/>
                    <a:pt x="0" y="252152"/>
                  </a:cubicBezTo>
                  <a:cubicBezTo>
                    <a:pt x="0" y="112892"/>
                    <a:pt x="112892" y="0"/>
                    <a:pt x="25215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42934" y="1704316"/>
              <a:ext cx="1247727" cy="264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생산설비 </a:t>
              </a:r>
            </a:p>
          </p:txBody>
        </p:sp>
      </p:grpSp>
      <p:graphicFrame>
        <p:nvGraphicFramePr>
          <p:cNvPr id="7" name="Group 3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67940541"/>
              </p:ext>
            </p:extLst>
          </p:nvPr>
        </p:nvGraphicFramePr>
        <p:xfrm>
          <a:off x="818184" y="1988840"/>
          <a:ext cx="7930279" cy="2198394"/>
        </p:xfrm>
        <a:graphic>
          <a:graphicData uri="http://schemas.openxmlformats.org/drawingml/2006/table">
            <a:tbl>
              <a:tblPr/>
              <a:tblGrid>
                <a:gridCol w="29948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2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34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298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28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시설명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	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일생산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8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워터 </a:t>
                      </a:r>
                      <a:r>
                        <a:rPr kumimoji="1" lang="ko-KR" altLang="en-US" sz="10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제트룸</a:t>
                      </a:r>
                      <a:endParaRPr kumimoji="1" lang="en-US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ZW-408</a:t>
                      </a: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126</a:t>
                      </a:r>
                      <a:r>
                        <a:rPr kumimoji="1" lang="ko-KR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8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워터 </a:t>
                      </a:r>
                      <a:r>
                        <a:rPr kumimoji="1" lang="ko-KR" altLang="en-US" sz="10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제트룸</a:t>
                      </a:r>
                      <a:endParaRPr kumimoji="1" lang="en-US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ZW-8100</a:t>
                      </a: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66</a:t>
                      </a:r>
                      <a:r>
                        <a:rPr kumimoji="1" lang="ko-KR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8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88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합계</a:t>
                      </a:r>
                      <a:endParaRPr kumimoji="1" lang="en-US" altLang="ko-KR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F77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192</a:t>
                      </a:r>
                      <a:r>
                        <a:rPr kumimoji="1" lang="ko-KR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kumimoji="1" lang="ko-KR" altLang="ko-KR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64,000y</a:t>
                      </a:r>
                      <a:endParaRPr kumimoji="1" lang="ko-KR" altLang="ko-KR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4521683"/>
            <a:ext cx="2592288" cy="1787638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5172" y="4530049"/>
            <a:ext cx="2600473" cy="1779271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786"/>
          <a:stretch/>
        </p:blipFill>
        <p:spPr>
          <a:xfrm>
            <a:off x="818184" y="4538416"/>
            <a:ext cx="2460911" cy="1770904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4255269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9. </a:t>
            </a:r>
            <a:r>
              <a:rPr lang="ko-KR" altLang="en-US" dirty="0"/>
              <a:t>제품소개</a:t>
            </a:r>
          </a:p>
        </p:txBody>
      </p:sp>
      <p:graphicFrame>
        <p:nvGraphicFramePr>
          <p:cNvPr id="16" name="Group 3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852420"/>
              </p:ext>
            </p:extLst>
          </p:nvPr>
        </p:nvGraphicFramePr>
        <p:xfrm>
          <a:off x="827583" y="1196753"/>
          <a:ext cx="7920881" cy="5184576"/>
        </p:xfrm>
        <a:graphic>
          <a:graphicData uri="http://schemas.openxmlformats.org/drawingml/2006/table">
            <a:tbl>
              <a:tblPr/>
              <a:tblGrid>
                <a:gridCol w="2022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25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03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255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348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Draw Textured Yarn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77B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FILAMENT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잠재권축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고신축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SPANDEX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77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234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26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1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HY견고딕" pitchFamily="18" charset="-127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HY견고딕" pitchFamily="18" charset="-127"/>
                          <a:cs typeface="+mn-cs"/>
                        </a:rPr>
                        <a:t>PLAIN-DEWSPO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HY견고딕" pitchFamily="18" charset="-127"/>
                          <a:cs typeface="+mn-cs"/>
                        </a:rPr>
                        <a:t>DOBBY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HY견고딕" pitchFamily="18" charset="-127"/>
                          <a:cs typeface="+mn-cs"/>
                        </a:rPr>
                        <a:t>TWILL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HY견고딕" pitchFamily="18" charset="-127"/>
                          <a:cs typeface="+mn-cs"/>
                        </a:rPr>
                        <a:t>Rip Stop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PLAIN-TAFFETA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DOBBY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TWILL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Rip Stop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XANADU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ESS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ISCRA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T400</a:t>
                      </a:r>
                      <a:endParaRPr kumimoji="1" lang="ko-KR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0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6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400">
                          <a:solidFill>
                            <a:schemeClr val="tx2"/>
                          </a:solidFill>
                          <a:latin typeface="HY견고딕" pitchFamily="18" charset="-127"/>
                          <a:ea typeface="HY견고딕" pitchFamily="18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ONE-WAY TYPE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TWO-WAY TYPE</a:t>
                      </a:r>
                      <a:endParaRPr kumimoji="1" lang="ko-KR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7136" y="2362797"/>
            <a:ext cx="1531088" cy="15702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237" y="2334210"/>
            <a:ext cx="1586771" cy="1598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1013" y="2334210"/>
            <a:ext cx="1586771" cy="1598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357552"/>
            <a:ext cx="1512167" cy="1575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526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10. </a:t>
            </a:r>
            <a:r>
              <a:rPr lang="ko-KR" altLang="en-US" dirty="0"/>
              <a:t>판매</a:t>
            </a:r>
            <a:r>
              <a:rPr lang="en-US" altLang="ko-KR" dirty="0"/>
              <a:t>(</a:t>
            </a:r>
            <a:r>
              <a:rPr lang="ko-KR" altLang="en-US" dirty="0"/>
              <a:t>매출</a:t>
            </a:r>
            <a:r>
              <a:rPr lang="en-US" altLang="ko-KR" dirty="0"/>
              <a:t>)</a:t>
            </a:r>
            <a:r>
              <a:rPr lang="ko-KR" altLang="en-US" dirty="0"/>
              <a:t>현황</a:t>
            </a:r>
          </a:p>
        </p:txBody>
      </p:sp>
      <p:graphicFrame>
        <p:nvGraphicFramePr>
          <p:cNvPr id="5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9203103"/>
              </p:ext>
            </p:extLst>
          </p:nvPr>
        </p:nvGraphicFramePr>
        <p:xfrm>
          <a:off x="899592" y="1412776"/>
          <a:ext cx="7776864" cy="1313502"/>
        </p:xfrm>
        <a:graphic>
          <a:graphicData uri="http://schemas.openxmlformats.org/drawingml/2006/table">
            <a:tbl>
              <a:tblPr/>
              <a:tblGrid>
                <a:gridCol w="9236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32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40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40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9402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402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384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사업부문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2014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5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매출량</a:t>
                      </a:r>
                      <a:endParaRPr kumimoji="1" lang="ko-KR" alt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산찬섬유</a:t>
                      </a:r>
                      <a:endParaRPr kumimoji="1" lang="ko-KR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억원</a:t>
                      </a: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202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203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화인에스</a:t>
                      </a:r>
                      <a:endParaRPr kumimoji="1" lang="ko-KR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억원</a:t>
                      </a: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05213505"/>
              </p:ext>
            </p:extLst>
          </p:nvPr>
        </p:nvGraphicFramePr>
        <p:xfrm>
          <a:off x="899592" y="3140968"/>
          <a:ext cx="365363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45996123"/>
              </p:ext>
            </p:extLst>
          </p:nvPr>
        </p:nvGraphicFramePr>
        <p:xfrm>
          <a:off x="5004048" y="3140968"/>
          <a:ext cx="36913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160172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7228" y="-21488"/>
            <a:ext cx="7661196" cy="796908"/>
          </a:xfrm>
        </p:spPr>
        <p:txBody>
          <a:bodyPr/>
          <a:lstStyle/>
          <a:p>
            <a:r>
              <a:rPr lang="en-US" altLang="ko-KR" dirty="0"/>
              <a:t>11. </a:t>
            </a:r>
            <a:r>
              <a:rPr lang="ko-KR" altLang="en-US" dirty="0"/>
              <a:t>인증서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285" t="4136" r="5766" b="4136"/>
          <a:stretch/>
        </p:blipFill>
        <p:spPr>
          <a:xfrm>
            <a:off x="783059" y="1081191"/>
            <a:ext cx="1890560" cy="2668894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92" t="14878" r="4846" b="2478"/>
          <a:stretch/>
        </p:blipFill>
        <p:spPr>
          <a:xfrm rot="10800000">
            <a:off x="2817634" y="1109486"/>
            <a:ext cx="1898379" cy="2641842"/>
          </a:xfrm>
          <a:prstGeom prst="rect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5549" y="1095339"/>
            <a:ext cx="1876742" cy="2655367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3859" y="1109485"/>
            <a:ext cx="1876742" cy="2641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8" t="5448" r="4468" b="3105"/>
          <a:stretch/>
        </p:blipFill>
        <p:spPr>
          <a:xfrm>
            <a:off x="4833859" y="3935283"/>
            <a:ext cx="1876742" cy="2552350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" b="1978"/>
          <a:stretch/>
        </p:blipFill>
        <p:spPr bwMode="auto">
          <a:xfrm>
            <a:off x="6850083" y="3935282"/>
            <a:ext cx="1898381" cy="255235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1462" y="3935284"/>
            <a:ext cx="1898381" cy="251999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877" y="3935284"/>
            <a:ext cx="1876742" cy="252672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5269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24"/>
            <a:ext cx="9144000" cy="3861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4048" y="500042"/>
            <a:ext cx="3600400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solidFill>
                  <a:srgbClr val="696969"/>
                </a:solidFill>
              </a:rPr>
              <a:t>■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제 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1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본공장 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–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㈜산찬섬유</a:t>
            </a:r>
            <a:endParaRPr lang="en-US" altLang="ko-KR" sz="1050" b="1" dirty="0">
              <a:solidFill>
                <a:srgbClr val="696969"/>
              </a:solidFill>
            </a:endParaRPr>
          </a:p>
          <a:p>
            <a:r>
              <a:rPr lang="en-US" altLang="ko-KR" sz="1050" dirty="0">
                <a:solidFill>
                  <a:srgbClr val="696969"/>
                </a:solidFill>
              </a:rPr>
              <a:t>   </a:t>
            </a:r>
            <a:r>
              <a:rPr lang="ko-KR" altLang="en-US" sz="1050" dirty="0">
                <a:solidFill>
                  <a:srgbClr val="696969"/>
                </a:solidFill>
              </a:rPr>
              <a:t> 대구광역시 달서구 </a:t>
            </a:r>
            <a:r>
              <a:rPr lang="ko-KR" altLang="en-US" sz="1050" dirty="0" err="1">
                <a:solidFill>
                  <a:srgbClr val="696969"/>
                </a:solidFill>
              </a:rPr>
              <a:t>성서공단로</a:t>
            </a:r>
            <a:r>
              <a:rPr lang="en-US" altLang="ko-KR" sz="1050" dirty="0">
                <a:solidFill>
                  <a:srgbClr val="696969"/>
                </a:solidFill>
              </a:rPr>
              <a:t>35</a:t>
            </a:r>
            <a:r>
              <a:rPr lang="ko-KR" altLang="en-US" sz="1050" dirty="0">
                <a:solidFill>
                  <a:srgbClr val="696969"/>
                </a:solidFill>
              </a:rPr>
              <a:t>길 </a:t>
            </a:r>
            <a:r>
              <a:rPr lang="en-US" altLang="ko-KR" sz="1050" dirty="0">
                <a:solidFill>
                  <a:srgbClr val="696969"/>
                </a:solidFill>
              </a:rPr>
              <a:t>11(</a:t>
            </a:r>
            <a:r>
              <a:rPr lang="ko-KR" altLang="en-US" sz="1050" dirty="0">
                <a:solidFill>
                  <a:srgbClr val="696969"/>
                </a:solidFill>
              </a:rPr>
              <a:t>갈산동</a:t>
            </a:r>
            <a:r>
              <a:rPr lang="en-US" altLang="ko-KR" sz="1050" dirty="0" smtClean="0">
                <a:solidFill>
                  <a:srgbClr val="696969"/>
                </a:solidFill>
              </a:rPr>
              <a:t>)</a:t>
            </a:r>
            <a:endParaRPr lang="en-US" altLang="ko-KR" sz="1050" dirty="0">
              <a:solidFill>
                <a:srgbClr val="696969"/>
              </a:solidFill>
            </a:endParaRPr>
          </a:p>
          <a:p>
            <a:endParaRPr lang="en-US" altLang="ko-KR" sz="1050" dirty="0">
              <a:solidFill>
                <a:srgbClr val="696969"/>
              </a:solidFill>
            </a:endParaRPr>
          </a:p>
          <a:p>
            <a:endParaRPr lang="en-US" altLang="ko-KR" sz="1050" dirty="0" smtClean="0">
              <a:solidFill>
                <a:srgbClr val="696969"/>
              </a:solidFill>
            </a:endParaRPr>
          </a:p>
          <a:p>
            <a:r>
              <a:rPr lang="ko-KR" altLang="en-US" sz="1050" dirty="0" smtClean="0">
                <a:solidFill>
                  <a:srgbClr val="696969"/>
                </a:solidFill>
              </a:rPr>
              <a:t>■</a:t>
            </a:r>
            <a:r>
              <a:rPr lang="en-US" altLang="ko-KR" sz="1050" dirty="0" smtClean="0">
                <a:solidFill>
                  <a:srgbClr val="696969"/>
                </a:solidFill>
              </a:rPr>
              <a:t>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제 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2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공장 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–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㈜화인에스</a:t>
            </a:r>
            <a:endParaRPr lang="en-US" altLang="ko-KR" sz="1050" b="1" dirty="0">
              <a:solidFill>
                <a:srgbClr val="696969"/>
              </a:solidFill>
            </a:endParaRPr>
          </a:p>
          <a:p>
            <a:r>
              <a:rPr lang="en-US" altLang="ko-KR" sz="1050" dirty="0">
                <a:solidFill>
                  <a:srgbClr val="696969"/>
                </a:solidFill>
              </a:rPr>
              <a:t>    </a:t>
            </a:r>
            <a:r>
              <a:rPr lang="ko-KR" altLang="en-US" sz="1050" dirty="0">
                <a:solidFill>
                  <a:srgbClr val="696969"/>
                </a:solidFill>
              </a:rPr>
              <a:t>대구광역시 달서구 달서대로 </a:t>
            </a:r>
            <a:r>
              <a:rPr lang="en-US" altLang="ko-KR" sz="1050" dirty="0">
                <a:solidFill>
                  <a:srgbClr val="696969"/>
                </a:solidFill>
              </a:rPr>
              <a:t>88</a:t>
            </a:r>
            <a:r>
              <a:rPr lang="ko-KR" altLang="en-US" sz="1050" dirty="0">
                <a:solidFill>
                  <a:srgbClr val="696969"/>
                </a:solidFill>
              </a:rPr>
              <a:t>길 </a:t>
            </a:r>
            <a:r>
              <a:rPr lang="en-US" altLang="ko-KR" sz="1050" dirty="0">
                <a:solidFill>
                  <a:srgbClr val="696969"/>
                </a:solidFill>
              </a:rPr>
              <a:t>51(</a:t>
            </a:r>
            <a:r>
              <a:rPr lang="ko-KR" altLang="en-US" sz="1050" dirty="0" err="1">
                <a:solidFill>
                  <a:srgbClr val="696969"/>
                </a:solidFill>
              </a:rPr>
              <a:t>갈산동</a:t>
            </a:r>
            <a:r>
              <a:rPr lang="en-US" altLang="ko-KR" sz="1050" dirty="0">
                <a:solidFill>
                  <a:srgbClr val="696969"/>
                </a:solidFill>
              </a:rPr>
              <a:t>)</a:t>
            </a:r>
          </a:p>
          <a:p>
            <a:endParaRPr lang="en-US" altLang="ko-KR" sz="1050" dirty="0">
              <a:solidFill>
                <a:srgbClr val="696969"/>
              </a:solidFill>
            </a:endParaRPr>
          </a:p>
          <a:p>
            <a:endParaRPr lang="en-US" altLang="ko-KR" sz="1050" dirty="0" smtClean="0">
              <a:solidFill>
                <a:srgbClr val="696969"/>
              </a:solidFill>
            </a:endParaRPr>
          </a:p>
          <a:p>
            <a:r>
              <a:rPr lang="ko-KR" altLang="en-US" sz="1050" dirty="0" smtClean="0">
                <a:solidFill>
                  <a:srgbClr val="696969"/>
                </a:solidFill>
              </a:rPr>
              <a:t>■ </a:t>
            </a:r>
            <a:r>
              <a:rPr lang="ko-KR" altLang="en-US" sz="1050" dirty="0">
                <a:solidFill>
                  <a:srgbClr val="696969"/>
                </a:solidFill>
              </a:rPr>
              <a:t>㈜</a:t>
            </a:r>
            <a:r>
              <a:rPr lang="en-US" altLang="ko-KR" sz="1050" b="1" dirty="0">
                <a:solidFill>
                  <a:srgbClr val="696969"/>
                </a:solidFill>
              </a:rPr>
              <a:t>SC DESIGN LAB / </a:t>
            </a:r>
            <a:r>
              <a:rPr lang="ko-KR" altLang="en-US" sz="1050" b="1" dirty="0">
                <a:solidFill>
                  <a:srgbClr val="696969"/>
                </a:solidFill>
              </a:rPr>
              <a:t>제</a:t>
            </a:r>
            <a:r>
              <a:rPr lang="en-US" altLang="ko-KR" sz="1050" b="1" dirty="0">
                <a:solidFill>
                  <a:srgbClr val="696969"/>
                </a:solidFill>
              </a:rPr>
              <a:t>3</a:t>
            </a:r>
            <a:r>
              <a:rPr lang="ko-KR" altLang="en-US" sz="1050" b="1" dirty="0">
                <a:solidFill>
                  <a:srgbClr val="696969"/>
                </a:solidFill>
              </a:rPr>
              <a:t>공장</a:t>
            </a:r>
            <a:endParaRPr lang="en-US" altLang="ko-KR" sz="1050" b="1" dirty="0">
              <a:solidFill>
                <a:srgbClr val="696969"/>
              </a:solidFill>
            </a:endParaRPr>
          </a:p>
          <a:p>
            <a:r>
              <a:rPr lang="en-US" altLang="ko-KR" sz="1050" b="1" dirty="0">
                <a:solidFill>
                  <a:srgbClr val="696969"/>
                </a:solidFill>
              </a:rPr>
              <a:t>    </a:t>
            </a:r>
            <a:r>
              <a:rPr lang="ko-KR" altLang="en-US" sz="1050" dirty="0">
                <a:solidFill>
                  <a:srgbClr val="696969"/>
                </a:solidFill>
              </a:rPr>
              <a:t>대구광역시 달서구 성서로 </a:t>
            </a:r>
            <a:r>
              <a:rPr lang="en-US" altLang="ko-KR" sz="1050" dirty="0">
                <a:solidFill>
                  <a:srgbClr val="696969"/>
                </a:solidFill>
              </a:rPr>
              <a:t>67</a:t>
            </a:r>
            <a:r>
              <a:rPr lang="ko-KR" altLang="en-US" sz="1050" dirty="0">
                <a:solidFill>
                  <a:srgbClr val="696969"/>
                </a:solidFill>
              </a:rPr>
              <a:t>길 </a:t>
            </a:r>
            <a:r>
              <a:rPr lang="en-US" altLang="ko-KR" sz="1050" dirty="0">
                <a:solidFill>
                  <a:srgbClr val="696969"/>
                </a:solidFill>
              </a:rPr>
              <a:t>61(</a:t>
            </a:r>
            <a:r>
              <a:rPr lang="ko-KR" altLang="en-US" sz="1050" dirty="0" err="1">
                <a:solidFill>
                  <a:srgbClr val="696969"/>
                </a:solidFill>
              </a:rPr>
              <a:t>갈산동</a:t>
            </a:r>
            <a:r>
              <a:rPr lang="en-US" altLang="ko-KR" sz="1050" dirty="0">
                <a:solidFill>
                  <a:srgbClr val="696969"/>
                </a:solidFill>
              </a:rPr>
              <a:t>)</a:t>
            </a:r>
          </a:p>
          <a:p>
            <a:endParaRPr lang="en-US" altLang="ko-KR" sz="1050" dirty="0">
              <a:solidFill>
                <a:srgbClr val="696969"/>
              </a:solidFill>
            </a:endParaRPr>
          </a:p>
          <a:p>
            <a:endParaRPr lang="en-US" altLang="ko-KR" sz="1050" dirty="0" smtClean="0">
              <a:solidFill>
                <a:srgbClr val="696969"/>
              </a:solidFill>
            </a:endParaRPr>
          </a:p>
          <a:p>
            <a:endParaRPr lang="en-US" altLang="ko-KR" sz="1050" dirty="0" smtClean="0">
              <a:solidFill>
                <a:srgbClr val="696969"/>
              </a:solidFill>
            </a:endParaRPr>
          </a:p>
          <a:p>
            <a:r>
              <a:rPr lang="ko-KR" altLang="en-US" sz="1050" dirty="0" smtClean="0">
                <a:solidFill>
                  <a:srgbClr val="696969"/>
                </a:solidFill>
              </a:rPr>
              <a:t>■ ㈜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화인에스 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/ </a:t>
            </a:r>
            <a:r>
              <a:rPr lang="ko-KR" altLang="en-US" sz="1050" b="1" dirty="0" smtClean="0">
                <a:solidFill>
                  <a:srgbClr val="696969"/>
                </a:solidFill>
              </a:rPr>
              <a:t>서울</a:t>
            </a:r>
            <a:r>
              <a:rPr lang="en-US" altLang="ko-KR" sz="1050" b="1" dirty="0" smtClean="0">
                <a:solidFill>
                  <a:srgbClr val="696969"/>
                </a:solidFill>
              </a:rPr>
              <a:t>.</a:t>
            </a:r>
            <a:endParaRPr lang="en-US" altLang="ko-KR" sz="1050" b="1" dirty="0" smtClean="0">
              <a:solidFill>
                <a:srgbClr val="696969"/>
              </a:solidFill>
            </a:endParaRPr>
          </a:p>
          <a:p>
            <a:r>
              <a:rPr lang="en-US" altLang="ko-KR" sz="1050" dirty="0" smtClean="0">
                <a:solidFill>
                  <a:srgbClr val="696969"/>
                </a:solidFill>
              </a:rPr>
              <a:t>    </a:t>
            </a:r>
            <a:r>
              <a:rPr lang="ko-KR" altLang="en-US" sz="1050" dirty="0" smtClean="0">
                <a:solidFill>
                  <a:srgbClr val="696969"/>
                </a:solidFill>
              </a:rPr>
              <a:t>서울특별시 송파구 중대로 </a:t>
            </a:r>
            <a:r>
              <a:rPr lang="en-US" altLang="ko-KR" sz="1050" dirty="0" smtClean="0">
                <a:solidFill>
                  <a:srgbClr val="696969"/>
                </a:solidFill>
              </a:rPr>
              <a:t>105. 14</a:t>
            </a:r>
            <a:r>
              <a:rPr lang="ko-KR" altLang="en-US" sz="1050" dirty="0" smtClean="0">
                <a:solidFill>
                  <a:srgbClr val="696969"/>
                </a:solidFill>
              </a:rPr>
              <a:t>층 </a:t>
            </a:r>
            <a:r>
              <a:rPr lang="en-US" altLang="ko-KR" sz="1050" dirty="0" smtClean="0">
                <a:solidFill>
                  <a:srgbClr val="696969"/>
                </a:solidFill>
              </a:rPr>
              <a:t>1401</a:t>
            </a:r>
            <a:r>
              <a:rPr lang="ko-KR" altLang="en-US" sz="1050" dirty="0" smtClean="0">
                <a:solidFill>
                  <a:srgbClr val="696969"/>
                </a:solidFill>
              </a:rPr>
              <a:t>호</a:t>
            </a:r>
            <a:endParaRPr lang="en-US" altLang="ko-KR" sz="1050" dirty="0" smtClean="0">
              <a:solidFill>
                <a:srgbClr val="696969"/>
              </a:solidFill>
            </a:endParaRPr>
          </a:p>
          <a:p>
            <a:r>
              <a:rPr lang="en-US" altLang="ko-KR" sz="1050" dirty="0" smtClean="0">
                <a:solidFill>
                  <a:srgbClr val="696969"/>
                </a:solidFill>
              </a:rPr>
              <a:t>     (</a:t>
            </a:r>
            <a:r>
              <a:rPr lang="ko-KR" altLang="en-US" sz="1050" dirty="0" smtClean="0">
                <a:solidFill>
                  <a:srgbClr val="696969"/>
                </a:solidFill>
              </a:rPr>
              <a:t>가락동</a:t>
            </a:r>
            <a:r>
              <a:rPr lang="en-US" altLang="ko-KR" sz="1050" dirty="0" smtClean="0">
                <a:solidFill>
                  <a:srgbClr val="696969"/>
                </a:solidFill>
              </a:rPr>
              <a:t>, </a:t>
            </a:r>
            <a:r>
              <a:rPr lang="ko-KR" altLang="en-US" sz="1050" dirty="0" smtClean="0">
                <a:solidFill>
                  <a:srgbClr val="696969"/>
                </a:solidFill>
              </a:rPr>
              <a:t>가락</a:t>
            </a:r>
            <a:r>
              <a:rPr lang="en-US" altLang="ko-KR" sz="1050" dirty="0" smtClean="0">
                <a:solidFill>
                  <a:srgbClr val="696969"/>
                </a:solidFill>
              </a:rPr>
              <a:t>ID</a:t>
            </a:r>
            <a:r>
              <a:rPr lang="ko-KR" altLang="en-US" sz="1050" dirty="0" smtClean="0">
                <a:solidFill>
                  <a:srgbClr val="696969"/>
                </a:solidFill>
              </a:rPr>
              <a:t>타워</a:t>
            </a:r>
            <a:r>
              <a:rPr lang="en-US" altLang="ko-KR" sz="1050" dirty="0" smtClean="0">
                <a:solidFill>
                  <a:srgbClr val="696969"/>
                </a:solidFill>
              </a:rPr>
              <a:t>)</a:t>
            </a:r>
          </a:p>
          <a:p>
            <a:r>
              <a:rPr lang="en-US" altLang="ko-KR" sz="1050" dirty="0" smtClean="0">
                <a:solidFill>
                  <a:srgbClr val="696969"/>
                </a:solidFill>
              </a:rPr>
              <a:t> </a:t>
            </a:r>
            <a:r>
              <a:rPr lang="en-US" altLang="ko-KR" sz="1050" dirty="0" smtClean="0">
                <a:solidFill>
                  <a:srgbClr val="696969"/>
                </a:solidFill>
              </a:rPr>
              <a:t>    </a:t>
            </a:r>
            <a:r>
              <a:rPr lang="en-US" altLang="ko-KR" sz="1050" dirty="0" smtClean="0">
                <a:solidFill>
                  <a:srgbClr val="696969"/>
                </a:solidFill>
              </a:rPr>
              <a:t>Office. </a:t>
            </a:r>
            <a:r>
              <a:rPr lang="en-US" altLang="ko-KR" sz="1050" dirty="0" smtClean="0">
                <a:solidFill>
                  <a:srgbClr val="696969"/>
                </a:solidFill>
              </a:rPr>
              <a:t>02) 449-7300</a:t>
            </a:r>
            <a:endParaRPr lang="en-US" altLang="ko-KR" sz="1050" dirty="0" smtClean="0">
              <a:solidFill>
                <a:srgbClr val="696969"/>
              </a:solidFill>
            </a:endParaRPr>
          </a:p>
          <a:p>
            <a:r>
              <a:rPr lang="en-US" altLang="ko-KR" sz="1050" dirty="0" smtClean="0">
                <a:solidFill>
                  <a:srgbClr val="696969"/>
                </a:solidFill>
              </a:rPr>
              <a:t>    </a:t>
            </a:r>
            <a:r>
              <a:rPr lang="en-US" altLang="ko-KR" sz="1050" dirty="0" smtClean="0">
                <a:solidFill>
                  <a:srgbClr val="696969"/>
                </a:solidFill>
              </a:rPr>
              <a:t> FAX</a:t>
            </a:r>
            <a:r>
              <a:rPr lang="en-US" altLang="ko-KR" sz="1050" dirty="0" smtClean="0">
                <a:solidFill>
                  <a:srgbClr val="696969"/>
                </a:solidFill>
              </a:rPr>
              <a:t>. </a:t>
            </a:r>
            <a:r>
              <a:rPr lang="en-US" altLang="ko-KR" sz="1050" dirty="0" smtClean="0">
                <a:solidFill>
                  <a:srgbClr val="696969"/>
                </a:solidFill>
              </a:rPr>
              <a:t>02)449-7311</a:t>
            </a:r>
            <a:endParaRPr lang="en-US" altLang="ko-KR" sz="1050" dirty="0" smtClean="0">
              <a:solidFill>
                <a:srgbClr val="696969"/>
              </a:solidFill>
            </a:endParaRPr>
          </a:p>
          <a:p>
            <a:endParaRPr lang="en-US" altLang="ko-KR" sz="1050" dirty="0" smtClean="0">
              <a:solidFill>
                <a:srgbClr val="696969"/>
              </a:solidFill>
            </a:endParaRPr>
          </a:p>
          <a:p>
            <a:endParaRPr lang="en-US" altLang="ko-KR" sz="1050" dirty="0">
              <a:solidFill>
                <a:srgbClr val="696969"/>
              </a:solidFill>
            </a:endParaRPr>
          </a:p>
          <a:p>
            <a:endParaRPr lang="ko-KR" altLang="en-US" sz="1050" dirty="0">
              <a:solidFill>
                <a:srgbClr val="696969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723" y="490364"/>
            <a:ext cx="380800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11832</TotalTime>
  <Words>884</Words>
  <Application>Microsoft Office PowerPoint</Application>
  <PresentationFormat>화면 슬라이드 쇼(4:3)</PresentationFormat>
  <Paragraphs>327</Paragraphs>
  <Slides>19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9" baseType="lpstr">
      <vt:lpstr>굴림</vt:lpstr>
      <vt:lpstr>Arial</vt:lpstr>
      <vt:lpstr>HY울릉도M</vt:lpstr>
      <vt:lpstr>굴림체</vt:lpstr>
      <vt:lpstr>Segoe UI Black</vt:lpstr>
      <vt:lpstr>HY견고딕</vt:lpstr>
      <vt:lpstr>맑은 고딕</vt:lpstr>
      <vt:lpstr>HY헤드라인M</vt:lpstr>
      <vt:lpstr>Wingdings</vt:lpstr>
      <vt:lpstr>Office 테마</vt:lpstr>
      <vt:lpstr>SANCHAN TEXTILE CO,.LTD.</vt:lpstr>
      <vt:lpstr>슬라이드 2</vt:lpstr>
      <vt:lpstr>슬라이드 3</vt:lpstr>
      <vt:lpstr>2. 경영방침 및 목표</vt:lpstr>
      <vt:lpstr>3. 회사개요</vt:lpstr>
      <vt:lpstr>4. 회사연혁</vt:lpstr>
      <vt:lpstr>5. 조직도 및 인원현황</vt:lpstr>
      <vt:lpstr>5. 조직도 및 인원현황</vt:lpstr>
      <vt:lpstr>6-1. 본공장</vt:lpstr>
      <vt:lpstr>6-2. 제2공장-㈜화인에스</vt:lpstr>
      <vt:lpstr>6-3. 본공장</vt:lpstr>
      <vt:lpstr>슬라이드 12</vt:lpstr>
      <vt:lpstr>슬라이드 13</vt:lpstr>
      <vt:lpstr>7. 생산공정도</vt:lpstr>
      <vt:lpstr>8. 보유시설 현황</vt:lpstr>
      <vt:lpstr>9. 제품소개</vt:lpstr>
      <vt:lpstr>10. 판매(매출)현황</vt:lpstr>
      <vt:lpstr>11. 인증서</vt:lpstr>
      <vt:lpstr>슬라이드 19</vt:lpstr>
    </vt:vector>
  </TitlesOfParts>
  <Company>(주) 예스폼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user</cp:lastModifiedBy>
  <cp:revision>1755</cp:revision>
  <cp:lastPrinted>2019-02-11T04:25:52Z</cp:lastPrinted>
  <dcterms:created xsi:type="dcterms:W3CDTF">2010-02-01T08:03:16Z</dcterms:created>
  <dcterms:modified xsi:type="dcterms:W3CDTF">2020-05-18T11:44:44Z</dcterms:modified>
</cp:coreProperties>
</file>